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embeddings/oleObject5.bin" ContentType="application/vnd.openxmlformats-officedocument.oleObject"/>
  <Override PartName="/ppt/notesSlides/notesSlide27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28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29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91" r:id="rId2"/>
    <p:sldId id="292" r:id="rId3"/>
    <p:sldId id="293" r:id="rId4"/>
    <p:sldId id="29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96" autoAdjust="0"/>
  </p:normalViewPr>
  <p:slideViewPr>
    <p:cSldViewPr snapToGrid="0" snapToObjects="1">
      <p:cViewPr varScale="1">
        <p:scale>
          <a:sx n="86" d="100"/>
          <a:sy n="86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6BA81-BBAE-F342-BF04-51D9F84BD70E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227F5-2072-C64E-8B21-E8F50324F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B3D9561-C7EF-FD4A-8027-F208FD920959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7A5C7F1-5E1C-9D4E-BA01-49EE8B85E07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0C75952-B695-1C44-B444-F3AE70E9DEDD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518B8D3-E3FA-A343-B690-7AB9C8882705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5D90E84-82F0-414C-9FBE-6F362FE75290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401FF70-FF29-5143-9096-D419938BF2F9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C43876B-27BC-904C-B2CB-B72900565B8C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1FD4BA3-10F9-6847-9E60-980DA62134C2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8364A11-9EBA-D546-B206-F7BF4273EFDC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F8F0A22-A868-E949-9600-606EC8ACA34D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04F1E8D-DD80-BC4F-98DD-F5C2DFA6D740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0B497A2-D4DE-1C48-9F1E-2A37AB6A667E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9B34D99-FDD3-5F43-B3C2-4D7EEC3E42D7}" type="slidenum">
              <a:rPr lang="pt-PT" sz="1200" u="none"/>
              <a:pPr eaLnBrk="1" hangingPunct="1"/>
              <a:t>22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77ADA6A-73C2-8746-B384-EA232AD22FA4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0E6A98B-3EAE-C044-927B-AF6C0A6C342A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7FA8C28-F55C-8743-96A8-8277D5746194}" type="slidenum">
              <a:rPr lang="pt-PT" sz="1200" u="none"/>
              <a:pPr eaLnBrk="1" hangingPunct="1"/>
              <a:t>25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735946-0FF5-1544-AE9D-8D246823B15B}" type="slidenum">
              <a:rPr lang="pt-PT" sz="1200" u="none"/>
              <a:pPr eaLnBrk="1" hangingPunct="1"/>
              <a:t>26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9E7160F-94D5-E643-A22B-30E50AD8A843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878A5CD-8440-EB4A-9875-C127A1DC2D3B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452031F-912F-6845-A84E-0A76032BEFC5}" type="slidenum">
              <a:rPr lang="en-US" sz="1200" u="none"/>
              <a:pPr eaLnBrk="1" hangingPunct="1"/>
              <a:t>29</a:t>
            </a:fld>
            <a:endParaRPr lang="en-US" sz="1200" u="none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C9B285F-2BC7-E24F-BCE5-AE8538FDF35B}" type="slidenum">
              <a:rPr lang="en-US" sz="1200" u="none"/>
              <a:pPr eaLnBrk="1" hangingPunct="1"/>
              <a:t>30</a:t>
            </a:fld>
            <a:endParaRPr lang="en-US" sz="1200" u="none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6D3149A-59DA-614C-8939-4DC5DEEDB636}" type="slidenum">
              <a:rPr lang="pt-PT" sz="1200" u="none"/>
              <a:pPr eaLnBrk="1" hangingPunct="1"/>
              <a:t>31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90BD5A3-0E06-9640-8AA8-0927CBAFAF53}" type="slidenum">
              <a:rPr lang="en-US" sz="1200" u="none"/>
              <a:pPr eaLnBrk="1" hangingPunct="1"/>
              <a:t>32</a:t>
            </a:fld>
            <a:endParaRPr lang="en-US" sz="1200" u="none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06C45B9-5FC1-464B-B00E-91C3FB505868}" type="slidenum">
              <a:rPr lang="en-US" sz="1200" u="none"/>
              <a:pPr eaLnBrk="1" hangingPunct="1"/>
              <a:t>33</a:t>
            </a:fld>
            <a:endParaRPr lang="en-US" sz="1200" u="none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520259E-162E-5D4C-96BD-DB664617C8DF}" type="slidenum">
              <a:rPr lang="en-US" sz="1200" u="none"/>
              <a:pPr eaLnBrk="1" hangingPunct="1"/>
              <a:t>34</a:t>
            </a:fld>
            <a:endParaRPr lang="en-US" sz="1200" u="none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C636706-B65B-AA4C-8352-90E073337373}" type="slidenum">
              <a:rPr lang="en-US" sz="1200" u="none"/>
              <a:pPr eaLnBrk="1" hangingPunct="1"/>
              <a:t>35</a:t>
            </a:fld>
            <a:endParaRPr lang="en-US" sz="1200" u="none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B02650F-A7DF-DF41-B6D1-3ABD257C24BA}" type="slidenum">
              <a:rPr lang="en-US" sz="1200" u="none"/>
              <a:pPr eaLnBrk="1" hangingPunct="1"/>
              <a:t>36</a:t>
            </a:fld>
            <a:endParaRPr lang="en-US" sz="1200" u="none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9F40389-C8F8-7A41-8653-5F396C3F4458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90539ED-E889-D448-8D4D-02BEB92E5AF9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D3EBA40-BD78-2A44-81F1-64BE96B121FA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A0F8A0B-5E4F-544D-9961-F64321B26192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DE3D0FC-0E48-614E-A9BF-677C17A5B56A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CF8D511-A2E0-2640-869C-CAAA22DF1208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7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56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5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1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4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4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6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4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10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7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0DC7F-4F42-7F4E-8F9D-3926825E77D1}" type="datetimeFigureOut">
              <a:rPr lang="en-US" smtClean="0"/>
              <a:t>26/02/12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8EB7F-7787-A04F-94C2-A323310234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0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en.wikipedia.org/wiki/Speed_of_light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9.bin"/><Relationship Id="rId7" Type="http://schemas.openxmlformats.org/officeDocument/2006/relationships/oleObject" Target="../embeddings/oleObject1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8001"/>
            <a:ext cx="7772400" cy="2915478"/>
          </a:xfrm>
        </p:spPr>
        <p:txBody>
          <a:bodyPr>
            <a:normAutofit/>
          </a:bodyPr>
          <a:lstStyle/>
          <a:p>
            <a:pPr eaLnBrk="1" hangingPunct="1"/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cap="none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  <a:t>INTRODUÇÃO</a:t>
            </a:r>
            <a:br>
              <a:rPr lang="pt-PT" sz="3600" cap="none" dirty="0" smtClean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(Parte 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3)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695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>
                <a:latin typeface="Tw Cen MT" charset="0"/>
                <a:ea typeface="ＭＳ Ｐゴシック" charset="0"/>
                <a:cs typeface="ＭＳ Ｐゴシック" charset="0"/>
              </a:rPr>
              <a:t>Exemplo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76400"/>
            <a:ext cx="8153400" cy="3429000"/>
          </a:xfrm>
        </p:spPr>
        <p:txBody>
          <a:bodyPr/>
          <a:lstStyle/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Cada bit tem de 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entrar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no canal (</a:t>
            </a:r>
            <a:r>
              <a:rPr lang="pt-PT" sz="2400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isso </a:t>
            </a: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depende da velocidade de transmissão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Cada bit tem de chegar à outra extremidade do canal (</a:t>
            </a:r>
            <a:r>
              <a:rPr lang="pt-PT" sz="2400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isso </a:t>
            </a: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depende da velocidade de propagação e da dimensão do canal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Exemplo: 1000 bits levam </a:t>
            </a: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11 ms 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a chegar através de um canal a 1 Mbps com 10 ms de tempo de propagação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2EB6C92-361A-D94C-BD1A-46F60B96F64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10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31749" name="Group 363"/>
          <p:cNvGrpSpPr>
            <a:grpSpLocks/>
          </p:cNvGrpSpPr>
          <p:nvPr/>
        </p:nvGrpSpPr>
        <p:grpSpPr bwMode="auto">
          <a:xfrm>
            <a:off x="2108200" y="5487988"/>
            <a:ext cx="5283200" cy="688975"/>
            <a:chOff x="2108193" y="5488004"/>
            <a:chExt cx="5283207" cy="688958"/>
          </a:xfrm>
        </p:grpSpPr>
        <p:grpSp>
          <p:nvGrpSpPr>
            <p:cNvPr id="31824" name="Group 36"/>
            <p:cNvGrpSpPr>
              <a:grpSpLocks/>
            </p:cNvGrpSpPr>
            <p:nvPr/>
          </p:nvGrpSpPr>
          <p:grpSpPr bwMode="auto">
            <a:xfrm>
              <a:off x="3571868" y="5488004"/>
              <a:ext cx="3819532" cy="369888"/>
              <a:chOff x="3571868" y="5559442"/>
              <a:chExt cx="3819532" cy="369888"/>
            </a:xfrm>
          </p:grpSpPr>
          <p:sp>
            <p:nvSpPr>
              <p:cNvPr id="31829" name="Text Box 36"/>
              <p:cNvSpPr txBox="1">
                <a:spLocks noChangeArrowheads="1"/>
              </p:cNvSpPr>
              <p:nvPr/>
            </p:nvSpPr>
            <p:spPr bwMode="auto">
              <a:xfrm>
                <a:off x="4800600" y="5559442"/>
                <a:ext cx="138112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FF0000"/>
                    </a:solidFill>
                    <a:latin typeface="Comic Sans MS" charset="0"/>
                  </a:rPr>
                  <a:t>propagação</a:t>
                </a:r>
                <a:endParaRPr lang="pt-PT" sz="1800" u="none">
                  <a:latin typeface="Times New Roman" charset="0"/>
                </a:endParaRPr>
              </a:p>
            </p:txBody>
          </p:sp>
          <p:sp>
            <p:nvSpPr>
              <p:cNvPr id="31830" name="Line 37"/>
              <p:cNvSpPr>
                <a:spLocks noChangeShapeType="1"/>
              </p:cNvSpPr>
              <p:nvPr/>
            </p:nvSpPr>
            <p:spPr bwMode="auto">
              <a:xfrm rot="10800000">
                <a:off x="3571868" y="5929330"/>
                <a:ext cx="381953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sysDash"/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825" name="Line 23"/>
            <p:cNvSpPr>
              <a:spLocks noChangeShapeType="1"/>
            </p:cNvSpPr>
            <p:nvPr/>
          </p:nvSpPr>
          <p:spPr bwMode="auto">
            <a:xfrm flipV="1">
              <a:off x="3581400" y="6176962"/>
              <a:ext cx="38100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826" name="Group 35"/>
            <p:cNvGrpSpPr>
              <a:grpSpLocks/>
            </p:cNvGrpSpPr>
            <p:nvPr/>
          </p:nvGrpSpPr>
          <p:grpSpPr bwMode="auto">
            <a:xfrm>
              <a:off x="2108193" y="5488004"/>
              <a:ext cx="1463675" cy="676258"/>
              <a:chOff x="2108193" y="5559442"/>
              <a:chExt cx="1463675" cy="676258"/>
            </a:xfrm>
          </p:grpSpPr>
          <p:sp>
            <p:nvSpPr>
              <p:cNvPr id="31827" name="Rectangle 35"/>
              <p:cNvSpPr>
                <a:spLocks noChangeArrowheads="1"/>
              </p:cNvSpPr>
              <p:nvPr/>
            </p:nvSpPr>
            <p:spPr bwMode="auto">
              <a:xfrm>
                <a:off x="2133600" y="5943600"/>
                <a:ext cx="1435100" cy="2921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828" name="Text Box 36"/>
              <p:cNvSpPr txBox="1">
                <a:spLocks noChangeArrowheads="1"/>
              </p:cNvSpPr>
              <p:nvPr/>
            </p:nvSpPr>
            <p:spPr bwMode="auto">
              <a:xfrm>
                <a:off x="2108193" y="5559442"/>
                <a:ext cx="146367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FF0000"/>
                    </a:solidFill>
                    <a:latin typeface="Comic Sans MS" charset="0"/>
                  </a:rPr>
                  <a:t>transmissão</a:t>
                </a:r>
                <a:endParaRPr lang="pt-PT" sz="1800" u="none">
                  <a:latin typeface="Times New Roman" charset="0"/>
                </a:endParaRPr>
              </a:p>
            </p:txBody>
          </p:sp>
        </p:grp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1500188" y="4705350"/>
            <a:ext cx="571500" cy="652463"/>
            <a:chOff x="428596" y="4848236"/>
            <a:chExt cx="571504" cy="652466"/>
          </a:xfrm>
        </p:grpSpPr>
        <p:cxnSp>
          <p:nvCxnSpPr>
            <p:cNvPr id="39" name="Straight Connector 38"/>
            <p:cNvCxnSpPr>
              <a:cxnSpLocks noChangeShapeType="1"/>
            </p:cNvCxnSpPr>
            <p:nvPr/>
          </p:nvCxnSpPr>
          <p:spPr bwMode="auto">
            <a:xfrm>
              <a:off x="428596" y="5500702"/>
              <a:ext cx="714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40" name="Straight Connector 39"/>
            <p:cNvCxnSpPr>
              <a:cxnSpLocks noChangeShapeType="1"/>
            </p:cNvCxnSpPr>
            <p:nvPr/>
          </p:nvCxnSpPr>
          <p:spPr bwMode="auto">
            <a:xfrm>
              <a:off x="500033" y="4848236"/>
              <a:ext cx="4286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41" name="Straight Connector 40"/>
            <p:cNvCxnSpPr>
              <a:cxnSpLocks noChangeShapeType="1"/>
            </p:cNvCxnSpPr>
            <p:nvPr/>
          </p:nvCxnSpPr>
          <p:spPr bwMode="auto">
            <a:xfrm rot="16200000" flipV="1">
              <a:off x="597666" y="5169706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42" name="Straight Connector 41"/>
            <p:cNvCxnSpPr>
              <a:cxnSpLocks noChangeShapeType="1"/>
            </p:cNvCxnSpPr>
            <p:nvPr/>
          </p:nvCxnSpPr>
          <p:spPr bwMode="auto">
            <a:xfrm rot="16200000" flipV="1">
              <a:off x="178563" y="5169706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43" name="Straight Connector 42"/>
            <p:cNvCxnSpPr>
              <a:cxnSpLocks noChangeShapeType="1"/>
            </p:cNvCxnSpPr>
            <p:nvPr/>
          </p:nvCxnSpPr>
          <p:spPr bwMode="auto">
            <a:xfrm>
              <a:off x="928661" y="5500702"/>
              <a:ext cx="714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3071813" y="4705350"/>
            <a:ext cx="571500" cy="652463"/>
            <a:chOff x="428596" y="4857760"/>
            <a:chExt cx="571504" cy="652466"/>
          </a:xfrm>
        </p:grpSpPr>
        <p:cxnSp>
          <p:nvCxnSpPr>
            <p:cNvPr id="63" name="Straight Connector 62"/>
            <p:cNvCxnSpPr>
              <a:cxnSpLocks noChangeShapeType="1"/>
            </p:cNvCxnSpPr>
            <p:nvPr/>
          </p:nvCxnSpPr>
          <p:spPr bwMode="auto">
            <a:xfrm>
              <a:off x="428596" y="5500701"/>
              <a:ext cx="714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64" name="Straight Connector 63"/>
            <p:cNvCxnSpPr>
              <a:cxnSpLocks noChangeShapeType="1"/>
            </p:cNvCxnSpPr>
            <p:nvPr/>
          </p:nvCxnSpPr>
          <p:spPr bwMode="auto">
            <a:xfrm>
              <a:off x="500033" y="4857760"/>
              <a:ext cx="4286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65" name="Straight Connector 64"/>
            <p:cNvCxnSpPr>
              <a:cxnSpLocks noChangeShapeType="1"/>
            </p:cNvCxnSpPr>
            <p:nvPr/>
          </p:nvCxnSpPr>
          <p:spPr bwMode="auto">
            <a:xfrm rot="16200000" flipV="1">
              <a:off x="597666" y="5179230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66" name="Straight Connector 65"/>
            <p:cNvCxnSpPr>
              <a:cxnSpLocks noChangeShapeType="1"/>
            </p:cNvCxnSpPr>
            <p:nvPr/>
          </p:nvCxnSpPr>
          <p:spPr bwMode="auto">
            <a:xfrm rot="16200000" flipV="1">
              <a:off x="178563" y="5179230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67" name="Straight Connector 66"/>
            <p:cNvCxnSpPr>
              <a:cxnSpLocks noChangeShapeType="1"/>
            </p:cNvCxnSpPr>
            <p:nvPr/>
          </p:nvCxnSpPr>
          <p:spPr bwMode="auto">
            <a:xfrm>
              <a:off x="928661" y="5500701"/>
              <a:ext cx="714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</p:grpSp>
      <p:grpSp>
        <p:nvGrpSpPr>
          <p:cNvPr id="7" name="Group 356"/>
          <p:cNvGrpSpPr>
            <a:grpSpLocks/>
          </p:cNvGrpSpPr>
          <p:nvPr/>
        </p:nvGrpSpPr>
        <p:grpSpPr bwMode="auto">
          <a:xfrm>
            <a:off x="500063" y="6143625"/>
            <a:ext cx="1643062" cy="461963"/>
            <a:chOff x="5143504" y="1000108"/>
            <a:chExt cx="1643074" cy="461665"/>
          </a:xfrm>
        </p:grpSpPr>
        <p:grpSp>
          <p:nvGrpSpPr>
            <p:cNvPr id="31789" name="Group 303"/>
            <p:cNvGrpSpPr>
              <a:grpSpLocks/>
            </p:cNvGrpSpPr>
            <p:nvPr/>
          </p:nvGrpSpPr>
          <p:grpSpPr bwMode="auto">
            <a:xfrm>
              <a:off x="5143504" y="1142984"/>
              <a:ext cx="285752" cy="285752"/>
              <a:chOff x="428596" y="4857760"/>
              <a:chExt cx="571504" cy="652466"/>
            </a:xfrm>
          </p:grpSpPr>
          <p:cxnSp>
            <p:nvCxnSpPr>
              <p:cNvPr id="305" name="Straight Connector 304"/>
              <p:cNvCxnSpPr>
                <a:cxnSpLocks noChangeShapeType="1"/>
              </p:cNvCxnSpPr>
              <p:nvPr/>
            </p:nvCxnSpPr>
            <p:spPr bwMode="auto">
              <a:xfrm>
                <a:off x="428596" y="5498723"/>
                <a:ext cx="730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06" name="Straight Connector 305"/>
              <p:cNvCxnSpPr>
                <a:cxnSpLocks noChangeShapeType="1"/>
              </p:cNvCxnSpPr>
              <p:nvPr/>
            </p:nvCxnSpPr>
            <p:spPr bwMode="auto">
              <a:xfrm>
                <a:off x="501621" y="4857548"/>
                <a:ext cx="4286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07" name="Straight Connector 306"/>
              <p:cNvCxnSpPr>
                <a:cxnSpLocks noChangeShapeType="1"/>
              </p:cNvCxnSpPr>
              <p:nvPr/>
            </p:nvCxnSpPr>
            <p:spPr bwMode="auto">
              <a:xfrm rot="16200000" flipV="1">
                <a:off x="599467" y="5178804"/>
                <a:ext cx="652042" cy="95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08" name="Straight Connector 307"/>
              <p:cNvCxnSpPr>
                <a:cxnSpLocks noChangeShapeType="1"/>
              </p:cNvCxnSpPr>
              <p:nvPr/>
            </p:nvCxnSpPr>
            <p:spPr bwMode="auto">
              <a:xfrm rot="16200000" flipV="1">
                <a:off x="178776" y="5180392"/>
                <a:ext cx="652042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09" name="Straight Connector 308"/>
              <p:cNvCxnSpPr>
                <a:cxnSpLocks noChangeShapeType="1"/>
              </p:cNvCxnSpPr>
              <p:nvPr/>
            </p:nvCxnSpPr>
            <p:spPr bwMode="auto">
              <a:xfrm>
                <a:off x="930250" y="5498723"/>
                <a:ext cx="69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</p:grpSp>
        <p:grpSp>
          <p:nvGrpSpPr>
            <p:cNvPr id="31790" name="Group 309"/>
            <p:cNvGrpSpPr>
              <a:grpSpLocks/>
            </p:cNvGrpSpPr>
            <p:nvPr/>
          </p:nvGrpSpPr>
          <p:grpSpPr bwMode="auto">
            <a:xfrm>
              <a:off x="5500694" y="1142984"/>
              <a:ext cx="285752" cy="285752"/>
              <a:chOff x="428596" y="4857760"/>
              <a:chExt cx="571504" cy="652466"/>
            </a:xfrm>
          </p:grpSpPr>
          <p:cxnSp>
            <p:nvCxnSpPr>
              <p:cNvPr id="311" name="Straight Connector 310"/>
              <p:cNvCxnSpPr>
                <a:cxnSpLocks noChangeShapeType="1"/>
              </p:cNvCxnSpPr>
              <p:nvPr/>
            </p:nvCxnSpPr>
            <p:spPr bwMode="auto">
              <a:xfrm>
                <a:off x="428596" y="5498723"/>
                <a:ext cx="730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2" name="Straight Connector 311"/>
              <p:cNvCxnSpPr>
                <a:cxnSpLocks noChangeShapeType="1"/>
              </p:cNvCxnSpPr>
              <p:nvPr/>
            </p:nvCxnSpPr>
            <p:spPr bwMode="auto">
              <a:xfrm>
                <a:off x="501623" y="4857548"/>
                <a:ext cx="4286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3" name="Straight Connector 312"/>
              <p:cNvCxnSpPr>
                <a:cxnSpLocks noChangeShapeType="1"/>
              </p:cNvCxnSpPr>
              <p:nvPr/>
            </p:nvCxnSpPr>
            <p:spPr bwMode="auto">
              <a:xfrm rot="16200000" flipV="1">
                <a:off x="599467" y="5178807"/>
                <a:ext cx="652042" cy="95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4" name="Straight Connector 313"/>
              <p:cNvCxnSpPr>
                <a:cxnSpLocks noChangeShapeType="1"/>
              </p:cNvCxnSpPr>
              <p:nvPr/>
            </p:nvCxnSpPr>
            <p:spPr bwMode="auto">
              <a:xfrm rot="16200000" flipV="1">
                <a:off x="178778" y="5180392"/>
                <a:ext cx="652042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5" name="Straight Connector 314"/>
              <p:cNvCxnSpPr>
                <a:cxnSpLocks noChangeShapeType="1"/>
              </p:cNvCxnSpPr>
              <p:nvPr/>
            </p:nvCxnSpPr>
            <p:spPr bwMode="auto">
              <a:xfrm>
                <a:off x="930250" y="5498723"/>
                <a:ext cx="69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</p:grpSp>
        <p:grpSp>
          <p:nvGrpSpPr>
            <p:cNvPr id="31791" name="Group 315"/>
            <p:cNvGrpSpPr>
              <a:grpSpLocks/>
            </p:cNvGrpSpPr>
            <p:nvPr/>
          </p:nvGrpSpPr>
          <p:grpSpPr bwMode="auto">
            <a:xfrm>
              <a:off x="5857884" y="1142984"/>
              <a:ext cx="285752" cy="285752"/>
              <a:chOff x="428596" y="4857760"/>
              <a:chExt cx="571504" cy="652466"/>
            </a:xfrm>
          </p:grpSpPr>
          <p:cxnSp>
            <p:nvCxnSpPr>
              <p:cNvPr id="317" name="Straight Connector 316"/>
              <p:cNvCxnSpPr>
                <a:cxnSpLocks noChangeShapeType="1"/>
              </p:cNvCxnSpPr>
              <p:nvPr/>
            </p:nvCxnSpPr>
            <p:spPr bwMode="auto">
              <a:xfrm>
                <a:off x="428596" y="5498723"/>
                <a:ext cx="730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8" name="Straight Connector 317"/>
              <p:cNvCxnSpPr>
                <a:cxnSpLocks noChangeShapeType="1"/>
              </p:cNvCxnSpPr>
              <p:nvPr/>
            </p:nvCxnSpPr>
            <p:spPr bwMode="auto">
              <a:xfrm>
                <a:off x="501621" y="4857548"/>
                <a:ext cx="42862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19" name="Straight Connector 318"/>
              <p:cNvCxnSpPr>
                <a:cxnSpLocks noChangeShapeType="1"/>
              </p:cNvCxnSpPr>
              <p:nvPr/>
            </p:nvCxnSpPr>
            <p:spPr bwMode="auto">
              <a:xfrm rot="16200000" flipV="1">
                <a:off x="599467" y="5178804"/>
                <a:ext cx="652042" cy="9526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0" name="Straight Connector 319"/>
              <p:cNvCxnSpPr>
                <a:cxnSpLocks noChangeShapeType="1"/>
              </p:cNvCxnSpPr>
              <p:nvPr/>
            </p:nvCxnSpPr>
            <p:spPr bwMode="auto">
              <a:xfrm rot="16200000" flipV="1">
                <a:off x="178776" y="5180392"/>
                <a:ext cx="652042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1" name="Straight Connector 320"/>
              <p:cNvCxnSpPr>
                <a:cxnSpLocks noChangeShapeType="1"/>
              </p:cNvCxnSpPr>
              <p:nvPr/>
            </p:nvCxnSpPr>
            <p:spPr bwMode="auto">
              <a:xfrm>
                <a:off x="930250" y="5498723"/>
                <a:ext cx="69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</p:grpSp>
        <p:grpSp>
          <p:nvGrpSpPr>
            <p:cNvPr id="31792" name="Group 321"/>
            <p:cNvGrpSpPr>
              <a:grpSpLocks/>
            </p:cNvGrpSpPr>
            <p:nvPr/>
          </p:nvGrpSpPr>
          <p:grpSpPr bwMode="auto">
            <a:xfrm>
              <a:off x="6500826" y="1142984"/>
              <a:ext cx="285752" cy="285752"/>
              <a:chOff x="428596" y="4857760"/>
              <a:chExt cx="571504" cy="652466"/>
            </a:xfrm>
          </p:grpSpPr>
          <p:cxnSp>
            <p:nvCxnSpPr>
              <p:cNvPr id="323" name="Straight Connector 322"/>
              <p:cNvCxnSpPr>
                <a:cxnSpLocks noChangeShapeType="1"/>
              </p:cNvCxnSpPr>
              <p:nvPr/>
            </p:nvCxnSpPr>
            <p:spPr bwMode="auto">
              <a:xfrm>
                <a:off x="428596" y="5498723"/>
                <a:ext cx="730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4" name="Straight Connector 323"/>
              <p:cNvCxnSpPr>
                <a:cxnSpLocks noChangeShapeType="1"/>
              </p:cNvCxnSpPr>
              <p:nvPr/>
            </p:nvCxnSpPr>
            <p:spPr bwMode="auto">
              <a:xfrm>
                <a:off x="501623" y="4857548"/>
                <a:ext cx="42862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5" name="Straight Connector 324"/>
              <p:cNvCxnSpPr>
                <a:cxnSpLocks noChangeShapeType="1"/>
              </p:cNvCxnSpPr>
              <p:nvPr/>
            </p:nvCxnSpPr>
            <p:spPr bwMode="auto">
              <a:xfrm rot="16200000" flipV="1">
                <a:off x="599467" y="5178807"/>
                <a:ext cx="652042" cy="95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6" name="Straight Connector 325"/>
              <p:cNvCxnSpPr>
                <a:cxnSpLocks noChangeShapeType="1"/>
              </p:cNvCxnSpPr>
              <p:nvPr/>
            </p:nvCxnSpPr>
            <p:spPr bwMode="auto">
              <a:xfrm rot="16200000" flipV="1">
                <a:off x="178778" y="5180392"/>
                <a:ext cx="652042" cy="635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  <p:cxnSp>
            <p:nvCxnSpPr>
              <p:cNvPr id="327" name="Straight Connector 326"/>
              <p:cNvCxnSpPr>
                <a:cxnSpLocks noChangeShapeType="1"/>
              </p:cNvCxnSpPr>
              <p:nvPr/>
            </p:nvCxnSpPr>
            <p:spPr bwMode="auto">
              <a:xfrm>
                <a:off x="930250" y="5498723"/>
                <a:ext cx="6985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63500" dist="30000" sx="999" sy="999" rotWithShape="0">
                  <a:srgbClr val="000000">
                    <a:alpha val="74998"/>
                  </a:srgbClr>
                </a:outerShdw>
              </a:effectLst>
            </p:spPr>
          </p:cxnSp>
        </p:grpSp>
        <p:sp>
          <p:nvSpPr>
            <p:cNvPr id="31793" name="TextBox 328"/>
            <p:cNvSpPr txBox="1">
              <a:spLocks noChangeArrowheads="1"/>
            </p:cNvSpPr>
            <p:nvPr/>
          </p:nvSpPr>
          <p:spPr bwMode="auto">
            <a:xfrm>
              <a:off x="6143636" y="1000108"/>
              <a:ext cx="4363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/>
                <a:t>…</a:t>
              </a:r>
            </a:p>
          </p:txBody>
        </p:sp>
      </p:grpSp>
      <p:grpSp>
        <p:nvGrpSpPr>
          <p:cNvPr id="12" name="Group 358"/>
          <p:cNvGrpSpPr>
            <a:grpSpLocks/>
          </p:cNvGrpSpPr>
          <p:nvPr/>
        </p:nvGrpSpPr>
        <p:grpSpPr bwMode="auto">
          <a:xfrm>
            <a:off x="285750" y="5786438"/>
            <a:ext cx="1857375" cy="819150"/>
            <a:chOff x="285720" y="5786454"/>
            <a:chExt cx="1857388" cy="818855"/>
          </a:xfrm>
        </p:grpSpPr>
        <p:grpSp>
          <p:nvGrpSpPr>
            <p:cNvPr id="31762" name="Group 329"/>
            <p:cNvGrpSpPr>
              <a:grpSpLocks/>
            </p:cNvGrpSpPr>
            <p:nvPr/>
          </p:nvGrpSpPr>
          <p:grpSpPr bwMode="auto">
            <a:xfrm>
              <a:off x="500034" y="6143644"/>
              <a:ext cx="1643074" cy="461665"/>
              <a:chOff x="5143504" y="357166"/>
              <a:chExt cx="1643074" cy="461665"/>
            </a:xfrm>
          </p:grpSpPr>
          <p:grpSp>
            <p:nvGrpSpPr>
              <p:cNvPr id="31764" name="Group 251"/>
              <p:cNvGrpSpPr>
                <a:grpSpLocks/>
              </p:cNvGrpSpPr>
              <p:nvPr/>
            </p:nvGrpSpPr>
            <p:grpSpPr bwMode="auto">
              <a:xfrm>
                <a:off x="5143504" y="500042"/>
                <a:ext cx="285752" cy="285752"/>
                <a:chOff x="428596" y="4857760"/>
                <a:chExt cx="571504" cy="652466"/>
              </a:xfrm>
            </p:grpSpPr>
            <p:cxnSp>
              <p:nvCxnSpPr>
                <p:cNvPr id="253" name="Straight Connector 252"/>
                <p:cNvCxnSpPr>
                  <a:cxnSpLocks noChangeShapeType="1"/>
                </p:cNvCxnSpPr>
                <p:nvPr/>
              </p:nvCxnSpPr>
              <p:spPr bwMode="auto">
                <a:xfrm>
                  <a:off x="428598" y="5498697"/>
                  <a:ext cx="7302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54" name="Straight Connector 253"/>
                <p:cNvCxnSpPr>
                  <a:cxnSpLocks noChangeShapeType="1"/>
                </p:cNvCxnSpPr>
                <p:nvPr/>
              </p:nvCxnSpPr>
              <p:spPr bwMode="auto">
                <a:xfrm>
                  <a:off x="501623" y="4857340"/>
                  <a:ext cx="4286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55" name="Straight Connector 254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99376" y="5178689"/>
                  <a:ext cx="652226" cy="952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56" name="Straight Connector 255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178685" y="5180277"/>
                  <a:ext cx="652226" cy="635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57" name="Straight Connector 256"/>
                <p:cNvCxnSpPr>
                  <a:cxnSpLocks noChangeShapeType="1"/>
                </p:cNvCxnSpPr>
                <p:nvPr/>
              </p:nvCxnSpPr>
              <p:spPr bwMode="auto">
                <a:xfrm>
                  <a:off x="930252" y="5498697"/>
                  <a:ext cx="6985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</p:grpSp>
          <p:grpSp>
            <p:nvGrpSpPr>
              <p:cNvPr id="31765" name="Group 257"/>
              <p:cNvGrpSpPr>
                <a:grpSpLocks/>
              </p:cNvGrpSpPr>
              <p:nvPr/>
            </p:nvGrpSpPr>
            <p:grpSpPr bwMode="auto">
              <a:xfrm>
                <a:off x="5500694" y="500042"/>
                <a:ext cx="285752" cy="285752"/>
                <a:chOff x="428596" y="4857760"/>
                <a:chExt cx="571504" cy="652466"/>
              </a:xfrm>
            </p:grpSpPr>
            <p:cxnSp>
              <p:nvCxnSpPr>
                <p:cNvPr id="259" name="Straight Connector 258"/>
                <p:cNvCxnSpPr>
                  <a:cxnSpLocks noChangeShapeType="1"/>
                </p:cNvCxnSpPr>
                <p:nvPr/>
              </p:nvCxnSpPr>
              <p:spPr bwMode="auto">
                <a:xfrm>
                  <a:off x="428596" y="5498697"/>
                  <a:ext cx="7302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0" name="Straight Connector 259"/>
                <p:cNvCxnSpPr>
                  <a:cxnSpLocks noChangeShapeType="1"/>
                </p:cNvCxnSpPr>
                <p:nvPr/>
              </p:nvCxnSpPr>
              <p:spPr bwMode="auto">
                <a:xfrm>
                  <a:off x="501623" y="4857340"/>
                  <a:ext cx="42862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1" name="Straight Connector 260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99374" y="5178691"/>
                  <a:ext cx="652226" cy="952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2" name="Straight Connector 261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178685" y="5180277"/>
                  <a:ext cx="652226" cy="635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3" name="Straight Connector 262"/>
                <p:cNvCxnSpPr>
                  <a:cxnSpLocks noChangeShapeType="1"/>
                </p:cNvCxnSpPr>
                <p:nvPr/>
              </p:nvCxnSpPr>
              <p:spPr bwMode="auto">
                <a:xfrm>
                  <a:off x="930250" y="5498697"/>
                  <a:ext cx="6985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</p:grpSp>
          <p:grpSp>
            <p:nvGrpSpPr>
              <p:cNvPr id="31766" name="Group 263"/>
              <p:cNvGrpSpPr>
                <a:grpSpLocks/>
              </p:cNvGrpSpPr>
              <p:nvPr/>
            </p:nvGrpSpPr>
            <p:grpSpPr bwMode="auto">
              <a:xfrm>
                <a:off x="5857884" y="500042"/>
                <a:ext cx="285752" cy="285752"/>
                <a:chOff x="428596" y="4857760"/>
                <a:chExt cx="571504" cy="652466"/>
              </a:xfrm>
            </p:grpSpPr>
            <p:cxnSp>
              <p:nvCxnSpPr>
                <p:cNvPr id="265" name="Straight Connector 264"/>
                <p:cNvCxnSpPr>
                  <a:cxnSpLocks noChangeShapeType="1"/>
                </p:cNvCxnSpPr>
                <p:nvPr/>
              </p:nvCxnSpPr>
              <p:spPr bwMode="auto">
                <a:xfrm>
                  <a:off x="428598" y="5498697"/>
                  <a:ext cx="7302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6" name="Straight Connector 265"/>
                <p:cNvCxnSpPr>
                  <a:cxnSpLocks noChangeShapeType="1"/>
                </p:cNvCxnSpPr>
                <p:nvPr/>
              </p:nvCxnSpPr>
              <p:spPr bwMode="auto">
                <a:xfrm>
                  <a:off x="501623" y="4857340"/>
                  <a:ext cx="4286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7" name="Straight Connector 266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99376" y="5178689"/>
                  <a:ext cx="652226" cy="952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8" name="Straight Connector 267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178685" y="5180277"/>
                  <a:ext cx="652226" cy="635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69" name="Straight Connector 268"/>
                <p:cNvCxnSpPr>
                  <a:cxnSpLocks noChangeShapeType="1"/>
                </p:cNvCxnSpPr>
                <p:nvPr/>
              </p:nvCxnSpPr>
              <p:spPr bwMode="auto">
                <a:xfrm>
                  <a:off x="930252" y="5498697"/>
                  <a:ext cx="6985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</p:grpSp>
          <p:grpSp>
            <p:nvGrpSpPr>
              <p:cNvPr id="31767" name="Group 269"/>
              <p:cNvGrpSpPr>
                <a:grpSpLocks/>
              </p:cNvGrpSpPr>
              <p:nvPr/>
            </p:nvGrpSpPr>
            <p:grpSpPr bwMode="auto">
              <a:xfrm>
                <a:off x="6500826" y="500042"/>
                <a:ext cx="285752" cy="285752"/>
                <a:chOff x="428596" y="4857760"/>
                <a:chExt cx="571504" cy="652466"/>
              </a:xfrm>
            </p:grpSpPr>
            <p:cxnSp>
              <p:nvCxnSpPr>
                <p:cNvPr id="271" name="Straight Connector 270"/>
                <p:cNvCxnSpPr>
                  <a:cxnSpLocks noChangeShapeType="1"/>
                </p:cNvCxnSpPr>
                <p:nvPr/>
              </p:nvCxnSpPr>
              <p:spPr bwMode="auto">
                <a:xfrm>
                  <a:off x="428596" y="5498697"/>
                  <a:ext cx="7302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72" name="Straight Connector 271"/>
                <p:cNvCxnSpPr>
                  <a:cxnSpLocks noChangeShapeType="1"/>
                </p:cNvCxnSpPr>
                <p:nvPr/>
              </p:nvCxnSpPr>
              <p:spPr bwMode="auto">
                <a:xfrm>
                  <a:off x="501623" y="4857340"/>
                  <a:ext cx="428627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73" name="Straight Connector 272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599374" y="5178691"/>
                  <a:ext cx="652226" cy="952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74" name="Straight Connector 273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178685" y="5180277"/>
                  <a:ext cx="652226" cy="635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  <p:cxnSp>
              <p:nvCxnSpPr>
                <p:cNvPr id="275" name="Straight Connector 274"/>
                <p:cNvCxnSpPr>
                  <a:cxnSpLocks noChangeShapeType="1"/>
                </p:cNvCxnSpPr>
                <p:nvPr/>
              </p:nvCxnSpPr>
              <p:spPr bwMode="auto">
                <a:xfrm>
                  <a:off x="930250" y="5498697"/>
                  <a:ext cx="6985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63500" dist="30000" sx="999" sy="999" rotWithShape="0">
                    <a:srgbClr val="000000">
                      <a:alpha val="74998"/>
                    </a:srgbClr>
                  </a:outerShdw>
                </a:effectLst>
              </p:spPr>
            </p:cxnSp>
          </p:grpSp>
          <p:sp>
            <p:nvSpPr>
              <p:cNvPr id="31768" name="TextBox 327"/>
              <p:cNvSpPr txBox="1">
                <a:spLocks noChangeArrowheads="1"/>
              </p:cNvSpPr>
              <p:nvPr/>
            </p:nvSpPr>
            <p:spPr bwMode="auto">
              <a:xfrm>
                <a:off x="6143636" y="357166"/>
                <a:ext cx="43633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u="none"/>
                  <a:t>…</a:t>
                </a:r>
              </a:p>
            </p:txBody>
          </p:sp>
        </p:grpSp>
        <p:sp>
          <p:nvSpPr>
            <p:cNvPr id="31763" name="TextBox 357"/>
            <p:cNvSpPr txBox="1">
              <a:spLocks noChangeArrowheads="1"/>
            </p:cNvSpPr>
            <p:nvPr/>
          </p:nvSpPr>
          <p:spPr bwMode="auto">
            <a:xfrm>
              <a:off x="285720" y="5786454"/>
              <a:ext cx="12239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u="none"/>
                <a:t>1000 bits</a:t>
              </a:r>
            </a:p>
          </p:txBody>
        </p:sp>
      </p:grpSp>
      <p:sp>
        <p:nvSpPr>
          <p:cNvPr id="360" name="TextBox 359"/>
          <p:cNvSpPr txBox="1">
            <a:spLocks noChangeArrowheads="1"/>
          </p:cNvSpPr>
          <p:nvPr/>
        </p:nvSpPr>
        <p:spPr bwMode="auto">
          <a:xfrm>
            <a:off x="2500313" y="6143625"/>
            <a:ext cx="844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 ms</a:t>
            </a:r>
          </a:p>
        </p:txBody>
      </p:sp>
      <p:sp>
        <p:nvSpPr>
          <p:cNvPr id="361" name="TextBox 360"/>
          <p:cNvSpPr txBox="1">
            <a:spLocks noChangeArrowheads="1"/>
          </p:cNvSpPr>
          <p:nvPr/>
        </p:nvSpPr>
        <p:spPr bwMode="auto">
          <a:xfrm>
            <a:off x="5214938" y="6181725"/>
            <a:ext cx="1012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10 ms</a:t>
            </a:r>
          </a:p>
        </p:txBody>
      </p:sp>
      <p:grpSp>
        <p:nvGrpSpPr>
          <p:cNvPr id="31756" name="Group 379"/>
          <p:cNvGrpSpPr>
            <a:grpSpLocks/>
          </p:cNvGrpSpPr>
          <p:nvPr/>
        </p:nvGrpSpPr>
        <p:grpSpPr bwMode="auto">
          <a:xfrm>
            <a:off x="1500188" y="4705350"/>
            <a:ext cx="571500" cy="652463"/>
            <a:chOff x="1652566" y="4857760"/>
            <a:chExt cx="571504" cy="652466"/>
          </a:xfrm>
        </p:grpSpPr>
        <p:cxnSp>
          <p:nvCxnSpPr>
            <p:cNvPr id="375" name="Straight Connector 374"/>
            <p:cNvCxnSpPr>
              <a:cxnSpLocks noChangeShapeType="1"/>
            </p:cNvCxnSpPr>
            <p:nvPr/>
          </p:nvCxnSpPr>
          <p:spPr bwMode="auto">
            <a:xfrm>
              <a:off x="1652566" y="5510226"/>
              <a:ext cx="714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376" name="Straight Connector 375"/>
            <p:cNvCxnSpPr>
              <a:cxnSpLocks noChangeShapeType="1"/>
            </p:cNvCxnSpPr>
            <p:nvPr/>
          </p:nvCxnSpPr>
          <p:spPr bwMode="auto">
            <a:xfrm>
              <a:off x="1724003" y="4857760"/>
              <a:ext cx="4286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377" name="Straight Connector 376"/>
            <p:cNvCxnSpPr>
              <a:cxnSpLocks noChangeShapeType="1"/>
            </p:cNvCxnSpPr>
            <p:nvPr/>
          </p:nvCxnSpPr>
          <p:spPr bwMode="auto">
            <a:xfrm rot="16200000" flipV="1">
              <a:off x="1821636" y="5179230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378" name="Straight Connector 377"/>
            <p:cNvCxnSpPr>
              <a:cxnSpLocks noChangeShapeType="1"/>
            </p:cNvCxnSpPr>
            <p:nvPr/>
          </p:nvCxnSpPr>
          <p:spPr bwMode="auto">
            <a:xfrm rot="16200000" flipV="1">
              <a:off x="1402533" y="5179230"/>
              <a:ext cx="652466" cy="9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  <p:cxnSp>
          <p:nvCxnSpPr>
            <p:cNvPr id="379" name="Straight Connector 378"/>
            <p:cNvCxnSpPr>
              <a:cxnSpLocks noChangeShapeType="1"/>
            </p:cNvCxnSpPr>
            <p:nvPr/>
          </p:nvCxnSpPr>
          <p:spPr bwMode="auto">
            <a:xfrm>
              <a:off x="2152631" y="5510226"/>
              <a:ext cx="7143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blurRad="63500" dist="30000" sx="999" sy="999" rotWithShape="0">
                <a:srgbClr val="000000">
                  <a:alpha val="74998"/>
                </a:srgbClr>
              </a:outerShdw>
            </a:effectLst>
          </p:spPr>
        </p:cxnSp>
      </p:grpSp>
    </p:spTree>
    <p:extLst>
      <p:ext uri="{BB962C8B-B14F-4D97-AF65-F5344CB8AC3E}">
        <p14:creationId xmlns:p14="http://schemas.microsoft.com/office/powerpoint/2010/main" val="1908105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7084 -4.81481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4.81481E-6 L 0.4783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8.92279E-7 L 0.74931 8.92279E-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6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" grpId="0"/>
      <p:bldP spid="3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Velocidade de transmissão </a:t>
            </a:r>
            <a:b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vs Velocidade de propagação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À medida que a velocidade de transmissão aumenta, o tempo de propagação (que é constante e imutável) ganha maior relevância</a:t>
            </a:r>
          </a:p>
          <a:p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As aplicações interactivas são cada vez mais sensíveis à distância.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A27783F3-E79B-6048-9661-4BF9F4A92A78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11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38200" y="5486400"/>
            <a:ext cx="7543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u="none">
                <a:latin typeface="Tw Cen MT" charset="0"/>
                <a:cs typeface="Tw Cen MT" charset="0"/>
              </a:rPr>
              <a:t>Que importância tem isso num canal com 30 ms de tempo de propagação ?)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3400" y="3657600"/>
            <a:ext cx="7924800" cy="2895600"/>
            <a:chOff x="533400" y="3657600"/>
            <a:chExt cx="7924800" cy="2895600"/>
          </a:xfrm>
        </p:grpSpPr>
        <p:sp>
          <p:nvSpPr>
            <p:cNvPr id="5" name="Rounded Rectangle 4"/>
            <p:cNvSpPr/>
            <p:nvPr/>
          </p:nvSpPr>
          <p:spPr>
            <a:xfrm>
              <a:off x="533400" y="3657600"/>
              <a:ext cx="7924800" cy="2895600"/>
            </a:xfrm>
            <a:prstGeom prst="roundRect">
              <a:avLst/>
            </a:prstGeom>
            <a:noFill/>
            <a:ln w="1905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w Cen MT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00" name="Rectangle 6"/>
            <p:cNvSpPr>
              <a:spLocks noChangeArrowheads="1"/>
            </p:cNvSpPr>
            <p:nvPr/>
          </p:nvSpPr>
          <p:spPr bwMode="auto">
            <a:xfrm>
              <a:off x="990600" y="3688140"/>
              <a:ext cx="64770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pt-PT" u="none">
                  <a:latin typeface="Tw Cen MT" charset="0"/>
                  <a:cs typeface="Tw Cen MT" charset="0"/>
                </a:rPr>
                <a:t>Transmitir 1000 bits leva:</a:t>
              </a:r>
            </a:p>
            <a:p>
              <a:pPr lvl="1"/>
              <a:r>
                <a:rPr lang="pt-PT" u="none">
                  <a:latin typeface="Tw Cen MT" charset="0"/>
                  <a:cs typeface="Tw Cen MT" charset="0"/>
                </a:rPr>
                <a:t>1 ms a transmitir a 1Mbps,</a:t>
              </a:r>
            </a:p>
            <a:p>
              <a:pPr lvl="1"/>
              <a:r>
                <a:rPr lang="pt-PT" u="none">
                  <a:latin typeface="Tw Cen MT" charset="0"/>
                  <a:cs typeface="Tw Cen MT" charset="0"/>
                </a:rPr>
                <a:t>10 micro segundos a 100 Mbps</a:t>
              </a:r>
            </a:p>
            <a:p>
              <a:pPr lvl="1"/>
              <a:r>
                <a:rPr lang="pt-PT" u="none">
                  <a:latin typeface="Tw Cen MT" charset="0"/>
                  <a:cs typeface="Tw Cen MT" charset="0"/>
                </a:rPr>
                <a:t>1 micro segundo a 1 Gbps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136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>
            <a:spLocks noGrp="1"/>
          </p:cNvSpPr>
          <p:nvPr>
            <p:ph sz="quarter" idx="1"/>
          </p:nvPr>
        </p:nvSpPr>
        <p:spPr>
          <a:xfrm>
            <a:off x="714375" y="1571625"/>
            <a:ext cx="8153400" cy="4495800"/>
          </a:xfrm>
        </p:spPr>
        <p:txBody>
          <a:bodyPr/>
          <a:lstStyle/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Que importância tem isso num canal com 30 ms de tempo de propagação ?) </a:t>
            </a:r>
          </a:p>
        </p:txBody>
      </p:sp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Velocidade de transmissão </a:t>
            </a:r>
            <a:b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vs Velocidade de propagação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472CF57-D69E-2F4A-BFD3-25AC6D5A77E4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12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1371600" y="2714625"/>
            <a:ext cx="6345238" cy="4000500"/>
            <a:chOff x="1371579" y="2714620"/>
            <a:chExt cx="6344491" cy="4000504"/>
          </a:xfrm>
        </p:grpSpPr>
        <p:grpSp>
          <p:nvGrpSpPr>
            <p:cNvPr id="35879" name="Group 4"/>
            <p:cNvGrpSpPr>
              <a:grpSpLocks/>
            </p:cNvGrpSpPr>
            <p:nvPr/>
          </p:nvGrpSpPr>
          <p:grpSpPr bwMode="auto">
            <a:xfrm>
              <a:off x="2858631" y="3000372"/>
              <a:ext cx="3067594" cy="466168"/>
              <a:chOff x="2037898" y="5391168"/>
              <a:chExt cx="3067594" cy="466168"/>
            </a:xfrm>
          </p:grpSpPr>
          <p:sp>
            <p:nvSpPr>
              <p:cNvPr id="35890" name="Text Box 36"/>
              <p:cNvSpPr txBox="1">
                <a:spLocks noChangeArrowheads="1"/>
              </p:cNvSpPr>
              <p:nvPr/>
            </p:nvSpPr>
            <p:spPr bwMode="auto">
              <a:xfrm>
                <a:off x="4800600" y="5391168"/>
                <a:ext cx="3048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FF0000"/>
                    </a:solidFill>
                    <a:latin typeface="Comic Sans MS" charset="0"/>
                  </a:rPr>
                  <a:t>P</a:t>
                </a:r>
                <a:endParaRPr lang="pt-PT" sz="1800" u="none">
                  <a:latin typeface="Times New Roman" charset="0"/>
                </a:endParaRPr>
              </a:p>
            </p:txBody>
          </p:sp>
          <p:sp>
            <p:nvSpPr>
              <p:cNvPr id="35891" name="Text Box 36"/>
              <p:cNvSpPr txBox="1">
                <a:spLocks noChangeArrowheads="1"/>
              </p:cNvSpPr>
              <p:nvPr/>
            </p:nvSpPr>
            <p:spPr bwMode="auto">
              <a:xfrm>
                <a:off x="2037898" y="5488004"/>
                <a:ext cx="3417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r>
                  <a:rPr lang="pt-PT" sz="1800" u="none">
                    <a:solidFill>
                      <a:srgbClr val="FF0000"/>
                    </a:solidFill>
                    <a:latin typeface="Comic Sans MS" charset="0"/>
                  </a:rPr>
                  <a:t>T</a:t>
                </a:r>
                <a:endParaRPr lang="pt-PT" sz="1800" u="none">
                  <a:latin typeface="Times New Roman" charset="0"/>
                </a:endParaRPr>
              </a:p>
            </p:txBody>
          </p:sp>
        </p:grpSp>
        <p:grpSp>
          <p:nvGrpSpPr>
            <p:cNvPr id="35880" name="Group 17"/>
            <p:cNvGrpSpPr>
              <a:grpSpLocks/>
            </p:cNvGrpSpPr>
            <p:nvPr/>
          </p:nvGrpSpPr>
          <p:grpSpPr bwMode="auto">
            <a:xfrm>
              <a:off x="2954335" y="3000372"/>
              <a:ext cx="4722817" cy="785818"/>
              <a:chOff x="2133602" y="5391168"/>
              <a:chExt cx="4722817" cy="785818"/>
            </a:xfrm>
          </p:grpSpPr>
          <p:grpSp>
            <p:nvGrpSpPr>
              <p:cNvPr id="35886" name="Group 36"/>
              <p:cNvGrpSpPr>
                <a:grpSpLocks/>
              </p:cNvGrpSpPr>
              <p:nvPr/>
            </p:nvGrpSpPr>
            <p:grpSpPr bwMode="auto">
              <a:xfrm>
                <a:off x="3036887" y="5391168"/>
                <a:ext cx="3819532" cy="369332"/>
                <a:chOff x="3036887" y="5462606"/>
                <a:chExt cx="3819532" cy="369332"/>
              </a:xfrm>
            </p:grpSpPr>
            <p:sp>
              <p:nvSpPr>
                <p:cNvPr id="3588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00600" y="5462606"/>
                  <a:ext cx="30489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1800" u="none">
                      <a:solidFill>
                        <a:srgbClr val="FF0000"/>
                      </a:solidFill>
                      <a:latin typeface="Comic Sans MS" charset="0"/>
                    </a:rPr>
                    <a:t>P</a:t>
                  </a:r>
                  <a:endParaRPr lang="pt-PT" sz="1800" u="none">
                    <a:latin typeface="Times New Roman" charset="0"/>
                  </a:endParaRPr>
                </a:p>
              </p:txBody>
            </p:sp>
            <p:sp>
              <p:nvSpPr>
                <p:cNvPr id="35889" name="Line 37"/>
                <p:cNvSpPr>
                  <a:spLocks noChangeShapeType="1"/>
                </p:cNvSpPr>
                <p:nvPr/>
              </p:nvSpPr>
              <p:spPr bwMode="auto">
                <a:xfrm rot="10800000">
                  <a:off x="3036887" y="5819796"/>
                  <a:ext cx="381953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ash"/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5887" name="Rectangle 35"/>
              <p:cNvSpPr>
                <a:spLocks noChangeArrowheads="1"/>
              </p:cNvSpPr>
              <p:nvPr/>
            </p:nvSpPr>
            <p:spPr bwMode="auto">
              <a:xfrm>
                <a:off x="2133602" y="5872162"/>
                <a:ext cx="903287" cy="3048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69" name="Straight Connector 68"/>
            <p:cNvCxnSpPr>
              <a:cxnSpLocks noChangeShapeType="1"/>
            </p:cNvCxnSpPr>
            <p:nvPr/>
          </p:nvCxnSpPr>
          <p:spPr bwMode="auto">
            <a:xfrm rot="5400000">
              <a:off x="928482" y="4714872"/>
              <a:ext cx="4000504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  <p:sp>
          <p:nvSpPr>
            <p:cNvPr id="70" name="Rectangle 35"/>
            <p:cNvSpPr>
              <a:spLocks noChangeArrowheads="1"/>
            </p:cNvSpPr>
            <p:nvPr/>
          </p:nvSpPr>
          <p:spPr bwMode="auto">
            <a:xfrm>
              <a:off x="3857311" y="3481384"/>
              <a:ext cx="3857171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73" name="Straight Connector 72"/>
            <p:cNvCxnSpPr>
              <a:cxnSpLocks noChangeShapeType="1"/>
            </p:cNvCxnSpPr>
            <p:nvPr/>
          </p:nvCxnSpPr>
          <p:spPr bwMode="auto">
            <a:xfrm rot="5400000">
              <a:off x="6786587" y="3642515"/>
              <a:ext cx="1857377" cy="158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  <p:sp>
          <p:nvSpPr>
            <p:cNvPr id="35884" name="TextBox 75"/>
            <p:cNvSpPr txBox="1">
              <a:spLocks noChangeArrowheads="1"/>
            </p:cNvSpPr>
            <p:nvPr/>
          </p:nvSpPr>
          <p:spPr bwMode="auto">
            <a:xfrm>
              <a:off x="5837073" y="3428996"/>
              <a:ext cx="8066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30 ms</a:t>
              </a:r>
            </a:p>
          </p:txBody>
        </p:sp>
        <p:sp>
          <p:nvSpPr>
            <p:cNvPr id="35885" name="TextBox 77"/>
            <p:cNvSpPr txBox="1">
              <a:spLocks noChangeArrowheads="1"/>
            </p:cNvSpPr>
            <p:nvPr/>
          </p:nvSpPr>
          <p:spPr bwMode="auto">
            <a:xfrm>
              <a:off x="1371579" y="3352796"/>
              <a:ext cx="1229620" cy="646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T=1 ms</a:t>
              </a:r>
            </a:p>
            <a:p>
              <a:pPr eaLnBrk="1" hangingPunct="1"/>
              <a:r>
                <a:rPr lang="en-US" sz="1800" u="none"/>
                <a:t>Vt=1Mbps</a:t>
              </a:r>
            </a:p>
          </p:txBody>
        </p:sp>
      </p:grpSp>
      <p:grpSp>
        <p:nvGrpSpPr>
          <p:cNvPr id="6" name="Group 83"/>
          <p:cNvGrpSpPr>
            <a:grpSpLocks/>
          </p:cNvGrpSpPr>
          <p:nvPr/>
        </p:nvGrpSpPr>
        <p:grpSpPr bwMode="auto">
          <a:xfrm>
            <a:off x="1357313" y="2716213"/>
            <a:ext cx="5789612" cy="2846387"/>
            <a:chOff x="1357290" y="2717000"/>
            <a:chExt cx="5788862" cy="2846391"/>
          </a:xfrm>
        </p:grpSpPr>
        <p:cxnSp>
          <p:nvCxnSpPr>
            <p:cNvPr id="72" name="Straight Connector 71"/>
            <p:cNvCxnSpPr>
              <a:cxnSpLocks noChangeShapeType="1"/>
            </p:cNvCxnSpPr>
            <p:nvPr/>
          </p:nvCxnSpPr>
          <p:spPr bwMode="auto">
            <a:xfrm rot="5400000">
              <a:off x="5722163" y="4139402"/>
              <a:ext cx="2846391" cy="1587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  <p:grpSp>
          <p:nvGrpSpPr>
            <p:cNvPr id="35869" name="Group 17"/>
            <p:cNvGrpSpPr>
              <a:grpSpLocks/>
            </p:cNvGrpSpPr>
            <p:nvPr/>
          </p:nvGrpSpPr>
          <p:grpSpPr bwMode="auto">
            <a:xfrm>
              <a:off x="2858629" y="4071942"/>
              <a:ext cx="4247020" cy="785794"/>
              <a:chOff x="2037896" y="5391168"/>
              <a:chExt cx="4247020" cy="785794"/>
            </a:xfrm>
          </p:grpSpPr>
          <p:grpSp>
            <p:nvGrpSpPr>
              <p:cNvPr id="35873" name="Group 36"/>
              <p:cNvGrpSpPr>
                <a:grpSpLocks/>
              </p:cNvGrpSpPr>
              <p:nvPr/>
            </p:nvGrpSpPr>
            <p:grpSpPr bwMode="auto">
              <a:xfrm>
                <a:off x="2465384" y="5391168"/>
                <a:ext cx="3819532" cy="369332"/>
                <a:chOff x="2465384" y="5462606"/>
                <a:chExt cx="3819532" cy="369332"/>
              </a:xfrm>
            </p:grpSpPr>
            <p:sp>
              <p:nvSpPr>
                <p:cNvPr id="3587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00600" y="5462606"/>
                  <a:ext cx="30489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1800" u="none">
                      <a:solidFill>
                        <a:srgbClr val="FF0000"/>
                      </a:solidFill>
                      <a:latin typeface="Comic Sans MS" charset="0"/>
                    </a:rPr>
                    <a:t>P</a:t>
                  </a:r>
                  <a:endParaRPr lang="pt-PT" sz="1800" u="none">
                    <a:latin typeface="Times New Roman" charset="0"/>
                  </a:endParaRPr>
                </a:p>
              </p:txBody>
            </p:sp>
            <p:sp>
              <p:nvSpPr>
                <p:cNvPr id="35878" name="Line 37"/>
                <p:cNvSpPr>
                  <a:spLocks noChangeShapeType="1"/>
                </p:cNvSpPr>
                <p:nvPr/>
              </p:nvSpPr>
              <p:spPr bwMode="auto">
                <a:xfrm rot="10800000">
                  <a:off x="2465384" y="5819796"/>
                  <a:ext cx="381953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ash"/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74" name="Group 35"/>
              <p:cNvGrpSpPr>
                <a:grpSpLocks/>
              </p:cNvGrpSpPr>
              <p:nvPr/>
            </p:nvGrpSpPr>
            <p:grpSpPr bwMode="auto">
              <a:xfrm>
                <a:off x="2037896" y="5488004"/>
                <a:ext cx="1530804" cy="688958"/>
                <a:chOff x="2037896" y="5559442"/>
                <a:chExt cx="1530804" cy="688958"/>
              </a:xfrm>
            </p:grpSpPr>
            <p:sp>
              <p:nvSpPr>
                <p:cNvPr id="35875" name="Rectangle 35"/>
                <p:cNvSpPr>
                  <a:spLocks noChangeArrowheads="1"/>
                </p:cNvSpPr>
                <p:nvPr/>
              </p:nvSpPr>
              <p:spPr bwMode="auto">
                <a:xfrm>
                  <a:off x="2133600" y="5943600"/>
                  <a:ext cx="1435100" cy="30480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7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037896" y="5559442"/>
                  <a:ext cx="34176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1800" u="none">
                      <a:solidFill>
                        <a:srgbClr val="FF0000"/>
                      </a:solidFill>
                      <a:latin typeface="Comic Sans MS" charset="0"/>
                    </a:rPr>
                    <a:t>T</a:t>
                  </a:r>
                  <a:endParaRPr lang="pt-PT" sz="1800" u="none">
                    <a:latin typeface="Times New Roman" charset="0"/>
                  </a:endParaRPr>
                </a:p>
              </p:txBody>
            </p:sp>
          </p:grpSp>
        </p:grp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3285852" y="4553740"/>
              <a:ext cx="3857125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1" name="TextBox 74"/>
            <p:cNvSpPr txBox="1">
              <a:spLocks noChangeArrowheads="1"/>
            </p:cNvSpPr>
            <p:nvPr/>
          </p:nvSpPr>
          <p:spPr bwMode="auto">
            <a:xfrm>
              <a:off x="5000628" y="4495797"/>
              <a:ext cx="8066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30 ms</a:t>
              </a:r>
            </a:p>
          </p:txBody>
        </p:sp>
        <p:sp>
          <p:nvSpPr>
            <p:cNvPr id="35872" name="TextBox 78"/>
            <p:cNvSpPr txBox="1">
              <a:spLocks noChangeArrowheads="1"/>
            </p:cNvSpPr>
            <p:nvPr/>
          </p:nvSpPr>
          <p:spPr bwMode="auto">
            <a:xfrm>
              <a:off x="1357290" y="4419597"/>
              <a:ext cx="1481643" cy="646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T=0.01 ms</a:t>
              </a:r>
            </a:p>
            <a:p>
              <a:pPr eaLnBrk="1" hangingPunct="1"/>
              <a:r>
                <a:rPr lang="en-US" sz="1800" u="none"/>
                <a:t>Vt=100Mbps</a:t>
              </a:r>
            </a:p>
          </p:txBody>
        </p:sp>
      </p:grpSp>
      <p:grpSp>
        <p:nvGrpSpPr>
          <p:cNvPr id="10" name="Group 84"/>
          <p:cNvGrpSpPr>
            <a:grpSpLocks/>
          </p:cNvGrpSpPr>
          <p:nvPr/>
        </p:nvGrpSpPr>
        <p:grpSpPr bwMode="auto">
          <a:xfrm>
            <a:off x="1312863" y="2714625"/>
            <a:ext cx="5545137" cy="4000500"/>
            <a:chOff x="1312827" y="2714620"/>
            <a:chExt cx="5545189" cy="4000504"/>
          </a:xfrm>
        </p:grpSpPr>
        <p:cxnSp>
          <p:nvCxnSpPr>
            <p:cNvPr id="71" name="Straight Connector 70"/>
            <p:cNvCxnSpPr>
              <a:cxnSpLocks noChangeShapeType="1"/>
            </p:cNvCxnSpPr>
            <p:nvPr/>
          </p:nvCxnSpPr>
          <p:spPr bwMode="auto">
            <a:xfrm rot="5400000">
              <a:off x="4857764" y="4714872"/>
              <a:ext cx="4000504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</p:cxnSp>
        <p:grpSp>
          <p:nvGrpSpPr>
            <p:cNvPr id="35858" name="Group 17"/>
            <p:cNvGrpSpPr>
              <a:grpSpLocks/>
            </p:cNvGrpSpPr>
            <p:nvPr/>
          </p:nvGrpSpPr>
          <p:grpSpPr bwMode="auto">
            <a:xfrm>
              <a:off x="2858629" y="5286388"/>
              <a:ext cx="3999386" cy="785818"/>
              <a:chOff x="2109334" y="5391168"/>
              <a:chExt cx="3999386" cy="785818"/>
            </a:xfrm>
          </p:grpSpPr>
          <p:grpSp>
            <p:nvGrpSpPr>
              <p:cNvPr id="35862" name="Group 36"/>
              <p:cNvGrpSpPr>
                <a:grpSpLocks/>
              </p:cNvGrpSpPr>
              <p:nvPr/>
            </p:nvGrpSpPr>
            <p:grpSpPr bwMode="auto">
              <a:xfrm>
                <a:off x="2289189" y="5391168"/>
                <a:ext cx="3819531" cy="369332"/>
                <a:chOff x="2289189" y="5462606"/>
                <a:chExt cx="3819531" cy="369332"/>
              </a:xfrm>
            </p:grpSpPr>
            <p:sp>
              <p:nvSpPr>
                <p:cNvPr id="35866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800600" y="5462606"/>
                  <a:ext cx="304892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1800" u="none">
                      <a:solidFill>
                        <a:srgbClr val="FF0000"/>
                      </a:solidFill>
                      <a:latin typeface="Comic Sans MS" charset="0"/>
                    </a:rPr>
                    <a:t>P</a:t>
                  </a:r>
                  <a:endParaRPr lang="pt-PT" sz="1800" u="none">
                    <a:latin typeface="Times New Roman" charset="0"/>
                  </a:endParaRPr>
                </a:p>
              </p:txBody>
            </p:sp>
            <p:sp>
              <p:nvSpPr>
                <p:cNvPr id="35867" name="Line 37"/>
                <p:cNvSpPr>
                  <a:spLocks noChangeShapeType="1"/>
                </p:cNvSpPr>
                <p:nvPr/>
              </p:nvSpPr>
              <p:spPr bwMode="auto">
                <a:xfrm rot="10800000">
                  <a:off x="2289189" y="5819796"/>
                  <a:ext cx="381953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prstDash val="sysDash"/>
                  <a:round/>
                  <a:headEnd type="triangle" w="med" len="med"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5863" name="Group 35"/>
              <p:cNvGrpSpPr>
                <a:grpSpLocks/>
              </p:cNvGrpSpPr>
              <p:nvPr/>
            </p:nvGrpSpPr>
            <p:grpSpPr bwMode="auto">
              <a:xfrm>
                <a:off x="2109334" y="5391168"/>
                <a:ext cx="341760" cy="785818"/>
                <a:chOff x="2109334" y="5462606"/>
                <a:chExt cx="341760" cy="785818"/>
              </a:xfrm>
            </p:grpSpPr>
            <p:sp>
              <p:nvSpPr>
                <p:cNvPr id="35864" name="Rectangle 35"/>
                <p:cNvSpPr>
                  <a:spLocks noChangeArrowheads="1"/>
                </p:cNvSpPr>
                <p:nvPr/>
              </p:nvSpPr>
              <p:spPr bwMode="auto">
                <a:xfrm>
                  <a:off x="2205038" y="5943600"/>
                  <a:ext cx="46031" cy="304824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86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109334" y="5462606"/>
                  <a:ext cx="341760" cy="3693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r>
                    <a:rPr lang="pt-PT" sz="1800" u="none">
                      <a:solidFill>
                        <a:srgbClr val="FF0000"/>
                      </a:solidFill>
                      <a:latin typeface="Comic Sans MS" charset="0"/>
                    </a:rPr>
                    <a:t>T</a:t>
                  </a:r>
                  <a:endParaRPr lang="pt-PT" sz="1800" u="none">
                    <a:latin typeface="Times New Roman" charset="0"/>
                  </a:endParaRPr>
                </a:p>
              </p:txBody>
            </p:sp>
          </p:grpSp>
        </p:grpSp>
        <p:sp>
          <p:nvSpPr>
            <p:cNvPr id="67" name="Rectangle 35"/>
            <p:cNvSpPr>
              <a:spLocks noChangeArrowheads="1"/>
            </p:cNvSpPr>
            <p:nvPr/>
          </p:nvSpPr>
          <p:spPr bwMode="auto">
            <a:xfrm>
              <a:off x="3000355" y="5767386"/>
              <a:ext cx="3857661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0" name="TextBox 73"/>
            <p:cNvSpPr txBox="1">
              <a:spLocks noChangeArrowheads="1"/>
            </p:cNvSpPr>
            <p:nvPr/>
          </p:nvSpPr>
          <p:spPr bwMode="auto">
            <a:xfrm>
              <a:off x="4429123" y="5714998"/>
              <a:ext cx="8066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30 ms</a:t>
              </a:r>
            </a:p>
          </p:txBody>
        </p:sp>
        <p:sp>
          <p:nvSpPr>
            <p:cNvPr id="35861" name="TextBox 79"/>
            <p:cNvSpPr txBox="1">
              <a:spLocks noChangeArrowheads="1"/>
            </p:cNvSpPr>
            <p:nvPr/>
          </p:nvSpPr>
          <p:spPr bwMode="auto">
            <a:xfrm>
              <a:off x="1312827" y="5486398"/>
              <a:ext cx="1430360" cy="92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/>
                <a:t>T=0.001 ms</a:t>
              </a:r>
            </a:p>
            <a:p>
              <a:pPr eaLnBrk="1" hangingPunct="1"/>
              <a:r>
                <a:rPr lang="en-US" sz="1800" u="none"/>
                <a:t>Vt=1Gbps</a:t>
              </a:r>
            </a:p>
            <a:p>
              <a:pPr eaLnBrk="1" hangingPunct="1"/>
              <a:endParaRPr lang="en-US" sz="1800" u="none"/>
            </a:p>
          </p:txBody>
        </p:sp>
      </p:grpSp>
      <p:grpSp>
        <p:nvGrpSpPr>
          <p:cNvPr id="14" name="Group 53"/>
          <p:cNvGrpSpPr>
            <a:grpSpLocks/>
          </p:cNvGrpSpPr>
          <p:nvPr/>
        </p:nvGrpSpPr>
        <p:grpSpPr bwMode="auto">
          <a:xfrm>
            <a:off x="2971800" y="3810000"/>
            <a:ext cx="5641975" cy="461963"/>
            <a:chOff x="2971799" y="3810000"/>
            <a:chExt cx="5641389" cy="461665"/>
          </a:xfrm>
        </p:grpSpPr>
        <p:sp>
          <p:nvSpPr>
            <p:cNvPr id="35855" name="TextBox 44"/>
            <p:cNvSpPr txBox="1">
              <a:spLocks noChangeArrowheads="1"/>
            </p:cNvSpPr>
            <p:nvPr/>
          </p:nvSpPr>
          <p:spPr bwMode="auto">
            <a:xfrm>
              <a:off x="7696200" y="3810000"/>
              <a:ext cx="91698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u="none">
                  <a:latin typeface="Tw Cen MT" charset="0"/>
                  <a:cs typeface="Tw Cen MT" charset="0"/>
                </a:rPr>
                <a:t>31 ms</a:t>
              </a:r>
            </a:p>
          </p:txBody>
        </p:sp>
        <p:sp>
          <p:nvSpPr>
            <p:cNvPr id="35856" name="Line 37"/>
            <p:cNvSpPr>
              <a:spLocks noChangeShapeType="1"/>
            </p:cNvSpPr>
            <p:nvPr/>
          </p:nvSpPr>
          <p:spPr bwMode="auto">
            <a:xfrm rot="10800000">
              <a:off x="2971799" y="3962400"/>
              <a:ext cx="47244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2971800" y="4800600"/>
            <a:ext cx="5438775" cy="461963"/>
            <a:chOff x="2971801" y="4800600"/>
            <a:chExt cx="5438899" cy="461665"/>
          </a:xfrm>
        </p:grpSpPr>
        <p:sp>
          <p:nvSpPr>
            <p:cNvPr id="35853" name="TextBox 45"/>
            <p:cNvSpPr txBox="1">
              <a:spLocks noChangeArrowheads="1"/>
            </p:cNvSpPr>
            <p:nvPr/>
          </p:nvSpPr>
          <p:spPr bwMode="auto">
            <a:xfrm>
              <a:off x="7086600" y="4800600"/>
              <a:ext cx="13241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u="none">
                  <a:latin typeface="Tw Cen MT" charset="0"/>
                  <a:cs typeface="Tw Cen MT" charset="0"/>
                </a:rPr>
                <a:t>30,01 ms</a:t>
              </a:r>
            </a:p>
          </p:txBody>
        </p:sp>
        <p:sp>
          <p:nvSpPr>
            <p:cNvPr id="35854" name="Line 37"/>
            <p:cNvSpPr>
              <a:spLocks noChangeShapeType="1"/>
            </p:cNvSpPr>
            <p:nvPr/>
          </p:nvSpPr>
          <p:spPr bwMode="auto">
            <a:xfrm rot="10800000">
              <a:off x="2971801" y="5029198"/>
              <a:ext cx="4190999" cy="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57"/>
          <p:cNvGrpSpPr>
            <a:grpSpLocks/>
          </p:cNvGrpSpPr>
          <p:nvPr/>
        </p:nvGrpSpPr>
        <p:grpSpPr bwMode="auto">
          <a:xfrm>
            <a:off x="2971800" y="6015038"/>
            <a:ext cx="5303838" cy="461962"/>
            <a:chOff x="2971800" y="6015335"/>
            <a:chExt cx="5303919" cy="461665"/>
          </a:xfrm>
        </p:grpSpPr>
        <p:sp>
          <p:nvSpPr>
            <p:cNvPr id="35851" name="TextBox 47"/>
            <p:cNvSpPr txBox="1">
              <a:spLocks noChangeArrowheads="1"/>
            </p:cNvSpPr>
            <p:nvPr/>
          </p:nvSpPr>
          <p:spPr bwMode="auto">
            <a:xfrm>
              <a:off x="6781800" y="6015335"/>
              <a:ext cx="14939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pt-PT" u="none">
                  <a:latin typeface="Tw Cen MT" charset="0"/>
                  <a:cs typeface="Tw Cen MT" charset="0"/>
                </a:rPr>
                <a:t>30,001 ms</a:t>
              </a:r>
            </a:p>
          </p:txBody>
        </p:sp>
        <p:sp>
          <p:nvSpPr>
            <p:cNvPr id="35852" name="Line 37"/>
            <p:cNvSpPr>
              <a:spLocks noChangeShapeType="1"/>
            </p:cNvSpPr>
            <p:nvPr/>
          </p:nvSpPr>
          <p:spPr bwMode="auto">
            <a:xfrm rot="10800000">
              <a:off x="2971800" y="6248397"/>
              <a:ext cx="3886199" cy="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sys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8792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Velocidade de transmissão </a:t>
            </a:r>
            <a:b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vs Velocidade de propagação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612774" y="1600200"/>
            <a:ext cx="8295293" cy="4495800"/>
          </a:xfrm>
        </p:spPr>
        <p:txBody>
          <a:bodyPr/>
          <a:lstStyle/>
          <a:p>
            <a:r>
              <a:rPr lang="pt-PT" sz="2400" b="1" dirty="0">
                <a:latin typeface="Tw Cen MT" charset="0"/>
                <a:ea typeface="ＭＳ Ｐゴシック" charset="0"/>
                <a:cs typeface="ＭＳ Ｐゴシック" charset="0"/>
              </a:rPr>
              <a:t>Mas as aplicações de transferência de dados são sempre sensíveis à velocidade de transmissão</a:t>
            </a:r>
          </a:p>
          <a:p>
            <a:endParaRPr lang="pt-PT" sz="28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3 MB = 24 M bits, levam: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240 </a:t>
            </a:r>
            <a:r>
              <a:rPr lang="pt-PT" sz="2400" dirty="0" err="1">
                <a:latin typeface="Tw Cen MT" charset="0"/>
                <a:ea typeface="ＭＳ Ｐゴシック" charset="0"/>
              </a:rPr>
              <a:t>ms</a:t>
            </a:r>
            <a:r>
              <a:rPr lang="pt-PT" sz="2400" dirty="0">
                <a:latin typeface="Tw Cen MT" charset="0"/>
                <a:ea typeface="ＭＳ Ｐゴシック" charset="0"/>
              </a:rPr>
              <a:t> a transmitir a 100 Mbps 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24 s a transmitir a 1 Mbps; 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O facto de o tempo de propagação ser 10 ou 100 </a:t>
            </a:r>
            <a:r>
              <a:rPr lang="pt-PT" sz="2400" dirty="0" err="1">
                <a:latin typeface="Tw Cen MT" charset="0"/>
                <a:ea typeface="ＭＳ Ｐゴシック" charset="0"/>
              </a:rPr>
              <a:t>ms</a:t>
            </a:r>
            <a:r>
              <a:rPr lang="pt-PT" sz="2400" dirty="0">
                <a:latin typeface="Tw Cen MT" charset="0"/>
                <a:ea typeface="ＭＳ Ｐゴシック" charset="0"/>
              </a:rPr>
              <a:t> tem pouco ou nenhum peso na latência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EBD69896-9674-7E40-A11B-9256316EC34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35155" y="2819400"/>
            <a:ext cx="8431020" cy="2590800"/>
          </a:xfrm>
          <a:prstGeom prst="roundRect">
            <a:avLst/>
          </a:prstGeom>
          <a:noFill/>
          <a:ln w="190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086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ja-JP" altLang="pt-PT" sz="36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Volume</a:t>
            </a:r>
            <a:r>
              <a:rPr lang="ja-JP" altLang="pt-PT" sz="36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 = Vt x Tp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 Volume = Velocidade de transmissão x Tempo propagação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Um canal tem a capacidade de 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conter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dados em transito (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i="1">
                <a:latin typeface="Tw Cen MT" charset="0"/>
                <a:ea typeface="ＭＳ Ｐゴシック" charset="0"/>
                <a:cs typeface="ＭＳ Ｐゴシック" charset="0"/>
              </a:rPr>
              <a:t>in flight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Um canal a 100 Mbps, com um tempo de transito de 10 ms pode conter 1 M bit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Para 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encher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completamente o canal, o emissor precisa de ter pelo menos o seu 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volume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em bits para transmitir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BFA2C51D-B3A3-2E4E-8EB4-50CAF1D26907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7540625" y="5181600"/>
            <a:ext cx="422275" cy="692150"/>
          </a:xfrm>
          <a:prstGeom prst="ellipse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3124200" y="5181600"/>
            <a:ext cx="4608513" cy="69215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Oval 4"/>
          <p:cNvSpPr>
            <a:spLocks noChangeArrowheads="1"/>
          </p:cNvSpPr>
          <p:nvPr/>
        </p:nvSpPr>
        <p:spPr bwMode="auto">
          <a:xfrm>
            <a:off x="2932113" y="5181600"/>
            <a:ext cx="422275" cy="692150"/>
          </a:xfrm>
          <a:prstGeom prst="ellipse">
            <a:avLst/>
          </a:prstGeom>
          <a:solidFill>
            <a:srgbClr val="000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457200" y="5181600"/>
            <a:ext cx="2057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Velocidade de </a:t>
            </a:r>
          </a:p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transmissão</a:t>
            </a:r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>
            <a:off x="2798763" y="5181600"/>
            <a:ext cx="95250" cy="692150"/>
          </a:xfrm>
          <a:prstGeom prst="leftBracket">
            <a:avLst>
              <a:gd name="adj" fmla="val 60556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AutoShape 9"/>
          <p:cNvSpPr>
            <a:spLocks/>
          </p:cNvSpPr>
          <p:nvPr/>
        </p:nvSpPr>
        <p:spPr bwMode="auto">
          <a:xfrm rot="-5400000">
            <a:off x="5389563" y="3798887"/>
            <a:ext cx="192088" cy="4570413"/>
          </a:xfrm>
          <a:prstGeom prst="leftBracket">
            <a:avLst>
              <a:gd name="adj" fmla="val 1982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3657600" y="6096000"/>
            <a:ext cx="2979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tempo de propagação</a:t>
            </a:r>
          </a:p>
        </p:txBody>
      </p:sp>
      <p:sp>
        <p:nvSpPr>
          <p:cNvPr id="39948" name="Text Box 11"/>
          <p:cNvSpPr txBox="1">
            <a:spLocks noChangeArrowheads="1"/>
          </p:cNvSpPr>
          <p:nvPr/>
        </p:nvSpPr>
        <p:spPr bwMode="auto">
          <a:xfrm>
            <a:off x="4219575" y="5308600"/>
            <a:ext cx="2516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latin typeface="Tw Cen MT" charset="0"/>
                <a:ea typeface="宋体" charset="0"/>
              </a:rPr>
              <a:t>delay x bandwidth</a:t>
            </a:r>
          </a:p>
        </p:txBody>
      </p:sp>
    </p:spTree>
    <p:extLst>
      <p:ext uri="{BB962C8B-B14F-4D97-AF65-F5344CB8AC3E}">
        <p14:creationId xmlns:p14="http://schemas.microsoft.com/office/powerpoint/2010/main" val="2738668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Exemplo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Caso em que o emissor só pode passar à mensagem seguinte depois de receber autorização do receptor</a:t>
            </a:r>
          </a:p>
          <a:p>
            <a:r>
              <a:rPr lang="en-US" sz="2400">
                <a:latin typeface="Tw Cen MT" charset="0"/>
                <a:ea typeface="ＭＳ Ｐゴシック" charset="0"/>
                <a:cs typeface="ＭＳ Ｐゴシック" charset="0"/>
              </a:rPr>
              <a:t>C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onsiderando que 1 K bit a transmitir a 1 Mbps leva 1 ms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se o canal tiver um RTT de 10 ms</a:t>
            </a:r>
          </a:p>
          <a:p>
            <a:pPr lvl="1">
              <a:spcAft>
                <a:spcPts val="1800"/>
              </a:spcAft>
            </a:pPr>
            <a:r>
              <a:rPr lang="pt-PT" sz="2400">
                <a:latin typeface="Tw Cen MT" charset="0"/>
                <a:ea typeface="ＭＳ Ｐゴシック" charset="0"/>
              </a:rPr>
              <a:t>em cada 11 ms o emissor só transmite durante 1 ms, isto é, durante </a:t>
            </a:r>
            <a:r>
              <a:rPr lang="pt-PT" sz="2400" b="1">
                <a:solidFill>
                  <a:srgbClr val="FF0000"/>
                </a:solidFill>
                <a:latin typeface="Tw Cen MT" charset="0"/>
                <a:ea typeface="ＭＳ Ｐゴシック" charset="0"/>
              </a:rPr>
              <a:t>1/11≈ 9% </a:t>
            </a:r>
            <a:r>
              <a:rPr lang="pt-PT" sz="2400">
                <a:latin typeface="Tw Cen MT" charset="0"/>
                <a:ea typeface="ＭＳ Ｐゴシック" charset="0"/>
              </a:rPr>
              <a:t>do tempo total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Então, se o canal tiver a velocidade de 100 Mbps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leva 0,01 ms a transmitir a mensagem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em cada 10,01 ms o emissor emite durante 0,01 ms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isto é, durante </a:t>
            </a:r>
            <a:r>
              <a:rPr lang="pt-PT" sz="2400" b="1">
                <a:solidFill>
                  <a:srgbClr val="FF0000"/>
                </a:solidFill>
                <a:latin typeface="Tw Cen MT" charset="0"/>
                <a:ea typeface="ＭＳ Ｐゴシック" charset="0"/>
              </a:rPr>
              <a:t>1/1001 ≈ 0,1% </a:t>
            </a:r>
            <a:r>
              <a:rPr lang="pt-PT" sz="2400">
                <a:latin typeface="Tw Cen MT" charset="0"/>
                <a:ea typeface="ＭＳ Ｐゴシック" charset="0"/>
              </a:rPr>
              <a:t>do tempo total</a:t>
            </a:r>
          </a:p>
          <a:p>
            <a:endParaRPr lang="pt-PT" sz="28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AFCA1CA-B5A9-FA44-8849-5F0BE27B410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15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1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Efeito da alta velocidade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C9BB9F08-A425-A543-98F4-F6119CC20F9B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16</a:t>
            </a:fld>
            <a:endParaRPr lang="en-US" sz="1200">
              <a:solidFill>
                <a:srgbClr val="FFFFFF"/>
              </a:solidFill>
            </a:endParaRPr>
          </a:p>
        </p:txBody>
      </p:sp>
      <p:pic>
        <p:nvPicPr>
          <p:cNvPr id="44036" name="Content Placeholder 4" descr="01f2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63" b="-563"/>
          <a:stretch>
            <a:fillRect/>
          </a:stretch>
        </p:blipFill>
        <p:spPr>
          <a:xfrm>
            <a:off x="533400" y="1905000"/>
            <a:ext cx="8153400" cy="4191000"/>
          </a:xfrm>
          <a:noFill/>
        </p:spPr>
      </p:pic>
    </p:spTree>
    <p:extLst>
      <p:ext uri="{BB962C8B-B14F-4D97-AF65-F5344CB8AC3E}">
        <p14:creationId xmlns:p14="http://schemas.microsoft.com/office/powerpoint/2010/main" val="85135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none">
            <a:normAutofit fontScale="90000"/>
          </a:bodyPr>
          <a:lstStyle/>
          <a:p>
            <a: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  <a:t>Store and Forward</a:t>
            </a:r>
            <a:b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600" dirty="0" err="1">
                <a:latin typeface="Tw Cen MT" charset="0"/>
                <a:ea typeface="ＭＳ Ｐゴシック" charset="0"/>
                <a:cs typeface="ＭＳ Ｐゴシック" charset="0"/>
              </a:rPr>
              <a:t>Memorizar</a:t>
            </a:r>
            <a: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  <a:t> e </a:t>
            </a:r>
            <a:r>
              <a:rPr lang="en-US" sz="3600" dirty="0" err="1">
                <a:latin typeface="Tw Cen MT" charset="0"/>
                <a:ea typeface="ＭＳ Ｐゴシック" charset="0"/>
                <a:cs typeface="ＭＳ Ｐゴシック" charset="0"/>
              </a:rPr>
              <a:t>Retransmitir</a:t>
            </a:r>
            <a:r>
              <a:rPr lang="en-US" sz="3600" dirty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152400" y="2667000"/>
            <a:ext cx="5029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u="none" dirty="0">
                <a:latin typeface="Tw Cen MT" charset="0"/>
              </a:rPr>
              <a:t>Leva D/</a:t>
            </a:r>
            <a:r>
              <a:rPr lang="pt-PT" u="none" dirty="0" err="1">
                <a:latin typeface="Tw Cen MT" charset="0"/>
              </a:rPr>
              <a:t>V</a:t>
            </a:r>
            <a:r>
              <a:rPr lang="pt-PT" u="none" baseline="-25000" dirty="0" err="1">
                <a:latin typeface="Tw Cen MT" charset="0"/>
              </a:rPr>
              <a:t>t</a:t>
            </a:r>
            <a:r>
              <a:rPr lang="pt-PT" u="none" dirty="0">
                <a:latin typeface="Tw Cen MT" charset="0"/>
              </a:rPr>
              <a:t> segundos a transmitir um pacote de D bits por um canal com velocidade de transmissão de </a:t>
            </a:r>
            <a:r>
              <a:rPr lang="pt-PT" u="none" dirty="0" err="1">
                <a:latin typeface="Tw Cen MT" charset="0"/>
              </a:rPr>
              <a:t>V</a:t>
            </a:r>
            <a:r>
              <a:rPr lang="pt-PT" u="none" baseline="-25000" dirty="0" err="1">
                <a:latin typeface="Tw Cen MT" charset="0"/>
              </a:rPr>
              <a:t>t</a:t>
            </a:r>
            <a:r>
              <a:rPr lang="pt-PT" u="none" dirty="0">
                <a:latin typeface="Tw Cen MT" charset="0"/>
              </a:rPr>
              <a:t> </a:t>
            </a:r>
            <a:r>
              <a:rPr lang="pt-PT" u="none" dirty="0" err="1">
                <a:latin typeface="Tw Cen MT" charset="0"/>
              </a:rPr>
              <a:t>bps</a:t>
            </a:r>
            <a:endParaRPr lang="pt-PT" u="none" dirty="0">
              <a:latin typeface="Tw Cen MT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i="1" u="none" dirty="0" err="1">
                <a:solidFill>
                  <a:srgbClr val="FF0000"/>
                </a:solidFill>
                <a:latin typeface="Tw Cen MT" charset="0"/>
              </a:rPr>
              <a:t>store</a:t>
            </a:r>
            <a:r>
              <a:rPr lang="pt-PT" i="1" u="none" dirty="0">
                <a:solidFill>
                  <a:srgbClr val="FF0000"/>
                </a:solidFill>
                <a:latin typeface="Tw Cen MT" charset="0"/>
              </a:rPr>
              <a:t> </a:t>
            </a:r>
            <a:r>
              <a:rPr lang="pt-PT" i="1" u="none" dirty="0" err="1">
                <a:solidFill>
                  <a:srgbClr val="FF0000"/>
                </a:solidFill>
                <a:latin typeface="Tw Cen MT" charset="0"/>
              </a:rPr>
              <a:t>and</a:t>
            </a:r>
            <a:r>
              <a:rPr lang="pt-PT" i="1" u="none" dirty="0">
                <a:solidFill>
                  <a:srgbClr val="FF0000"/>
                </a:solidFill>
                <a:latin typeface="Tw Cen MT" charset="0"/>
              </a:rPr>
              <a:t> </a:t>
            </a:r>
            <a:r>
              <a:rPr lang="pt-PT" i="1" u="none" dirty="0" err="1">
                <a:solidFill>
                  <a:srgbClr val="FF0000"/>
                </a:solidFill>
                <a:latin typeface="Tw Cen MT" charset="0"/>
              </a:rPr>
              <a:t>forward</a:t>
            </a:r>
            <a:r>
              <a:rPr lang="pt-PT" i="1" u="none" dirty="0">
                <a:solidFill>
                  <a:srgbClr val="FF0000"/>
                </a:solidFill>
                <a:latin typeface="Tw Cen MT" charset="0"/>
              </a:rPr>
              <a:t>: </a:t>
            </a:r>
            <a:r>
              <a:rPr lang="pt-PT" u="none" dirty="0">
                <a:latin typeface="Tw Cen MT" charset="0"/>
              </a:rPr>
              <a:t>o pacote inteiro tem de chegar ao </a:t>
            </a:r>
            <a:r>
              <a:rPr lang="pt-PT" u="none" dirty="0" err="1">
                <a:latin typeface="Tw Cen MT" charset="0"/>
              </a:rPr>
              <a:t>router</a:t>
            </a:r>
            <a:r>
              <a:rPr lang="pt-PT" u="none" dirty="0">
                <a:latin typeface="Tw Cen MT" charset="0"/>
              </a:rPr>
              <a:t> antes de poder ser transmitido para o pr</a:t>
            </a:r>
            <a:r>
              <a:rPr lang="pt-PT" altLang="ja-JP" u="none" dirty="0">
                <a:latin typeface="Tw Cen MT" charset="0"/>
              </a:rPr>
              <a:t>óximo</a:t>
            </a:r>
            <a:endParaRPr lang="pt-PT" u="none" dirty="0">
              <a:latin typeface="Tw Cen MT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u="none" dirty="0">
                <a:latin typeface="Tw Cen MT" charset="0"/>
              </a:rPr>
              <a:t>Tempo de chegada ao destino ou latência de extremo a extremo = 3(D/</a:t>
            </a:r>
            <a:r>
              <a:rPr lang="pt-PT" u="none" dirty="0" err="1">
                <a:latin typeface="Tw Cen MT" charset="0"/>
              </a:rPr>
              <a:t>V</a:t>
            </a:r>
            <a:r>
              <a:rPr lang="pt-PT" u="none" baseline="-25000" dirty="0" err="1">
                <a:latin typeface="Tw Cen MT" charset="0"/>
              </a:rPr>
              <a:t>t</a:t>
            </a:r>
            <a:r>
              <a:rPr lang="pt-PT" u="none" dirty="0">
                <a:latin typeface="Tw Cen MT" charset="0"/>
              </a:rPr>
              <a:t>), se desprezarmos o tempo de propagaç</a:t>
            </a:r>
            <a:r>
              <a:rPr lang="pt-PT" altLang="ja-JP" u="none" dirty="0">
                <a:latin typeface="Tw Cen MT" charset="0"/>
              </a:rPr>
              <a:t>ão</a:t>
            </a:r>
            <a:endParaRPr lang="pt-PT" u="none" dirty="0">
              <a:latin typeface="Tw Cen MT" charset="0"/>
            </a:endParaRP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5410200" y="2714625"/>
            <a:ext cx="3505200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>
                <a:solidFill>
                  <a:srgbClr val="FF0000"/>
                </a:solidFill>
                <a:latin typeface="Tw Cen MT" charset="0"/>
              </a:rPr>
              <a:t>Exemplo:</a:t>
            </a:r>
            <a:endParaRPr lang="pt-PT" u="none">
              <a:latin typeface="Tw Cen MT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u="none">
                <a:latin typeface="Tw Cen MT" charset="0"/>
              </a:rPr>
              <a:t>D = 3 Mbits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u="none">
                <a:latin typeface="Tw Cen MT" charset="0"/>
              </a:rPr>
              <a:t>V</a:t>
            </a:r>
            <a:r>
              <a:rPr lang="pt-PT" u="none" baseline="-25000">
                <a:latin typeface="Tw Cen MT" charset="0"/>
              </a:rPr>
              <a:t>t</a:t>
            </a:r>
            <a:r>
              <a:rPr lang="pt-PT" u="none">
                <a:latin typeface="Tw Cen MT" charset="0"/>
              </a:rPr>
              <a:t> = 1.5 Mbps</a:t>
            </a:r>
          </a:p>
          <a:p>
            <a:pPr marL="342900" indent="-342900"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pt-PT" u="none">
                <a:latin typeface="Tw Cen MT" charset="0"/>
              </a:rPr>
              <a:t>Latência de extremo a extremo = 6 segundos</a:t>
            </a:r>
          </a:p>
          <a:p>
            <a:pPr marL="342900" indent="-342900">
              <a:buClr>
                <a:schemeClr val="folHlink"/>
              </a:buClr>
              <a:buSzPct val="60000"/>
            </a:pPr>
            <a:endParaRPr lang="pt-PT" u="none">
              <a:latin typeface="Tw Cen MT" charset="0"/>
            </a:endParaRPr>
          </a:p>
          <a:p>
            <a:pPr marL="342900" indent="-342900">
              <a:spcAft>
                <a:spcPts val="1800"/>
              </a:spcAft>
              <a:buClr>
                <a:schemeClr val="folHlink"/>
              </a:buClr>
              <a:buSzPct val="60000"/>
            </a:pPr>
            <a:r>
              <a:rPr lang="pt-PT" u="none">
                <a:latin typeface="Tw Cen MT" charset="0"/>
              </a:rPr>
              <a:t>	(</a:t>
            </a:r>
            <a:r>
              <a:rPr lang="pt-PT" sz="2000" b="1" u="none">
                <a:latin typeface="Tw Cen MT" charset="0"/>
              </a:rPr>
              <a:t>admitindo que as filas de espera estão sempre vazias e desprezando o tempo de propagação</a:t>
            </a:r>
            <a:r>
              <a:rPr lang="pt-PT" u="none">
                <a:latin typeface="Tw Cen MT" charset="0"/>
              </a:rPr>
              <a:t>)</a:t>
            </a:r>
          </a:p>
        </p:txBody>
      </p:sp>
      <p:sp>
        <p:nvSpPr>
          <p:cNvPr id="46087" name="Line 5"/>
          <p:cNvSpPr>
            <a:spLocks noChangeShapeType="1"/>
          </p:cNvSpPr>
          <p:nvPr/>
        </p:nvSpPr>
        <p:spPr bwMode="auto">
          <a:xfrm>
            <a:off x="2209800" y="2028825"/>
            <a:ext cx="4848225" cy="46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328626"/>
              </p:ext>
            </p:extLst>
          </p:nvPr>
        </p:nvGraphicFramePr>
        <p:xfrm>
          <a:off x="1254125" y="1752600"/>
          <a:ext cx="9556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1752600"/>
                        <a:ext cx="9556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0465866"/>
              </p:ext>
            </p:extLst>
          </p:nvPr>
        </p:nvGraphicFramePr>
        <p:xfrm>
          <a:off x="7086600" y="1752600"/>
          <a:ext cx="8667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752600"/>
                        <a:ext cx="86677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8" name="Rectangle 11"/>
          <p:cNvSpPr>
            <a:spLocks noChangeArrowheads="1"/>
          </p:cNvSpPr>
          <p:nvPr/>
        </p:nvSpPr>
        <p:spPr bwMode="auto">
          <a:xfrm>
            <a:off x="2286000" y="1600200"/>
            <a:ext cx="485775" cy="293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u="none">
                <a:latin typeface="Comic Sans MS" charset="0"/>
              </a:rPr>
              <a:t>L</a:t>
            </a:r>
            <a:endParaRPr lang="en-US" u="none">
              <a:latin typeface="Times New Roman" charset="0"/>
            </a:endParaRPr>
          </a:p>
        </p:txBody>
      </p:sp>
      <p:grpSp>
        <p:nvGrpSpPr>
          <p:cNvPr id="46089" name="Group 14"/>
          <p:cNvGrpSpPr>
            <a:grpSpLocks/>
          </p:cNvGrpSpPr>
          <p:nvPr/>
        </p:nvGrpSpPr>
        <p:grpSpPr bwMode="auto">
          <a:xfrm>
            <a:off x="3262313" y="1812925"/>
            <a:ext cx="700087" cy="393700"/>
            <a:chOff x="3600" y="219"/>
            <a:chExt cx="360" cy="175"/>
          </a:xfrm>
        </p:grpSpPr>
        <p:sp>
          <p:nvSpPr>
            <p:cNvPr id="46113" name="Oval 1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Line 1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Line 1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Rectangle 1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46117" name="Oval 1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18" name="Group 2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6123" name="Line 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4" name="Line 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5" name="Line 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119" name="Group 2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6120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1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22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6090" name="Group 28"/>
          <p:cNvGrpSpPr>
            <a:grpSpLocks/>
          </p:cNvGrpSpPr>
          <p:nvPr/>
        </p:nvGrpSpPr>
        <p:grpSpPr bwMode="auto">
          <a:xfrm>
            <a:off x="5319713" y="1828800"/>
            <a:ext cx="700087" cy="393700"/>
            <a:chOff x="3600" y="219"/>
            <a:chExt cx="360" cy="175"/>
          </a:xfrm>
        </p:grpSpPr>
        <p:sp>
          <p:nvSpPr>
            <p:cNvPr id="46100" name="Oval 2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1" name="Line 3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Line 3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Rectangle 3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46104" name="Oval 3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05" name="Group 3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46110" name="Line 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1" name="Line 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12" name="Line 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6106" name="Group 3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46107" name="Line 3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8" name="Line 4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09" name="Line 4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09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CAFA3E45-BD0D-744A-A81C-5293F27B4EF4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17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46092" name="TextBox 37"/>
          <p:cNvSpPr txBox="1">
            <a:spLocks noChangeArrowheads="1"/>
          </p:cNvSpPr>
          <p:nvPr/>
        </p:nvSpPr>
        <p:spPr bwMode="auto">
          <a:xfrm>
            <a:off x="2286000" y="1981200"/>
            <a:ext cx="55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V</a:t>
            </a:r>
            <a:r>
              <a:rPr lang="pt-PT" u="none" baseline="-25000">
                <a:latin typeface="Tw Cen MT" charset="0"/>
                <a:cs typeface="Tw Cen MT" charset="0"/>
              </a:rPr>
              <a:t>t1</a:t>
            </a:r>
            <a:endParaRPr lang="pt-PT" u="none">
              <a:latin typeface="Tw Cen MT" charset="0"/>
              <a:cs typeface="Tw Cen MT" charset="0"/>
            </a:endParaRPr>
          </a:p>
        </p:txBody>
      </p:sp>
      <p:sp>
        <p:nvSpPr>
          <p:cNvPr id="46093" name="TextBox 38"/>
          <p:cNvSpPr txBox="1">
            <a:spLocks noChangeArrowheads="1"/>
          </p:cNvSpPr>
          <p:nvPr/>
        </p:nvSpPr>
        <p:spPr bwMode="auto">
          <a:xfrm>
            <a:off x="3948113" y="1981200"/>
            <a:ext cx="55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V</a:t>
            </a:r>
            <a:r>
              <a:rPr lang="pt-PT" u="none" baseline="-25000">
                <a:latin typeface="Tw Cen MT" charset="0"/>
                <a:cs typeface="Tw Cen MT" charset="0"/>
              </a:rPr>
              <a:t>t2</a:t>
            </a:r>
            <a:endParaRPr lang="pt-PT" u="none">
              <a:latin typeface="Tw Cen MT" charset="0"/>
              <a:cs typeface="Tw Cen MT" charset="0"/>
            </a:endParaRPr>
          </a:p>
        </p:txBody>
      </p:sp>
      <p:sp>
        <p:nvSpPr>
          <p:cNvPr id="46094" name="TextBox 39"/>
          <p:cNvSpPr txBox="1">
            <a:spLocks noChangeArrowheads="1"/>
          </p:cNvSpPr>
          <p:nvPr/>
        </p:nvSpPr>
        <p:spPr bwMode="auto">
          <a:xfrm>
            <a:off x="5983288" y="1981200"/>
            <a:ext cx="552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V</a:t>
            </a:r>
            <a:r>
              <a:rPr lang="pt-PT" u="none" baseline="-25000">
                <a:latin typeface="Tw Cen MT" charset="0"/>
                <a:cs typeface="Tw Cen MT" charset="0"/>
              </a:rPr>
              <a:t>t3</a:t>
            </a:r>
            <a:endParaRPr lang="pt-PT" u="none">
              <a:latin typeface="Tw Cen MT" charset="0"/>
              <a:cs typeface="Tw Cen MT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248400" y="152400"/>
            <a:ext cx="2743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Exemplo: </a:t>
            </a:r>
          </a:p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Vt = V</a:t>
            </a:r>
            <a:r>
              <a:rPr lang="pt-PT" u="none" baseline="-25000">
                <a:latin typeface="Tw Cen MT" charset="0"/>
                <a:cs typeface="Tw Cen MT" charset="0"/>
              </a:rPr>
              <a:t>t1</a:t>
            </a:r>
            <a:r>
              <a:rPr lang="pt-PT" u="none">
                <a:latin typeface="Tw Cen MT" charset="0"/>
                <a:cs typeface="Tw Cen MT" charset="0"/>
              </a:rPr>
              <a:t>= V</a:t>
            </a:r>
            <a:r>
              <a:rPr lang="pt-PT" u="none" baseline="-25000">
                <a:latin typeface="Tw Cen MT" charset="0"/>
                <a:cs typeface="Tw Cen MT" charset="0"/>
              </a:rPr>
              <a:t>t2</a:t>
            </a:r>
            <a:r>
              <a:rPr lang="pt-PT" u="none">
                <a:latin typeface="Tw Cen MT" charset="0"/>
                <a:cs typeface="Tw Cen MT" charset="0"/>
              </a:rPr>
              <a:t> = V</a:t>
            </a:r>
            <a:r>
              <a:rPr lang="pt-PT" u="none" baseline="-25000">
                <a:latin typeface="Tw Cen MT" charset="0"/>
                <a:cs typeface="Tw Cen MT" charset="0"/>
              </a:rPr>
              <a:t>t3</a:t>
            </a:r>
            <a:endParaRPr lang="pt-PT" u="none">
              <a:latin typeface="Tw Cen MT" charset="0"/>
              <a:cs typeface="Tw Cen MT" charset="0"/>
            </a:endParaRPr>
          </a:p>
        </p:txBody>
      </p:sp>
      <p:sp>
        <p:nvSpPr>
          <p:cNvPr id="46096" name="TextBox 41"/>
          <p:cNvSpPr txBox="1">
            <a:spLocks noChangeArrowheads="1"/>
          </p:cNvSpPr>
          <p:nvPr/>
        </p:nvSpPr>
        <p:spPr bwMode="auto">
          <a:xfrm>
            <a:off x="3471863" y="137160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R</a:t>
            </a:r>
          </a:p>
        </p:txBody>
      </p:sp>
      <p:sp>
        <p:nvSpPr>
          <p:cNvPr id="46097" name="TextBox 42"/>
          <p:cNvSpPr txBox="1">
            <a:spLocks noChangeArrowheads="1"/>
          </p:cNvSpPr>
          <p:nvPr/>
        </p:nvSpPr>
        <p:spPr bwMode="auto">
          <a:xfrm>
            <a:off x="5529263" y="137160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R</a:t>
            </a:r>
          </a:p>
        </p:txBody>
      </p:sp>
      <p:sp>
        <p:nvSpPr>
          <p:cNvPr id="46098" name="TextBox 43"/>
          <p:cNvSpPr txBox="1">
            <a:spLocks noChangeArrowheads="1"/>
          </p:cNvSpPr>
          <p:nvPr/>
        </p:nvSpPr>
        <p:spPr bwMode="auto">
          <a:xfrm>
            <a:off x="617538" y="1659300"/>
            <a:ext cx="539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H1</a:t>
            </a:r>
          </a:p>
        </p:txBody>
      </p:sp>
      <p:sp>
        <p:nvSpPr>
          <p:cNvPr id="46099" name="TextBox 44"/>
          <p:cNvSpPr txBox="1">
            <a:spLocks noChangeArrowheads="1"/>
          </p:cNvSpPr>
          <p:nvPr/>
        </p:nvSpPr>
        <p:spPr bwMode="auto">
          <a:xfrm>
            <a:off x="7953375" y="1676400"/>
            <a:ext cx="539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H2</a:t>
            </a:r>
          </a:p>
        </p:txBody>
      </p:sp>
    </p:spTree>
    <p:extLst>
      <p:ext uri="{BB962C8B-B14F-4D97-AF65-F5344CB8AC3E}">
        <p14:creationId xmlns:p14="http://schemas.microsoft.com/office/powerpoint/2010/main" val="68988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Latência de extremo a extremo na Internet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76400"/>
            <a:ext cx="83058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$ ping  google.com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PING google.com (72.14.207.99) 56(84) bytes of data.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icmp_seq=1 ttl=234 time=229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icmp_seq=2 ttl=234 time=225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icmp_seq=3 ttl=234 time=263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icmp_seq=4 ttl=234 time=271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icmp_seq=5 ttl=234 time=247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icmp_seq=6 ttl=234 time=304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icmp_seq=7 ttl=234 time=232 ms</a:t>
            </a:r>
          </a:p>
          <a:p>
            <a:pPr eaLnBrk="1" hangingPunct="1">
              <a:buFontTx/>
              <a:buNone/>
            </a:pPr>
            <a:endParaRPr lang="en-US" sz="1800">
              <a:latin typeface="Tw Cen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--- google.com ping statistics ---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7 packets transmitted, 7 received, 0% packet loss, time 6005ms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rtt min/avg/max/mdev = 225.494   /   253.414   /   304.605   /   26.461 ms</a:t>
            </a:r>
          </a:p>
          <a:p>
            <a:pPr eaLnBrk="1" hangingPunct="1">
              <a:buFontTx/>
              <a:buNone/>
            </a:pPr>
            <a:endParaRPr lang="en-US" sz="18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69B5C96-9425-F740-9940-21F55A6E4005}" type="slidenum">
              <a:rPr lang="en-US" sz="1200" u="none">
                <a:solidFill>
                  <a:schemeClr val="bg1"/>
                </a:solidFill>
              </a:rPr>
              <a:pPr eaLnBrk="1" hangingPunct="1">
                <a:lnSpc>
                  <a:spcPct val="80000"/>
                </a:lnSpc>
              </a:pPr>
              <a:t>18</a:t>
            </a:fld>
            <a:endParaRPr lang="en-US" sz="1200" u="non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310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A mesma medida tomada noutro ponto da Internet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8610600" cy="4800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$ ping google.com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PING google.com (72.14.207.99): 56 data bytes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icmp_seq=0 ttl=239 time=158.811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icmp_seq=1 ttl=239 time=162.902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icmp_seq=2 ttl=239 time=159.659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icmp_seq=3 ttl=239 time=158.153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icmp_seq=4 ttl=239 time=156.678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icmp_seq=5 ttl=239 time=157.992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64 bytes from 72.14.207.99: icmp_seq=6 ttl=239 time=161.316 ms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^C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--- google.com ping statistics ---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7 packets transmitted, 7 packets received, 0% packet loss</a:t>
            </a:r>
          </a:p>
          <a:p>
            <a:pPr eaLnBrk="1" hangingPunct="1">
              <a:buFontTx/>
              <a:buNone/>
            </a:pPr>
            <a:r>
              <a:rPr lang="en-US" sz="1800">
                <a:latin typeface="Tw Cen MT" charset="0"/>
                <a:ea typeface="ＭＳ Ｐゴシック" charset="0"/>
                <a:cs typeface="ＭＳ Ｐゴシック" charset="0"/>
              </a:rPr>
              <a:t>round-trip min/avg/max/stddev = 156.678   /  159.359  /   162.902  /   1.974 ms</a:t>
            </a:r>
          </a:p>
          <a:p>
            <a:pPr eaLnBrk="1" hangingPunct="1">
              <a:buFontTx/>
              <a:buNone/>
            </a:pPr>
            <a:endParaRPr lang="en-US" sz="1600">
              <a:latin typeface="Tw Cen MT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sz="1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26FA51B2-E55F-364C-AB78-F070EB9F5247}" type="slidenum">
              <a:rPr lang="en-US" sz="1200" u="none">
                <a:solidFill>
                  <a:schemeClr val="bg1"/>
                </a:solidFill>
              </a:rPr>
              <a:pPr eaLnBrk="1" hangingPunct="1">
                <a:lnSpc>
                  <a:spcPct val="80000"/>
                </a:lnSpc>
              </a:pPr>
              <a:t>19</a:t>
            </a:fld>
            <a:endParaRPr lang="en-US" sz="1200" u="non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72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James F. Kurose and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"Computer Networking - A Top-Down Approach</a:t>
            </a:r>
            <a:r>
              <a:rPr lang="ja-JP" altLang="pt-PT" sz="2000" u="none">
                <a:latin typeface="Tw Cen MT" charset="0"/>
                <a:cs typeface="Times New Roman" charset="0"/>
              </a:rPr>
              <a:t>“</a:t>
            </a:r>
            <a:r>
              <a:rPr lang="pt-PT" sz="2000" u="none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>
                <a:latin typeface="Tw Cen MT" charset="0"/>
                <a:cs typeface="Times New Roman" charset="0"/>
              </a:rPr>
              <a:t>Pearson-Addison Wesley Longman, Inc., 5th Edition, 2010</a:t>
            </a:r>
            <a:endParaRPr lang="pt-PT" u="none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Tempo de encaminhamento dos pacotes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Os pacotes são entregues ao destino após um certo período de tempo com origem em diversas formas de atraso no processamento dos mesmos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Em cada nó (</a:t>
            </a:r>
            <a:r>
              <a:rPr lang="pt-PT" sz="2400" i="1" dirty="0" err="1">
                <a:latin typeface="Tw Cen MT" charset="0"/>
                <a:ea typeface="ＭＳ Ｐゴシック" charset="0"/>
                <a:cs typeface="ＭＳ Ｐゴシック" charset="0"/>
              </a:rPr>
              <a:t>host</a:t>
            </a:r>
            <a:r>
              <a:rPr lang="pt-PT" sz="2400" i="1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ou </a:t>
            </a:r>
            <a:r>
              <a:rPr lang="pt-PT" sz="2400" i="1" dirty="0" err="1">
                <a:latin typeface="Tw Cen MT" charset="0"/>
                <a:ea typeface="ＭＳ Ｐゴシック" charset="0"/>
                <a:cs typeface="ＭＳ Ｐゴシック" charset="0"/>
              </a:rPr>
              <a:t>router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) seguido de um canal os pacotes sofrem atrasos por </a:t>
            </a:r>
            <a:r>
              <a:rPr lang="pt-PT" sz="2400" dirty="0" smtClean="0">
                <a:latin typeface="Tw Cen MT" charset="0"/>
                <a:ea typeface="ＭＳ Ｐゴシック" charset="0"/>
                <a:cs typeface="ＭＳ Ｐゴシック" charset="0"/>
              </a:rPr>
              <a:t>diversas razões</a:t>
            </a:r>
            <a:r>
              <a:rPr lang="pt-PT" sz="2400" dirty="0">
                <a:latin typeface="Tw Cen MT" charset="0"/>
                <a:ea typeface="ＭＳ Ｐゴシック" charset="0"/>
                <a:cs typeface="ＭＳ Ｐゴシック" charset="0"/>
              </a:rPr>
              <a:t>:</a:t>
            </a:r>
          </a:p>
          <a:p>
            <a:pPr eaLnBrk="1" hangingPunct="1">
              <a:buSzPct val="100000"/>
              <a:buFont typeface="Times" charset="0"/>
              <a:buChar char="•"/>
            </a:pPr>
            <a:endParaRPr lang="pt-PT" sz="24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400" b="1" dirty="0">
                <a:latin typeface="Tw Cen MT" charset="0"/>
                <a:ea typeface="ＭＳ Ｐゴシック" charset="0"/>
              </a:rPr>
              <a:t>Tempo de processamento (análise do cabeçalho, ...)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400" b="1" dirty="0">
                <a:latin typeface="Tw Cen MT" charset="0"/>
                <a:ea typeface="ＭＳ Ｐゴシック" charset="0"/>
              </a:rPr>
              <a:t>Período na fila de espera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400" b="1" dirty="0">
                <a:latin typeface="Tw Cen MT" charset="0"/>
                <a:ea typeface="ＭＳ Ｐゴシック" charset="0"/>
              </a:rPr>
              <a:t>Tempo de transmissão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400" b="1" dirty="0">
                <a:latin typeface="Tw Cen MT" charset="0"/>
                <a:ea typeface="ＭＳ Ｐゴシック" charset="0"/>
              </a:rPr>
              <a:t>Tempo de propagação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537D8543-67D5-5341-B020-D6677D76C314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20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4311650" y="3198813"/>
            <a:ext cx="5207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fld id="{7449B87D-AA53-A54F-AE96-353740C932C6}" type="slidenum">
              <a:rPr lang="en-US" u="none">
                <a:solidFill>
                  <a:schemeClr val="bg1"/>
                </a:solidFill>
              </a:rPr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55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 b="1">
                <a:latin typeface="Tw Cen MT" charset="0"/>
                <a:ea typeface="ＭＳ Ｐゴシック" charset="0"/>
                <a:cs typeface="ＭＳ Ｐゴシック" charset="0"/>
              </a:rPr>
              <a:t>Origens do tempo de trânsito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905000" y="3248025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48025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Oval 4"/>
          <p:cNvSpPr>
            <a:spLocks noChangeArrowheads="1"/>
          </p:cNvSpPr>
          <p:nvPr/>
        </p:nvSpPr>
        <p:spPr bwMode="auto">
          <a:xfrm>
            <a:off x="2946400" y="3006725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2946400" y="2938463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u="none">
              <a:latin typeface="Times New Roman" charset="0"/>
            </a:endParaRPr>
          </a:p>
        </p:txBody>
      </p:sp>
      <p:sp>
        <p:nvSpPr>
          <p:cNvPr id="54279" name="Oval 6"/>
          <p:cNvSpPr>
            <a:spLocks noChangeArrowheads="1"/>
          </p:cNvSpPr>
          <p:nvPr/>
        </p:nvSpPr>
        <p:spPr bwMode="auto">
          <a:xfrm>
            <a:off x="2955925" y="2709863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80" name="Group 7"/>
          <p:cNvGrpSpPr>
            <a:grpSpLocks/>
          </p:cNvGrpSpPr>
          <p:nvPr/>
        </p:nvGrpSpPr>
        <p:grpSpPr bwMode="auto">
          <a:xfrm>
            <a:off x="3302000" y="2740025"/>
            <a:ext cx="498475" cy="119063"/>
            <a:chOff x="2208" y="2184"/>
            <a:chExt cx="176" cy="69"/>
          </a:xfrm>
        </p:grpSpPr>
        <p:grpSp>
          <p:nvGrpSpPr>
            <p:cNvPr id="54322" name="Group 8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54327" name="Line 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8" name="Line 1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9" name="Line 1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23" name="Group 12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54324" name="Line 1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5" name="Line 1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6" name="Line 1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4281" name="Oval 16"/>
          <p:cNvSpPr>
            <a:spLocks noChangeArrowheads="1"/>
          </p:cNvSpPr>
          <p:nvPr/>
        </p:nvSpPr>
        <p:spPr bwMode="auto">
          <a:xfrm>
            <a:off x="6042025" y="3025775"/>
            <a:ext cx="1198563" cy="369888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7"/>
          <p:cNvSpPr>
            <a:spLocks noChangeShapeType="1"/>
          </p:cNvSpPr>
          <p:nvPr/>
        </p:nvSpPr>
        <p:spPr bwMode="auto">
          <a:xfrm>
            <a:off x="6051550" y="30051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Rectangle 18"/>
          <p:cNvSpPr>
            <a:spLocks noChangeArrowheads="1"/>
          </p:cNvSpPr>
          <p:nvPr/>
        </p:nvSpPr>
        <p:spPr bwMode="auto">
          <a:xfrm>
            <a:off x="6051550" y="2967038"/>
            <a:ext cx="1198563" cy="2635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GB" u="none">
              <a:latin typeface="Times New Roman" charset="0"/>
            </a:endParaRPr>
          </a:p>
        </p:txBody>
      </p:sp>
      <p:sp>
        <p:nvSpPr>
          <p:cNvPr id="54284" name="Oval 19"/>
          <p:cNvSpPr>
            <a:spLocks noChangeArrowheads="1"/>
          </p:cNvSpPr>
          <p:nvPr/>
        </p:nvSpPr>
        <p:spPr bwMode="auto">
          <a:xfrm>
            <a:off x="6061075" y="2738438"/>
            <a:ext cx="1198563" cy="43021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1590675" y="2238375"/>
          <a:ext cx="64611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2238375"/>
                        <a:ext cx="64611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5" name="Line 21"/>
          <p:cNvSpPr>
            <a:spLocks noChangeShapeType="1"/>
          </p:cNvSpPr>
          <p:nvPr/>
        </p:nvSpPr>
        <p:spPr bwMode="auto">
          <a:xfrm>
            <a:off x="2216150" y="2644775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22"/>
          <p:cNvSpPr>
            <a:spLocks noChangeShapeType="1"/>
          </p:cNvSpPr>
          <p:nvPr/>
        </p:nvSpPr>
        <p:spPr bwMode="auto">
          <a:xfrm flipV="1">
            <a:off x="2520950" y="3630613"/>
            <a:ext cx="195263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23"/>
          <p:cNvSpPr>
            <a:spLocks noChangeShapeType="1"/>
          </p:cNvSpPr>
          <p:nvPr/>
        </p:nvSpPr>
        <p:spPr bwMode="auto">
          <a:xfrm>
            <a:off x="4140200" y="3063875"/>
            <a:ext cx="1933575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24"/>
          <p:cNvSpPr>
            <a:spLocks noChangeShapeType="1"/>
          </p:cNvSpPr>
          <p:nvPr/>
        </p:nvSpPr>
        <p:spPr bwMode="auto">
          <a:xfrm flipH="1">
            <a:off x="2720975" y="2635250"/>
            <a:ext cx="0" cy="1000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25"/>
          <p:cNvSpPr>
            <a:spLocks noChangeShapeType="1"/>
          </p:cNvSpPr>
          <p:nvPr/>
        </p:nvSpPr>
        <p:spPr bwMode="auto">
          <a:xfrm>
            <a:off x="2730500" y="3068638"/>
            <a:ext cx="200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26"/>
          <p:cNvSpPr>
            <a:spLocks noChangeArrowheads="1"/>
          </p:cNvSpPr>
          <p:nvPr/>
        </p:nvSpPr>
        <p:spPr bwMode="auto">
          <a:xfrm>
            <a:off x="5059363" y="2863850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27"/>
          <p:cNvSpPr>
            <a:spLocks noChangeArrowheads="1"/>
          </p:cNvSpPr>
          <p:nvPr/>
        </p:nvSpPr>
        <p:spPr bwMode="auto">
          <a:xfrm>
            <a:off x="3806825" y="2935288"/>
            <a:ext cx="147638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Rectangle 28"/>
          <p:cNvSpPr>
            <a:spLocks noChangeArrowheads="1"/>
          </p:cNvSpPr>
          <p:nvPr/>
        </p:nvSpPr>
        <p:spPr bwMode="auto">
          <a:xfrm>
            <a:off x="3968750" y="2935288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29"/>
          <p:cNvSpPr>
            <a:spLocks noChangeArrowheads="1"/>
          </p:cNvSpPr>
          <p:nvPr/>
        </p:nvSpPr>
        <p:spPr bwMode="auto">
          <a:xfrm>
            <a:off x="2754313" y="28352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30"/>
          <p:cNvSpPr>
            <a:spLocks noChangeShapeType="1"/>
          </p:cNvSpPr>
          <p:nvPr/>
        </p:nvSpPr>
        <p:spPr bwMode="auto">
          <a:xfrm>
            <a:off x="2930525" y="2940050"/>
            <a:ext cx="242888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31"/>
          <p:cNvSpPr>
            <a:spLocks noChangeShapeType="1"/>
          </p:cNvSpPr>
          <p:nvPr/>
        </p:nvSpPr>
        <p:spPr bwMode="auto">
          <a:xfrm flipV="1">
            <a:off x="2597150" y="3216275"/>
            <a:ext cx="0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32"/>
          <p:cNvSpPr>
            <a:spLocks noChangeShapeType="1"/>
          </p:cNvSpPr>
          <p:nvPr/>
        </p:nvSpPr>
        <p:spPr bwMode="auto">
          <a:xfrm flipV="1">
            <a:off x="5830888" y="266382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Text Box 33"/>
          <p:cNvSpPr txBox="1">
            <a:spLocks noChangeArrowheads="1"/>
          </p:cNvSpPr>
          <p:nvPr/>
        </p:nvSpPr>
        <p:spPr bwMode="auto">
          <a:xfrm>
            <a:off x="1238250" y="2262188"/>
            <a:ext cx="40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chemeClr val="accent1"/>
                </a:solidFill>
                <a:latin typeface="Comic Sans MS" charset="0"/>
              </a:rPr>
              <a:t>A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54298" name="Text Box 34"/>
          <p:cNvSpPr txBox="1">
            <a:spLocks noChangeArrowheads="1"/>
          </p:cNvSpPr>
          <p:nvPr/>
        </p:nvSpPr>
        <p:spPr bwMode="auto">
          <a:xfrm>
            <a:off x="1514475" y="3281363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u="none">
                <a:solidFill>
                  <a:schemeClr val="accent2"/>
                </a:solidFill>
                <a:latin typeface="Comic Sans MS" charset="0"/>
              </a:rPr>
              <a:t>B</a:t>
            </a:r>
            <a:endParaRPr lang="en-US" u="none">
              <a:solidFill>
                <a:schemeClr val="accent1"/>
              </a:solidFill>
              <a:latin typeface="Times New Roman" charset="0"/>
            </a:endParaRPr>
          </a:p>
        </p:txBody>
      </p:sp>
      <p:sp>
        <p:nvSpPr>
          <p:cNvPr id="54299" name="Rectangle 35"/>
          <p:cNvSpPr>
            <a:spLocks noChangeArrowheads="1"/>
          </p:cNvSpPr>
          <p:nvPr/>
        </p:nvSpPr>
        <p:spPr bwMode="auto">
          <a:xfrm>
            <a:off x="4097338" y="2873375"/>
            <a:ext cx="147637" cy="200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Text Box 36"/>
          <p:cNvSpPr txBox="1">
            <a:spLocks noChangeArrowheads="1"/>
          </p:cNvSpPr>
          <p:nvPr/>
        </p:nvSpPr>
        <p:spPr bwMode="auto">
          <a:xfrm>
            <a:off x="4486275" y="2476500"/>
            <a:ext cx="1425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propagation</a:t>
            </a:r>
            <a:endParaRPr lang="en-US" sz="1800" u="none">
              <a:latin typeface="Times New Roman" charset="0"/>
            </a:endParaRPr>
          </a:p>
        </p:txBody>
      </p:sp>
      <p:sp>
        <p:nvSpPr>
          <p:cNvPr id="54301" name="Line 37"/>
          <p:cNvSpPr>
            <a:spLocks noChangeShapeType="1"/>
          </p:cNvSpPr>
          <p:nvPr/>
        </p:nvSpPr>
        <p:spPr bwMode="auto">
          <a:xfrm rot="10800000">
            <a:off x="4240213" y="2663825"/>
            <a:ext cx="319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Text Box 38"/>
          <p:cNvSpPr txBox="1">
            <a:spLocks noChangeArrowheads="1"/>
          </p:cNvSpPr>
          <p:nvPr/>
        </p:nvSpPr>
        <p:spPr bwMode="auto">
          <a:xfrm>
            <a:off x="2590800" y="205740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transmission</a:t>
            </a:r>
            <a:endParaRPr lang="en-US" sz="1800" u="none">
              <a:latin typeface="Times New Roman" charset="0"/>
            </a:endParaRPr>
          </a:p>
        </p:txBody>
      </p:sp>
      <p:sp>
        <p:nvSpPr>
          <p:cNvPr id="54303" name="Line 39"/>
          <p:cNvSpPr>
            <a:spLocks noChangeShapeType="1"/>
          </p:cNvSpPr>
          <p:nvPr/>
        </p:nvSpPr>
        <p:spPr bwMode="auto">
          <a:xfrm rot="10800000" flipH="1" flipV="1">
            <a:off x="3663950" y="2330450"/>
            <a:ext cx="528638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Text Box 40"/>
          <p:cNvSpPr txBox="1">
            <a:spLocks noChangeArrowheads="1"/>
          </p:cNvSpPr>
          <p:nvPr/>
        </p:nvSpPr>
        <p:spPr bwMode="auto">
          <a:xfrm>
            <a:off x="2713038" y="3590925"/>
            <a:ext cx="1306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nodal</a:t>
            </a:r>
          </a:p>
          <a:p>
            <a:pPr algn="ctr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processing</a:t>
            </a:r>
            <a:endParaRPr lang="en-US" sz="1800" u="none">
              <a:latin typeface="Times New Roman" charset="0"/>
            </a:endParaRPr>
          </a:p>
        </p:txBody>
      </p:sp>
      <p:sp>
        <p:nvSpPr>
          <p:cNvPr id="54305" name="Line 41"/>
          <p:cNvSpPr>
            <a:spLocks noChangeShapeType="1"/>
          </p:cNvSpPr>
          <p:nvPr/>
        </p:nvSpPr>
        <p:spPr bwMode="auto">
          <a:xfrm rot="10800000">
            <a:off x="2973388" y="3635375"/>
            <a:ext cx="833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Line 42"/>
          <p:cNvSpPr>
            <a:spLocks noChangeShapeType="1"/>
          </p:cNvSpPr>
          <p:nvPr/>
        </p:nvSpPr>
        <p:spPr bwMode="auto">
          <a:xfrm rot="10800000" flipV="1">
            <a:off x="3783013" y="3397250"/>
            <a:ext cx="38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Text Box 43"/>
          <p:cNvSpPr txBox="1">
            <a:spLocks noChangeArrowheads="1"/>
          </p:cNvSpPr>
          <p:nvPr/>
        </p:nvSpPr>
        <p:spPr bwMode="auto">
          <a:xfrm>
            <a:off x="4191000" y="3848100"/>
            <a:ext cx="1096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queueing</a:t>
            </a:r>
            <a:endParaRPr lang="en-US" sz="1800" u="none">
              <a:latin typeface="Times New Roman" charset="0"/>
            </a:endParaRPr>
          </a:p>
        </p:txBody>
      </p:sp>
      <p:sp>
        <p:nvSpPr>
          <p:cNvPr id="54308" name="Line 44"/>
          <p:cNvSpPr>
            <a:spLocks noChangeShapeType="1"/>
          </p:cNvSpPr>
          <p:nvPr/>
        </p:nvSpPr>
        <p:spPr bwMode="auto">
          <a:xfrm rot="10800000">
            <a:off x="3944938" y="3397250"/>
            <a:ext cx="59531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309" name="Group 45"/>
          <p:cNvGrpSpPr>
            <a:grpSpLocks/>
          </p:cNvGrpSpPr>
          <p:nvPr/>
        </p:nvGrpSpPr>
        <p:grpSpPr bwMode="auto">
          <a:xfrm>
            <a:off x="6388100" y="2797175"/>
            <a:ext cx="498475" cy="119063"/>
            <a:chOff x="2208" y="2184"/>
            <a:chExt cx="176" cy="69"/>
          </a:xfrm>
        </p:grpSpPr>
        <p:grpSp>
          <p:nvGrpSpPr>
            <p:cNvPr id="54314" name="Group 46"/>
            <p:cNvGrpSpPr>
              <a:grpSpLocks/>
            </p:cNvGrpSpPr>
            <p:nvPr/>
          </p:nvGrpSpPr>
          <p:grpSpPr bwMode="auto">
            <a:xfrm>
              <a:off x="2208" y="2185"/>
              <a:ext cx="176" cy="68"/>
              <a:chOff x="2848" y="848"/>
              <a:chExt cx="140" cy="98"/>
            </a:xfrm>
          </p:grpSpPr>
          <p:sp>
            <p:nvSpPr>
              <p:cNvPr id="54319" name="Line 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0" name="Line 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21" name="Line 4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315" name="Group 50"/>
            <p:cNvGrpSpPr>
              <a:grpSpLocks/>
            </p:cNvGrpSpPr>
            <p:nvPr/>
          </p:nvGrpSpPr>
          <p:grpSpPr bwMode="auto">
            <a:xfrm flipV="1">
              <a:off x="2208" y="2184"/>
              <a:ext cx="176" cy="68"/>
              <a:chOff x="2848" y="848"/>
              <a:chExt cx="140" cy="98"/>
            </a:xfrm>
          </p:grpSpPr>
          <p:sp>
            <p:nvSpPr>
              <p:cNvPr id="54316" name="Line 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7" name="Line 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18" name="Line 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3071813" y="4600575"/>
            <a:ext cx="28321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 u="none">
                <a:solidFill>
                  <a:srgbClr val="C00000"/>
                </a:solidFill>
              </a:rPr>
              <a:t>Tempo de </a:t>
            </a:r>
          </a:p>
          <a:p>
            <a:r>
              <a:rPr lang="pt-PT" b="1" u="none">
                <a:solidFill>
                  <a:srgbClr val="C00000"/>
                </a:solidFill>
              </a:rPr>
              <a:t>Processamento</a:t>
            </a:r>
          </a:p>
          <a:p>
            <a:r>
              <a:rPr lang="pt-PT" b="1" u="none">
                <a:solidFill>
                  <a:srgbClr val="C00000"/>
                </a:solidFill>
              </a:rPr>
              <a:t>+ </a:t>
            </a:r>
          </a:p>
          <a:p>
            <a:r>
              <a:rPr lang="pt-PT" b="1" u="none">
                <a:solidFill>
                  <a:srgbClr val="C00000"/>
                </a:solidFill>
              </a:rPr>
              <a:t>Tempo de Espera</a:t>
            </a:r>
          </a:p>
          <a:p>
            <a:r>
              <a:rPr lang="pt-PT" b="1" u="none">
                <a:solidFill>
                  <a:srgbClr val="C00000"/>
                </a:solidFill>
              </a:rPr>
              <a:t>na fila</a:t>
            </a:r>
            <a:endParaRPr lang="en-US" b="1" u="none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6386513" y="4572000"/>
            <a:ext cx="19954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 u="none">
                <a:solidFill>
                  <a:srgbClr val="C00000"/>
                </a:solidFill>
              </a:rPr>
              <a:t>Tempo de </a:t>
            </a:r>
          </a:p>
          <a:p>
            <a:r>
              <a:rPr lang="pt-PT" b="1" u="none">
                <a:solidFill>
                  <a:srgbClr val="C00000"/>
                </a:solidFill>
              </a:rPr>
              <a:t>propagação</a:t>
            </a:r>
            <a:endParaRPr lang="en-US" b="1" u="none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685800" y="4656138"/>
            <a:ext cx="20653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b="1" u="none">
                <a:solidFill>
                  <a:srgbClr val="C00000"/>
                </a:solidFill>
              </a:rPr>
              <a:t>Tempo de </a:t>
            </a:r>
          </a:p>
          <a:p>
            <a:r>
              <a:rPr lang="pt-PT" b="1" u="none">
                <a:solidFill>
                  <a:srgbClr val="C00000"/>
                </a:solidFill>
              </a:rPr>
              <a:t>transmissão</a:t>
            </a:r>
            <a:endParaRPr lang="en-US" b="1" u="none"/>
          </a:p>
        </p:txBody>
      </p:sp>
      <p:sp>
        <p:nvSpPr>
          <p:cNvPr id="5431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D78BF972-B4F4-7B41-B706-E8A6379CB818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21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95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Quantificação dos tempos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85913"/>
            <a:ext cx="8686800" cy="4738687"/>
          </a:xfrm>
        </p:spPr>
        <p:txBody>
          <a:bodyPr/>
          <a:lstStyle/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Tempo de processamento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. Geralmente é constante e quase sempre desprezável salvo em cenários especiais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Tempo de transmissão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. Depende da velocidade de transmissão do canal por onde o pacote é transmitido. É dado pela equação: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>
                <a:latin typeface="Tw Cen MT" charset="0"/>
                <a:ea typeface="ＭＳ Ｐゴシック" charset="0"/>
              </a:rPr>
              <a:t>T</a:t>
            </a:r>
            <a:r>
              <a:rPr lang="pt-PT" sz="2000" baseline="-25000">
                <a:latin typeface="Tw Cen MT" charset="0"/>
                <a:ea typeface="ＭＳ Ｐゴシック" charset="0"/>
              </a:rPr>
              <a:t>t</a:t>
            </a:r>
            <a:r>
              <a:rPr lang="pt-PT" sz="2000">
                <a:latin typeface="Tw Cen MT" charset="0"/>
                <a:ea typeface="ＭＳ Ｐゴシック" charset="0"/>
              </a:rPr>
              <a:t> = dimensão do pacote (bits) / velocidade de transmissão (bps), </a:t>
            </a:r>
          </a:p>
          <a:p>
            <a:pPr lvl="1" eaLnBrk="1" hangingPunct="1">
              <a:buSzPct val="100000"/>
              <a:buFont typeface="Wingdings 2" charset="0"/>
              <a:buNone/>
            </a:pPr>
            <a:r>
              <a:rPr lang="pt-PT" sz="2000">
                <a:latin typeface="Tw Cen MT" charset="0"/>
                <a:ea typeface="ＭＳ Ｐゴシック" charset="0"/>
              </a:rPr>
              <a:t>    ou </a:t>
            </a:r>
            <a:r>
              <a:rPr lang="pt-PT" sz="20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</a:t>
            </a:r>
            <a:r>
              <a:rPr lang="pt-PT" sz="2000" b="1" baseline="-2500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</a:t>
            </a:r>
            <a:r>
              <a:rPr lang="pt-PT" sz="20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 = Dp / V</a:t>
            </a:r>
            <a:r>
              <a:rPr lang="pt-PT" sz="2000" b="1" baseline="-2500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Tempo de propagação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. Depende da dimensão do canal. É dado pela equação: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>
                <a:latin typeface="Tw Cen MT" charset="0"/>
                <a:ea typeface="ＭＳ Ｐゴシック" charset="0"/>
              </a:rPr>
              <a:t>T</a:t>
            </a:r>
            <a:r>
              <a:rPr lang="pt-PT" sz="2000" baseline="-25000">
                <a:latin typeface="Tw Cen MT" charset="0"/>
                <a:ea typeface="ＭＳ Ｐゴシック" charset="0"/>
              </a:rPr>
              <a:t>p</a:t>
            </a:r>
            <a:r>
              <a:rPr lang="pt-PT" sz="2000">
                <a:latin typeface="Tw Cen MT" charset="0"/>
                <a:ea typeface="ＭＳ Ｐゴシック" charset="0"/>
              </a:rPr>
              <a:t> = dimensão do canal ( Kms) / velocidade de propagação do sinal (Km / s) ou </a:t>
            </a:r>
            <a:r>
              <a:rPr lang="pt-PT" sz="20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</a:t>
            </a:r>
            <a:r>
              <a:rPr lang="pt-PT" sz="2000" b="1" baseline="-2500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p</a:t>
            </a:r>
            <a:r>
              <a:rPr lang="pt-PT" sz="20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 = D</a:t>
            </a:r>
            <a:r>
              <a:rPr lang="pt-PT" sz="2000" b="1" baseline="-2500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c</a:t>
            </a:r>
            <a:r>
              <a:rPr lang="pt-PT" sz="20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 / V</a:t>
            </a:r>
            <a:r>
              <a:rPr lang="pt-PT" sz="2000" b="1" baseline="-2500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p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>
                <a:latin typeface="Tw Cen MT" charset="0"/>
                <a:ea typeface="ＭＳ Ｐゴシック" charset="0"/>
              </a:rPr>
              <a:t>V</a:t>
            </a:r>
            <a:r>
              <a:rPr lang="pt-PT" sz="2000" baseline="-25000">
                <a:latin typeface="Tw Cen MT" charset="0"/>
                <a:ea typeface="ＭＳ Ｐゴシック" charset="0"/>
              </a:rPr>
              <a:t>p</a:t>
            </a:r>
            <a:r>
              <a:rPr lang="pt-PT" sz="2000">
                <a:latin typeface="Tw Cen MT" charset="0"/>
                <a:ea typeface="ＭＳ Ｐゴシック" charset="0"/>
              </a:rPr>
              <a:t> é da ordem de grandeza de 200.000 km/s (canais guiados = fios) a 330.000 Km / s (velocidade de propagação da luz no vácuo) </a:t>
            </a:r>
            <a:r>
              <a:rPr lang="pt-PT" sz="2000">
                <a:latin typeface="Tw Cen MT" charset="0"/>
                <a:ea typeface="ＭＳ Ｐゴシック" charset="0"/>
                <a:hlinkClick r:id="rId3"/>
              </a:rPr>
              <a:t>&gt;&gt;&gt;</a:t>
            </a:r>
            <a:endParaRPr lang="pt-PT" sz="2000">
              <a:latin typeface="Tw Cen MT" charset="0"/>
              <a:ea typeface="ＭＳ Ｐゴシック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B0B443C-BDC5-2846-B427-CAEBD0D363BC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53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Filas de espera (</a:t>
            </a:r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queueing delay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b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</a:br>
            <a:endParaRPr lang="pt-PT" sz="3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609600" y="1752600"/>
            <a:ext cx="7696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5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V</a:t>
            </a:r>
            <a:r>
              <a:rPr lang="pt-PT" u="none" baseline="-25000">
                <a:latin typeface="Tw Cen MT" charset="0"/>
                <a:cs typeface="Tw Cen MT" charset="0"/>
              </a:rPr>
              <a:t>t</a:t>
            </a:r>
            <a:r>
              <a:rPr lang="pt-PT" u="none">
                <a:latin typeface="Tw Cen MT" charset="0"/>
                <a:cs typeface="Tw Cen MT" charset="0"/>
              </a:rPr>
              <a:t> = Velocidade de transmissão (bps)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5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D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 = Dimensão média do pacote (bits)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5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T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 = taxa (ritmo) médio de chegada de pacotes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609600" y="3276600"/>
            <a:ext cx="716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3200" u="none">
                <a:solidFill>
                  <a:srgbClr val="FF0000"/>
                </a:solidFill>
                <a:latin typeface="Tw Cen MT" charset="0"/>
                <a:cs typeface="Tw Cen MT" charset="0"/>
              </a:rPr>
              <a:t>Intensidade de tráfego = D</a:t>
            </a:r>
            <a:r>
              <a:rPr lang="pt-PT" sz="3200" u="none" baseline="-25000">
                <a:solidFill>
                  <a:srgbClr val="FF0000"/>
                </a:solidFill>
                <a:latin typeface="Tw Cen MT" charset="0"/>
                <a:cs typeface="Tw Cen MT" charset="0"/>
              </a:rPr>
              <a:t>p</a:t>
            </a:r>
            <a:r>
              <a:rPr lang="pt-PT" sz="3200" u="none">
                <a:solidFill>
                  <a:srgbClr val="FF0000"/>
                </a:solidFill>
                <a:latin typeface="Tw Cen MT" charset="0"/>
                <a:cs typeface="Tw Cen MT" charset="0"/>
              </a:rPr>
              <a:t> . T</a:t>
            </a:r>
            <a:r>
              <a:rPr lang="pt-PT" sz="3200" u="none" baseline="-25000">
                <a:solidFill>
                  <a:srgbClr val="FF0000"/>
                </a:solidFill>
                <a:latin typeface="Tw Cen MT" charset="0"/>
                <a:cs typeface="Tw Cen MT" charset="0"/>
              </a:rPr>
              <a:t>p</a:t>
            </a:r>
            <a:r>
              <a:rPr lang="pt-PT" sz="3200" u="none">
                <a:solidFill>
                  <a:srgbClr val="FF0000"/>
                </a:solidFill>
                <a:latin typeface="Tw Cen MT" charset="0"/>
                <a:cs typeface="Tw Cen MT" charset="0"/>
              </a:rPr>
              <a:t> / V</a:t>
            </a:r>
            <a:r>
              <a:rPr lang="pt-PT" sz="3200" u="none" baseline="-25000">
                <a:solidFill>
                  <a:srgbClr val="FF0000"/>
                </a:solidFill>
                <a:latin typeface="Tw Cen MT" charset="0"/>
                <a:cs typeface="Tw Cen MT" charset="0"/>
              </a:rPr>
              <a:t>t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609600" y="4191000"/>
            <a:ext cx="8153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D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.T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/V</a:t>
            </a:r>
            <a:r>
              <a:rPr lang="pt-PT" u="none" baseline="-25000">
                <a:latin typeface="Tw Cen MT" charset="0"/>
                <a:cs typeface="Tw Cen MT" charset="0"/>
              </a:rPr>
              <a:t>t</a:t>
            </a:r>
            <a:r>
              <a:rPr lang="pt-PT" u="none">
                <a:latin typeface="Tw Cen MT" charset="0"/>
                <a:cs typeface="Tw Cen MT" charset="0"/>
              </a:rPr>
              <a:t> ~ 0: em média o queueing delay é baixo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D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.T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/V</a:t>
            </a:r>
            <a:r>
              <a:rPr lang="pt-PT" u="none" baseline="-25000">
                <a:latin typeface="Tw Cen MT" charset="0"/>
                <a:cs typeface="Tw Cen MT" charset="0"/>
              </a:rPr>
              <a:t>t</a:t>
            </a:r>
            <a:r>
              <a:rPr lang="pt-PT" u="none">
                <a:latin typeface="Tw Cen MT" charset="0"/>
                <a:cs typeface="Tw Cen MT" charset="0"/>
              </a:rPr>
              <a:t> -&gt; 1: torna-se significativo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r>
              <a:rPr lang="pt-PT" u="none">
                <a:latin typeface="Tw Cen MT" charset="0"/>
                <a:cs typeface="Tw Cen MT" charset="0"/>
              </a:rPr>
              <a:t>D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.T</a:t>
            </a:r>
            <a:r>
              <a:rPr lang="pt-PT" u="none" baseline="-25000">
                <a:latin typeface="Tw Cen MT" charset="0"/>
                <a:cs typeface="Tw Cen MT" charset="0"/>
              </a:rPr>
              <a:t>p</a:t>
            </a:r>
            <a:r>
              <a:rPr lang="pt-PT" u="none">
                <a:latin typeface="Tw Cen MT" charset="0"/>
                <a:cs typeface="Tw Cen MT" charset="0"/>
              </a:rPr>
              <a:t>/V</a:t>
            </a:r>
            <a:r>
              <a:rPr lang="pt-PT" u="none" baseline="-25000">
                <a:latin typeface="Tw Cen MT" charset="0"/>
                <a:cs typeface="Tw Cen MT" charset="0"/>
              </a:rPr>
              <a:t>t</a:t>
            </a:r>
            <a:r>
              <a:rPr lang="pt-PT" u="none">
                <a:latin typeface="Tw Cen MT" charset="0"/>
                <a:cs typeface="Tw Cen MT" charset="0"/>
              </a:rPr>
              <a:t>  &gt; 1: 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</a:pPr>
            <a:r>
              <a:rPr lang="pt-PT" u="none">
                <a:latin typeface="Tw Cen MT" charset="0"/>
                <a:cs typeface="Tw Cen MT" charset="0"/>
              </a:rPr>
              <a:t>	está a chegar mais trabalho do que aquele que pode ser servido, o tempo de espera tende para infinito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100000"/>
              <a:buFont typeface="Times" charset="0"/>
              <a:buChar char="•"/>
            </a:pPr>
            <a:endParaRPr lang="pt-PT" u="none"/>
          </a:p>
        </p:txBody>
      </p:sp>
      <p:sp>
        <p:nvSpPr>
          <p:cNvPr id="583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2B5A09EC-9CB8-5645-A8B4-6678EC0811B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09600" y="833438"/>
            <a:ext cx="6191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PT" sz="3200" u="none" dirty="0">
                <a:solidFill>
                  <a:srgbClr val="FF0000"/>
                </a:solidFill>
                <a:latin typeface="Tw Cen MT" charset="0"/>
                <a:cs typeface="Tw Cen MT" charset="0"/>
              </a:rPr>
              <a:t>Depende da Intensidade de Tráfego</a:t>
            </a:r>
          </a:p>
        </p:txBody>
      </p:sp>
    </p:spTree>
    <p:extLst>
      <p:ext uri="{BB962C8B-B14F-4D97-AF65-F5344CB8AC3E}">
        <p14:creationId xmlns:p14="http://schemas.microsoft.com/office/powerpoint/2010/main" val="70629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i="1">
                <a:latin typeface="Tw Cen MT" charset="0"/>
                <a:ea typeface="ＭＳ Ｐゴシック" charset="0"/>
                <a:cs typeface="ＭＳ Ｐゴシック" charset="0"/>
              </a:rPr>
              <a:t>Queueing delay</a:t>
            </a:r>
            <a:endParaRPr lang="pt-PT" sz="40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1371600" y="5334000"/>
            <a:ext cx="716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r>
              <a:rPr lang="pt-PT" sz="2800" u="none">
                <a:solidFill>
                  <a:srgbClr val="FF0000"/>
                </a:solidFill>
              </a:rPr>
              <a:t>Intensidade de tráfego = D</a:t>
            </a:r>
            <a:r>
              <a:rPr lang="pt-PT" sz="2800" u="none" baseline="-25000">
                <a:solidFill>
                  <a:srgbClr val="FF0000"/>
                </a:solidFill>
              </a:rPr>
              <a:t>p</a:t>
            </a:r>
            <a:r>
              <a:rPr lang="pt-PT" sz="2800" u="none">
                <a:solidFill>
                  <a:srgbClr val="FF0000"/>
                </a:solidFill>
              </a:rPr>
              <a:t>.T</a:t>
            </a:r>
            <a:r>
              <a:rPr lang="pt-PT" sz="2800" u="none" baseline="-25000">
                <a:solidFill>
                  <a:srgbClr val="FF0000"/>
                </a:solidFill>
              </a:rPr>
              <a:t>p</a:t>
            </a:r>
            <a:r>
              <a:rPr lang="pt-PT" sz="2800" u="none">
                <a:solidFill>
                  <a:srgbClr val="FF0000"/>
                </a:solidFill>
              </a:rPr>
              <a:t>/V</a:t>
            </a:r>
            <a:r>
              <a:rPr lang="pt-PT" sz="2800" u="none" baseline="-2500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60420" name="Picture 4" descr="queueDe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752600"/>
            <a:ext cx="5924550" cy="334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248400" y="4419600"/>
            <a:ext cx="1219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22" name="TextBox 6"/>
          <p:cNvSpPr txBox="1">
            <a:spLocks noChangeArrowheads="1"/>
          </p:cNvSpPr>
          <p:nvPr/>
        </p:nvSpPr>
        <p:spPr bwMode="auto">
          <a:xfrm>
            <a:off x="6324600" y="4419600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/>
              <a:t>D</a:t>
            </a:r>
            <a:r>
              <a:rPr lang="en-US" sz="2000" u="none" baseline="-25000"/>
              <a:t>p</a:t>
            </a:r>
            <a:r>
              <a:rPr lang="en-US" sz="2000" u="none"/>
              <a:t>.T</a:t>
            </a:r>
            <a:r>
              <a:rPr lang="en-US" sz="2000" u="none" baseline="-25000"/>
              <a:t>p</a:t>
            </a:r>
            <a:r>
              <a:rPr lang="en-US" sz="2000" u="none"/>
              <a:t>/V</a:t>
            </a:r>
            <a:r>
              <a:rPr lang="en-US" sz="2000" u="none" baseline="-25000"/>
              <a:t>t</a:t>
            </a:r>
          </a:p>
        </p:txBody>
      </p:sp>
      <p:sp>
        <p:nvSpPr>
          <p:cNvPr id="604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2EA61AB2-E294-6E4B-9309-AB7E4FD07F88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24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35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Perca de pacotes (</a:t>
            </a:r>
            <a:r>
              <a:rPr lang="pt-PT" sz="3600" i="1">
                <a:latin typeface="Tw Cen MT" charset="0"/>
                <a:ea typeface="ＭＳ Ｐゴシック" charset="0"/>
                <a:cs typeface="ＭＳ Ｐゴシック" charset="0"/>
              </a:rPr>
              <a:t>packet loss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Se a intensidade do tráfego é tal que as filas de espera enchem, o router descarta pacotes (estes pacotes perdem-se)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Fila de espera demasiado grandes podem ser contraproducentes pois introduzem uma latência de extremo a extremo enorme, o que 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confunde</a:t>
            </a:r>
            <a:r>
              <a:rPr lang="ja-JP" altLang="pt-PT" sz="24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o emissor</a:t>
            </a:r>
          </a:p>
          <a:p>
            <a:pPr eaLnBrk="1" hangingPunct="1">
              <a:buSzPct val="100000"/>
              <a:buFont typeface="Times" charset="0"/>
              <a:buChar char="•"/>
            </a:pP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Também os erros dos canais poderão conduzir à perca de pacotes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3383F284-7BD4-B64C-95FA-6FEA09493AB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25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990600" y="4876800"/>
            <a:ext cx="7391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SzPct val="100000"/>
            </a:pPr>
            <a:r>
              <a:rPr lang="pt-PT" sz="2800" u="none">
                <a:solidFill>
                  <a:srgbClr val="C00000"/>
                </a:solidFill>
                <a:latin typeface="Tw Cen MT" charset="0"/>
                <a:cs typeface="Tw Cen MT" charset="0"/>
              </a:rPr>
              <a:t>Para recuperar … os pacotes perdidos têm de ser transmitidos de novo</a:t>
            </a:r>
          </a:p>
        </p:txBody>
      </p:sp>
    </p:spTree>
    <p:extLst>
      <p:ext uri="{BB962C8B-B14F-4D97-AF65-F5344CB8AC3E}">
        <p14:creationId xmlns:p14="http://schemas.microsoft.com/office/powerpoint/2010/main" val="1634586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Line 2"/>
          <p:cNvSpPr>
            <a:spLocks noChangeShapeType="1"/>
          </p:cNvSpPr>
          <p:nvPr/>
        </p:nvSpPr>
        <p:spPr bwMode="auto">
          <a:xfrm>
            <a:off x="1620838" y="4851400"/>
            <a:ext cx="6316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Velocidade média (taxa) de transmiss</a:t>
            </a:r>
            <a:r>
              <a:rPr lang="pt-PT" altLang="ja-JP" sz="3600">
                <a:latin typeface="Tw Cen MT" charset="0"/>
                <a:ea typeface="ＭＳ Ｐゴシック" charset="0"/>
                <a:cs typeface="ＭＳ Ｐゴシック" charset="0"/>
              </a:rPr>
              <a:t>ão extremo a extremo</a:t>
            </a:r>
            <a:endParaRPr lang="pt-PT" sz="36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45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648200"/>
          </a:xfrm>
        </p:spPr>
        <p:txBody>
          <a:bodyPr/>
          <a:lstStyle/>
          <a:p>
            <a:pPr eaLnBrk="1" hangingPunct="1"/>
            <a:r>
              <a:rPr lang="pt-PT" sz="2400" i="1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throughput: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velocidade média de transmissão de extremo a extremo, taxa ou ritmo médio (bits/unidade de tempo) com que os bits s</a:t>
            </a:r>
            <a:r>
              <a:rPr lang="pt-PT" altLang="ja-JP" sz="2400">
                <a:latin typeface="Tw Cen MT" charset="0"/>
                <a:ea typeface="ＭＳ Ｐゴシック" charset="0"/>
                <a:cs typeface="ＭＳ Ｐゴシック" charset="0"/>
              </a:rPr>
              <a:t>ão transferidos entre o emissor e o receptor</a:t>
            </a:r>
            <a:endParaRPr lang="pt-PT" sz="2400">
              <a:latin typeface="Tw Cen MT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pt-PT" sz="2000" i="1">
                <a:solidFill>
                  <a:srgbClr val="FF3300"/>
                </a:solidFill>
                <a:latin typeface="Tw Cen MT" charset="0"/>
                <a:ea typeface="ＭＳ Ｐゴシック" charset="0"/>
              </a:rPr>
              <a:t>Instant</a:t>
            </a:r>
            <a:r>
              <a:rPr lang="pt-PT" altLang="ja-JP" sz="2000" i="1">
                <a:solidFill>
                  <a:srgbClr val="FF3300"/>
                </a:solidFill>
                <a:latin typeface="Tw Cen MT" charset="0"/>
                <a:ea typeface="ＭＳ Ｐゴシック" charset="0"/>
              </a:rPr>
              <a:t>âneo</a:t>
            </a:r>
            <a:r>
              <a:rPr lang="pt-PT" sz="2000" i="1">
                <a:latin typeface="Tw Cen MT" charset="0"/>
                <a:ea typeface="ＭＳ Ｐゴシック" charset="0"/>
              </a:rPr>
              <a:t>:</a:t>
            </a:r>
            <a:r>
              <a:rPr lang="pt-PT" sz="2000">
                <a:latin typeface="Tw Cen MT" charset="0"/>
                <a:ea typeface="ＭＳ Ｐゴシック" charset="0"/>
              </a:rPr>
              <a:t> num dado momento</a:t>
            </a:r>
          </a:p>
          <a:p>
            <a:pPr lvl="1" eaLnBrk="1" hangingPunct="1"/>
            <a:r>
              <a:rPr lang="pt-PT" sz="2000" i="1">
                <a:solidFill>
                  <a:srgbClr val="FF3300"/>
                </a:solidFill>
                <a:latin typeface="Tw Cen MT" charset="0"/>
                <a:ea typeface="ＭＳ Ｐゴシック" charset="0"/>
              </a:rPr>
              <a:t>M</a:t>
            </a:r>
            <a:r>
              <a:rPr lang="pt-PT" altLang="ja-JP" sz="2000" i="1">
                <a:solidFill>
                  <a:srgbClr val="FF3300"/>
                </a:solidFill>
                <a:latin typeface="Tw Cen MT" charset="0"/>
                <a:ea typeface="ＭＳ Ｐゴシック" charset="0"/>
              </a:rPr>
              <a:t>édio</a:t>
            </a:r>
            <a:r>
              <a:rPr lang="pt-PT" sz="2000" i="1">
                <a:solidFill>
                  <a:srgbClr val="FF3300"/>
                </a:solidFill>
                <a:latin typeface="Tw Cen MT" charset="0"/>
                <a:ea typeface="ＭＳ Ｐゴシック" charset="0"/>
              </a:rPr>
              <a:t>:</a:t>
            </a:r>
            <a:r>
              <a:rPr lang="pt-PT" sz="2000">
                <a:latin typeface="Tw Cen MT" charset="0"/>
                <a:ea typeface="ＭＳ Ｐゴシック" charset="0"/>
              </a:rPr>
              <a:t> medido num intervalo</a:t>
            </a:r>
          </a:p>
        </p:txBody>
      </p:sp>
      <p:grpSp>
        <p:nvGrpSpPr>
          <p:cNvPr id="64518" name="Group 5"/>
          <p:cNvGrpSpPr>
            <a:grpSpLocks/>
          </p:cNvGrpSpPr>
          <p:nvPr/>
        </p:nvGrpSpPr>
        <p:grpSpPr bwMode="auto">
          <a:xfrm>
            <a:off x="3913188" y="4359275"/>
            <a:ext cx="1055687" cy="360363"/>
            <a:chOff x="3600" y="219"/>
            <a:chExt cx="360" cy="175"/>
          </a:xfrm>
        </p:grpSpPr>
        <p:sp>
          <p:nvSpPr>
            <p:cNvPr id="64554" name="Oval 6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5" name="Line 7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6" name="Line 8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7" name="Rectangle 9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imes New Roman" charset="0"/>
              </a:endParaRPr>
            </a:p>
          </p:txBody>
        </p:sp>
        <p:sp>
          <p:nvSpPr>
            <p:cNvPr id="64558" name="Oval 10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4559" name="Group 11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64564" name="Line 1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5" name="Line 1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6" name="Line 1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560" name="Group 15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64561" name="Line 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2" name="Line 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563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7900988" y="4191000"/>
          <a:ext cx="785812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0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0988" y="4191000"/>
                        <a:ext cx="785812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519" name="Group 20"/>
          <p:cNvGrpSpPr>
            <a:grpSpLocks/>
          </p:cNvGrpSpPr>
          <p:nvPr/>
        </p:nvGrpSpPr>
        <p:grpSpPr bwMode="auto">
          <a:xfrm>
            <a:off x="1122363" y="4302125"/>
            <a:ext cx="374650" cy="838200"/>
            <a:chOff x="4180" y="783"/>
            <a:chExt cx="150" cy="307"/>
          </a:xfrm>
        </p:grpSpPr>
        <p:sp>
          <p:nvSpPr>
            <p:cNvPr id="64546" name="AutoShape 2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7" name="Rectangle 2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8" name="Rectangle 2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9" name="AutoShape 2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0" name="Line 2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1" name="Line 2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2" name="Rectangle 2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53" name="Rectangle 2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4520" name="Text Box 29"/>
          <p:cNvSpPr txBox="1">
            <a:spLocks noChangeArrowheads="1"/>
          </p:cNvSpPr>
          <p:nvPr/>
        </p:nvSpPr>
        <p:spPr bwMode="auto">
          <a:xfrm>
            <a:off x="423863" y="5364163"/>
            <a:ext cx="212566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Comic Sans MS" charset="0"/>
              </a:rPr>
              <a:t>server, with</a:t>
            </a:r>
          </a:p>
          <a:p>
            <a:pPr algn="ctr"/>
            <a:r>
              <a:rPr lang="en-US" sz="2000" u="none">
                <a:latin typeface="Comic Sans MS" charset="0"/>
              </a:rPr>
              <a:t>file of F bits </a:t>
            </a:r>
          </a:p>
          <a:p>
            <a:pPr algn="ctr"/>
            <a:r>
              <a:rPr lang="en-US" sz="2000" u="none">
                <a:latin typeface="Comic Sans MS" charset="0"/>
              </a:rPr>
              <a:t>to send to client</a:t>
            </a:r>
          </a:p>
        </p:txBody>
      </p:sp>
      <p:sp>
        <p:nvSpPr>
          <p:cNvPr id="64521" name="AutoShape 30"/>
          <p:cNvSpPr>
            <a:spLocks noChangeArrowheads="1"/>
          </p:cNvSpPr>
          <p:nvPr/>
        </p:nvSpPr>
        <p:spPr bwMode="auto">
          <a:xfrm>
            <a:off x="598488" y="3962400"/>
            <a:ext cx="449262" cy="581025"/>
          </a:xfrm>
          <a:prstGeom prst="can">
            <a:avLst>
              <a:gd name="adj" fmla="val 2614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Text Box 31"/>
          <p:cNvSpPr txBox="1">
            <a:spLocks noChangeArrowheads="1"/>
          </p:cNvSpPr>
          <p:nvPr/>
        </p:nvSpPr>
        <p:spPr bwMode="auto">
          <a:xfrm>
            <a:off x="2854325" y="5294313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Comic Sans MS" charset="0"/>
              </a:rPr>
              <a:t>link capacity</a:t>
            </a:r>
          </a:p>
          <a:p>
            <a:pPr algn="ctr"/>
            <a:r>
              <a:rPr lang="en-US" sz="2000" u="none">
                <a:latin typeface="Comic Sans MS" charset="0"/>
              </a:rPr>
              <a:t> R</a:t>
            </a:r>
            <a:r>
              <a:rPr lang="en-US" sz="2800" u="none" baseline="-25000">
                <a:latin typeface="Comic Sans MS" charset="0"/>
              </a:rPr>
              <a:t>s</a:t>
            </a:r>
            <a:r>
              <a:rPr lang="en-US" sz="2000" u="none" baseline="-25000">
                <a:latin typeface="Comic Sans MS" charset="0"/>
              </a:rPr>
              <a:t> </a:t>
            </a:r>
            <a:r>
              <a:rPr lang="en-US" sz="2000" u="none">
                <a:latin typeface="Comic Sans MS" charset="0"/>
              </a:rPr>
              <a:t>bits/sec</a:t>
            </a:r>
          </a:p>
        </p:txBody>
      </p:sp>
      <p:sp>
        <p:nvSpPr>
          <p:cNvPr id="64523" name="Text Box 32"/>
          <p:cNvSpPr txBox="1">
            <a:spLocks noChangeArrowheads="1"/>
          </p:cNvSpPr>
          <p:nvPr/>
        </p:nvSpPr>
        <p:spPr bwMode="auto">
          <a:xfrm>
            <a:off x="5722938" y="5291138"/>
            <a:ext cx="1651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2000" u="none">
                <a:latin typeface="Comic Sans MS" charset="0"/>
              </a:rPr>
              <a:t>link capacity</a:t>
            </a:r>
          </a:p>
          <a:p>
            <a:pPr algn="ctr"/>
            <a:r>
              <a:rPr lang="en-US" sz="2000" u="none">
                <a:latin typeface="Comic Sans MS" charset="0"/>
              </a:rPr>
              <a:t> R</a:t>
            </a:r>
            <a:r>
              <a:rPr lang="en-US" sz="2800" u="none" baseline="-25000">
                <a:latin typeface="Comic Sans MS" charset="0"/>
              </a:rPr>
              <a:t>c</a:t>
            </a:r>
            <a:r>
              <a:rPr lang="en-US" sz="2000" u="none" baseline="-25000">
                <a:latin typeface="Comic Sans MS" charset="0"/>
              </a:rPr>
              <a:t> </a:t>
            </a:r>
            <a:r>
              <a:rPr lang="en-US" sz="2000" u="none">
                <a:latin typeface="Comic Sans MS" charset="0"/>
              </a:rPr>
              <a:t>bits/sec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1584325" y="4692650"/>
            <a:ext cx="3568700" cy="1377950"/>
            <a:chOff x="913" y="2726"/>
            <a:chExt cx="2248" cy="868"/>
          </a:xfrm>
        </p:grpSpPr>
        <p:grpSp>
          <p:nvGrpSpPr>
            <p:cNvPr id="64540" name="Group 34"/>
            <p:cNvGrpSpPr>
              <a:grpSpLocks/>
            </p:cNvGrpSpPr>
            <p:nvPr/>
          </p:nvGrpSpPr>
          <p:grpSpPr bwMode="auto">
            <a:xfrm>
              <a:off x="913" y="2726"/>
              <a:ext cx="1463" cy="247"/>
              <a:chOff x="2249" y="3430"/>
              <a:chExt cx="1389" cy="256"/>
            </a:xfrm>
          </p:grpSpPr>
          <p:sp>
            <p:nvSpPr>
              <p:cNvPr id="212003" name="Oval 35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212004" name="Rectangle 36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64544" name="Oval 37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212006" name="Rectangle 38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</p:grpSp>
        <p:sp>
          <p:nvSpPr>
            <p:cNvPr id="64541" name="Text Box 39"/>
            <p:cNvSpPr txBox="1">
              <a:spLocks noChangeArrowheads="1"/>
            </p:cNvSpPr>
            <p:nvPr/>
          </p:nvSpPr>
          <p:spPr bwMode="auto">
            <a:xfrm>
              <a:off x="1392" y="3148"/>
              <a:ext cx="1769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 charset="0"/>
                  <a:cs typeface="Tw Cen MT" charset="0"/>
                </a:rPr>
                <a:t> tubo que conduz o flu</a:t>
              </a:r>
              <a:r>
                <a:rPr lang="pt-PT" altLang="ja-JP" sz="2000" u="none">
                  <a:latin typeface="Tw Cen MT" charset="0"/>
                  <a:cs typeface="Tw Cen MT" charset="0"/>
                </a:rPr>
                <a:t>ído a </a:t>
              </a:r>
              <a:r>
                <a:rPr lang="pt-PT" sz="2000" u="none">
                  <a:latin typeface="Tw Cen MT" charset="0"/>
                  <a:cs typeface="Tw Cen MT" charset="0"/>
                </a:rPr>
                <a:t>R</a:t>
              </a:r>
              <a:r>
                <a:rPr lang="pt-PT" sz="2800" u="none" baseline="-25000">
                  <a:latin typeface="Tw Cen MT" charset="0"/>
                  <a:cs typeface="Tw Cen MT" charset="0"/>
                </a:rPr>
                <a:t>s</a:t>
              </a:r>
              <a:r>
                <a:rPr lang="pt-PT" sz="2000" u="none" baseline="-25000">
                  <a:latin typeface="Tw Cen MT" charset="0"/>
                  <a:cs typeface="Tw Cen MT" charset="0"/>
                </a:rPr>
                <a:t> </a:t>
              </a:r>
              <a:r>
                <a:rPr lang="pt-PT" sz="2000" u="none">
                  <a:latin typeface="Tw Cen MT" charset="0"/>
                  <a:cs typeface="Tw Cen MT" charset="0"/>
                </a:rPr>
                <a:t>bps)</a:t>
              </a:r>
            </a:p>
          </p:txBody>
        </p:sp>
      </p:grpSp>
      <p:sp>
        <p:nvSpPr>
          <p:cNvPr id="64525" name="Line 40"/>
          <p:cNvSpPr>
            <a:spLocks noChangeShapeType="1"/>
          </p:cNvSpPr>
          <p:nvPr/>
        </p:nvSpPr>
        <p:spPr bwMode="auto">
          <a:xfrm flipH="1" flipV="1">
            <a:off x="2981325" y="4935538"/>
            <a:ext cx="477838" cy="450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6" name="Line 41"/>
          <p:cNvSpPr>
            <a:spLocks noChangeShapeType="1"/>
          </p:cNvSpPr>
          <p:nvPr/>
        </p:nvSpPr>
        <p:spPr bwMode="auto">
          <a:xfrm flipH="1" flipV="1">
            <a:off x="6013450" y="4878388"/>
            <a:ext cx="479425" cy="522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7" name="AutoShape 42"/>
          <p:cNvSpPr>
            <a:spLocks noChangeArrowheads="1"/>
          </p:cNvSpPr>
          <p:nvPr/>
        </p:nvSpPr>
        <p:spPr bwMode="auto">
          <a:xfrm flipV="1">
            <a:off x="687388" y="4384675"/>
            <a:ext cx="974725" cy="7207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8" name="AutoShape 43"/>
          <p:cNvSpPr>
            <a:spLocks noChangeArrowheads="1"/>
          </p:cNvSpPr>
          <p:nvPr/>
        </p:nvSpPr>
        <p:spPr bwMode="auto">
          <a:xfrm>
            <a:off x="7466013" y="4646613"/>
            <a:ext cx="889000" cy="485775"/>
          </a:xfrm>
          <a:prstGeom prst="rightArrow">
            <a:avLst>
              <a:gd name="adj1" fmla="val 50000"/>
              <a:gd name="adj2" fmla="val 457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5089525" y="4568825"/>
            <a:ext cx="3178175" cy="1524000"/>
            <a:chOff x="3093" y="2676"/>
            <a:chExt cx="2002" cy="960"/>
          </a:xfrm>
        </p:grpSpPr>
        <p:grpSp>
          <p:nvGrpSpPr>
            <p:cNvPr id="64534" name="Group 45"/>
            <p:cNvGrpSpPr>
              <a:grpSpLocks/>
            </p:cNvGrpSpPr>
            <p:nvPr/>
          </p:nvGrpSpPr>
          <p:grpSpPr bwMode="auto">
            <a:xfrm>
              <a:off x="3093" y="2676"/>
              <a:ext cx="1765" cy="366"/>
              <a:chOff x="2249" y="3430"/>
              <a:chExt cx="1389" cy="256"/>
            </a:xfrm>
          </p:grpSpPr>
          <p:sp>
            <p:nvSpPr>
              <p:cNvPr id="212014" name="Oval 4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212015" name="Rectangle 4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64538" name="Oval 4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  <p:sp>
            <p:nvSpPr>
              <p:cNvPr id="212017" name="Rectangle 4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Tw Cen MT" charset="0"/>
                  <a:cs typeface="Tw Cen MT" charset="0"/>
                </a:endParaRPr>
              </a:p>
            </p:txBody>
          </p:sp>
        </p:grpSp>
        <p:sp>
          <p:nvSpPr>
            <p:cNvPr id="64535" name="Text Box 50"/>
            <p:cNvSpPr txBox="1">
              <a:spLocks noChangeArrowheads="1"/>
            </p:cNvSpPr>
            <p:nvPr/>
          </p:nvSpPr>
          <p:spPr bwMode="auto">
            <a:xfrm>
              <a:off x="3235" y="3190"/>
              <a:ext cx="1860" cy="4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 charset="0"/>
                  <a:cs typeface="Tw Cen MT" charset="0"/>
                </a:rPr>
                <a:t> tubo que conduz o flu</a:t>
              </a:r>
              <a:r>
                <a:rPr lang="pt-PT" altLang="ja-JP" sz="2000" u="none">
                  <a:latin typeface="Tw Cen MT" charset="0"/>
                  <a:cs typeface="Tw Cen MT" charset="0"/>
                </a:rPr>
                <a:t>ído a</a:t>
              </a:r>
              <a:r>
                <a:rPr lang="pt-PT" sz="2000" u="none">
                  <a:latin typeface="Tw Cen MT" charset="0"/>
                  <a:cs typeface="Tw Cen MT" charset="0"/>
                </a:rPr>
                <a:t> R</a:t>
              </a:r>
              <a:r>
                <a:rPr lang="pt-PT" sz="2800" u="none" baseline="-25000">
                  <a:latin typeface="Tw Cen MT" charset="0"/>
                  <a:cs typeface="Tw Cen MT" charset="0"/>
                </a:rPr>
                <a:t>c</a:t>
              </a:r>
              <a:r>
                <a:rPr lang="pt-PT" sz="2000" u="none" baseline="-25000">
                  <a:latin typeface="Tw Cen MT" charset="0"/>
                  <a:cs typeface="Tw Cen MT" charset="0"/>
                </a:rPr>
                <a:t> </a:t>
              </a:r>
              <a:r>
                <a:rPr lang="pt-PT" sz="2000" u="none">
                  <a:latin typeface="Tw Cen MT" charset="0"/>
                  <a:cs typeface="Tw Cen MT" charset="0"/>
                </a:rPr>
                <a:t>bps)</a:t>
              </a:r>
            </a:p>
          </p:txBody>
        </p:sp>
      </p:grpSp>
      <p:sp>
        <p:nvSpPr>
          <p:cNvPr id="64530" name="AutoShape 51"/>
          <p:cNvSpPr>
            <a:spLocks noChangeArrowheads="1"/>
          </p:cNvSpPr>
          <p:nvPr/>
        </p:nvSpPr>
        <p:spPr bwMode="auto">
          <a:xfrm>
            <a:off x="3913188" y="4640263"/>
            <a:ext cx="1295400" cy="485775"/>
          </a:xfrm>
          <a:prstGeom prst="rightArrow">
            <a:avLst>
              <a:gd name="adj1" fmla="val 50000"/>
              <a:gd name="adj2" fmla="val 763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31" name="Line 52"/>
          <p:cNvSpPr>
            <a:spLocks noChangeShapeType="1"/>
          </p:cNvSpPr>
          <p:nvPr/>
        </p:nvSpPr>
        <p:spPr bwMode="auto">
          <a:xfrm>
            <a:off x="1209675" y="5197475"/>
            <a:ext cx="0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21" name="Text Box 53"/>
          <p:cNvSpPr txBox="1">
            <a:spLocks noChangeArrowheads="1"/>
          </p:cNvSpPr>
          <p:nvPr/>
        </p:nvSpPr>
        <p:spPr bwMode="auto">
          <a:xfrm>
            <a:off x="179388" y="5387975"/>
            <a:ext cx="2319337" cy="1311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2000" u="none">
                <a:latin typeface="Tw Cen MT" charset="0"/>
                <a:cs typeface="Tw Cen MT" charset="0"/>
              </a:rPr>
              <a:t>servidor envia bits  (flu</a:t>
            </a:r>
            <a:r>
              <a:rPr lang="pt-PT" altLang="ja-JP" sz="2000" u="none">
                <a:latin typeface="Tw Cen MT" charset="0"/>
                <a:cs typeface="Tw Cen MT" charset="0"/>
              </a:rPr>
              <a:t>í</a:t>
            </a:r>
            <a:r>
              <a:rPr lang="pt-PT" sz="2000" u="none">
                <a:latin typeface="Tw Cen MT" charset="0"/>
                <a:cs typeface="Tw Cen MT" charset="0"/>
              </a:rPr>
              <a:t>do) </a:t>
            </a:r>
          </a:p>
          <a:p>
            <a:pPr algn="ctr"/>
            <a:r>
              <a:rPr lang="pt-PT" sz="2000" u="none">
                <a:latin typeface="Tw Cen MT" charset="0"/>
                <a:cs typeface="Tw Cen MT" charset="0"/>
              </a:rPr>
              <a:t>para o tubo</a:t>
            </a:r>
          </a:p>
          <a:p>
            <a:pPr algn="ctr"/>
            <a:endParaRPr lang="pt-PT" sz="2000" u="none">
              <a:latin typeface="Tw Cen MT" charset="0"/>
              <a:cs typeface="Tw Cen MT" charset="0"/>
            </a:endParaRPr>
          </a:p>
        </p:txBody>
      </p:sp>
      <p:sp>
        <p:nvSpPr>
          <p:cNvPr id="64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EB83829D-7C8A-7247-9DBC-B5439233104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26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36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02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Continuaç</a:t>
            </a:r>
            <a:r>
              <a:rPr lang="en-US" altLang="ja-JP">
                <a:latin typeface="Tw Cen MT" charset="0"/>
                <a:ea typeface="ＭＳ Ｐゴシック" charset="0"/>
                <a:cs typeface="ＭＳ Ｐゴシック" charset="0"/>
              </a:rPr>
              <a:t>ão</a:t>
            </a:r>
            <a:endParaRPr lang="en-US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0225" cy="554038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2400" i="1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R</a:t>
            </a:r>
            <a:r>
              <a:rPr lang="pt-PT" sz="2400" i="1" baseline="-25000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s</a:t>
            </a:r>
            <a:r>
              <a:rPr lang="pt-PT" sz="2400" i="1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&lt; R</a:t>
            </a:r>
            <a:r>
              <a:rPr lang="pt-PT" sz="2400" i="1" baseline="-25000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c</a:t>
            </a:r>
            <a:r>
              <a:rPr lang="pt-PT" sz="2400" i="1">
                <a:solidFill>
                  <a:srgbClr val="FF33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 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Qual </a:t>
            </a:r>
            <a:r>
              <a:rPr lang="pt-PT" altLang="ja-JP" sz="2400">
                <a:latin typeface="Tw Cen MT" charset="0"/>
                <a:ea typeface="ＭＳ Ｐゴシック" charset="0"/>
                <a:cs typeface="ＭＳ Ｐゴシック" charset="0"/>
              </a:rPr>
              <a:t>é o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ritmo médio extremo a extremo?</a:t>
            </a:r>
          </a:p>
        </p:txBody>
      </p:sp>
      <p:grpSp>
        <p:nvGrpSpPr>
          <p:cNvPr id="66566" name="Group 122"/>
          <p:cNvGrpSpPr>
            <a:grpSpLocks/>
          </p:cNvGrpSpPr>
          <p:nvPr/>
        </p:nvGrpSpPr>
        <p:grpSpPr bwMode="auto">
          <a:xfrm>
            <a:off x="1173163" y="2044700"/>
            <a:ext cx="7653337" cy="1063625"/>
            <a:chOff x="1173163" y="2044700"/>
            <a:chExt cx="7653337" cy="1063625"/>
          </a:xfrm>
        </p:grpSpPr>
        <p:sp>
          <p:nvSpPr>
            <p:cNvPr id="66614" name="Line 4"/>
            <p:cNvSpPr>
              <a:spLocks noChangeShapeType="1"/>
            </p:cNvSpPr>
            <p:nvPr/>
          </p:nvSpPr>
          <p:spPr bwMode="auto">
            <a:xfrm>
              <a:off x="2112963" y="2741613"/>
              <a:ext cx="58118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615" name="Group 5"/>
            <p:cNvGrpSpPr>
              <a:grpSpLocks/>
            </p:cNvGrpSpPr>
            <p:nvPr/>
          </p:nvGrpSpPr>
          <p:grpSpPr bwMode="auto">
            <a:xfrm>
              <a:off x="4191000" y="2286000"/>
              <a:ext cx="971550" cy="282575"/>
              <a:chOff x="3600" y="219"/>
              <a:chExt cx="360" cy="175"/>
            </a:xfrm>
          </p:grpSpPr>
          <p:sp>
            <p:nvSpPr>
              <p:cNvPr id="66642" name="Oval 6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3" name="Line 7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4" name="Line 8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5" name="Rectangle 9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u="none">
                  <a:latin typeface="Times New Roman" charset="0"/>
                </a:endParaRPr>
              </a:p>
            </p:txBody>
          </p:sp>
          <p:sp>
            <p:nvSpPr>
              <p:cNvPr id="66646" name="Oval 10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6647" name="Group 11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66652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53" name="Line 1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54" name="Line 1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6648" name="Group 15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66649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50" name="Line 17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51" name="Line 18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aphicFrame>
          <p:nvGraphicFramePr>
            <p:cNvPr id="66562" name="Object 2"/>
            <p:cNvGraphicFramePr>
              <a:graphicFrameLocks noChangeAspect="1"/>
            </p:cNvGraphicFramePr>
            <p:nvPr/>
          </p:nvGraphicFramePr>
          <p:xfrm>
            <a:off x="8104188" y="2209800"/>
            <a:ext cx="722312" cy="898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59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04188" y="2209800"/>
                          <a:ext cx="722312" cy="898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6616" name="Group 20"/>
            <p:cNvGrpSpPr>
              <a:grpSpLocks/>
            </p:cNvGrpSpPr>
            <p:nvPr/>
          </p:nvGrpSpPr>
          <p:grpSpPr bwMode="auto">
            <a:xfrm>
              <a:off x="1655763" y="2311400"/>
              <a:ext cx="344487" cy="655638"/>
              <a:chOff x="4180" y="783"/>
              <a:chExt cx="150" cy="307"/>
            </a:xfrm>
          </p:grpSpPr>
          <p:sp>
            <p:nvSpPr>
              <p:cNvPr id="66634" name="AutoShape 21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5" name="Rectangle 22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6" name="Rectangle 23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7" name="AutoShape 24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8" name="Line 25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9" name="Line 26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0" name="Rectangle 27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41" name="Rectangle 28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617" name="AutoShape 29"/>
            <p:cNvSpPr>
              <a:spLocks noChangeArrowheads="1"/>
            </p:cNvSpPr>
            <p:nvPr/>
          </p:nvSpPr>
          <p:spPr bwMode="auto">
            <a:xfrm>
              <a:off x="1173163" y="2044700"/>
              <a:ext cx="412750" cy="455613"/>
            </a:xfrm>
            <a:prstGeom prst="can">
              <a:avLst>
                <a:gd name="adj" fmla="val 223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618" name="Group 30"/>
            <p:cNvGrpSpPr>
              <a:grpSpLocks/>
            </p:cNvGrpSpPr>
            <p:nvPr/>
          </p:nvGrpSpPr>
          <p:grpSpPr bwMode="auto">
            <a:xfrm>
              <a:off x="2066925" y="2606675"/>
              <a:ext cx="2136775" cy="307975"/>
              <a:chOff x="2249" y="3430"/>
              <a:chExt cx="1389" cy="256"/>
            </a:xfrm>
          </p:grpSpPr>
          <p:sp>
            <p:nvSpPr>
              <p:cNvPr id="213023" name="Oval 31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24" name="Rectangle 32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32" name="Oval 33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26" name="Rectangle 34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619" name="Text Box 35"/>
            <p:cNvSpPr txBox="1">
              <a:spLocks noChangeArrowheads="1"/>
            </p:cNvSpPr>
            <p:nvPr/>
          </p:nvSpPr>
          <p:spPr bwMode="auto">
            <a:xfrm>
              <a:off x="1855788" y="2562225"/>
              <a:ext cx="2586037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  R</a:t>
              </a:r>
              <a:r>
                <a:rPr lang="en-US" sz="2800" u="none" baseline="-25000">
                  <a:latin typeface="Comic Sans MS" charset="0"/>
                </a:rPr>
                <a:t>s</a:t>
              </a:r>
              <a:r>
                <a:rPr lang="en-US" sz="2000" u="none" baseline="-25000">
                  <a:latin typeface="Comic Sans MS" charset="0"/>
                </a:rPr>
                <a:t> </a:t>
              </a:r>
              <a:r>
                <a:rPr lang="en-US" sz="2000" u="none">
                  <a:latin typeface="Comic Sans MS" charset="0"/>
                </a:rPr>
                <a:t>bps</a:t>
              </a:r>
            </a:p>
          </p:txBody>
        </p:sp>
        <p:sp>
          <p:nvSpPr>
            <p:cNvPr id="66620" name="AutoShape 36"/>
            <p:cNvSpPr>
              <a:spLocks noChangeArrowheads="1"/>
            </p:cNvSpPr>
            <p:nvPr/>
          </p:nvSpPr>
          <p:spPr bwMode="auto">
            <a:xfrm flipV="1">
              <a:off x="1255713" y="2374900"/>
              <a:ext cx="895350" cy="565150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2427 w 21600"/>
                <a:gd name="T13" fmla="*/ 2912 h 21600"/>
                <a:gd name="T14" fmla="*/ 18227 w 21600"/>
                <a:gd name="T15" fmla="*/ 924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21" name="AutoShape 37"/>
            <p:cNvSpPr>
              <a:spLocks noChangeArrowheads="1"/>
            </p:cNvSpPr>
            <p:nvPr/>
          </p:nvSpPr>
          <p:spPr bwMode="auto">
            <a:xfrm>
              <a:off x="7489825" y="2581275"/>
              <a:ext cx="817563" cy="379413"/>
            </a:xfrm>
            <a:prstGeom prst="rightArrow">
              <a:avLst>
                <a:gd name="adj1" fmla="val 50000"/>
                <a:gd name="adj2" fmla="val 538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622" name="Group 38"/>
            <p:cNvGrpSpPr>
              <a:grpSpLocks/>
            </p:cNvGrpSpPr>
            <p:nvPr/>
          </p:nvGrpSpPr>
          <p:grpSpPr bwMode="auto">
            <a:xfrm>
              <a:off x="5440363" y="2473325"/>
              <a:ext cx="2790825" cy="569913"/>
              <a:chOff x="3130" y="3069"/>
              <a:chExt cx="1911" cy="366"/>
            </a:xfrm>
          </p:grpSpPr>
          <p:grpSp>
            <p:nvGrpSpPr>
              <p:cNvPr id="66624" name="Group 39"/>
              <p:cNvGrpSpPr>
                <a:grpSpLocks/>
              </p:cNvGrpSpPr>
              <p:nvPr/>
            </p:nvGrpSpPr>
            <p:grpSpPr bwMode="auto">
              <a:xfrm>
                <a:off x="3130" y="3069"/>
                <a:ext cx="1765" cy="366"/>
                <a:chOff x="2249" y="3430"/>
                <a:chExt cx="1389" cy="256"/>
              </a:xfrm>
            </p:grpSpPr>
            <p:sp>
              <p:nvSpPr>
                <p:cNvPr id="213032" name="Oval 40"/>
                <p:cNvSpPr>
                  <a:spLocks noChangeArrowheads="1"/>
                </p:cNvSpPr>
                <p:nvPr/>
              </p:nvSpPr>
              <p:spPr bwMode="auto">
                <a:xfrm>
                  <a:off x="3569" y="3433"/>
                  <a:ext cx="69" cy="253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5000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33" name="Rectangle 41"/>
                <p:cNvSpPr>
                  <a:spLocks noChangeArrowheads="1"/>
                </p:cNvSpPr>
                <p:nvPr/>
              </p:nvSpPr>
              <p:spPr bwMode="auto">
                <a:xfrm>
                  <a:off x="2275" y="3433"/>
                  <a:ext cx="1329" cy="253"/>
                </a:xfrm>
                <a:prstGeom prst="rect">
                  <a:avLst/>
                </a:prstGeom>
                <a:gradFill rotWithShape="1">
                  <a:gsLst>
                    <a:gs pos="0">
                      <a:schemeClr val="bg1"/>
                    </a:gs>
                    <a:gs pos="5000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628" name="Oval 42"/>
                <p:cNvSpPr>
                  <a:spLocks noChangeArrowheads="1"/>
                </p:cNvSpPr>
                <p:nvPr/>
              </p:nvSpPr>
              <p:spPr bwMode="auto">
                <a:xfrm>
                  <a:off x="2249" y="3430"/>
                  <a:ext cx="69" cy="253"/>
                </a:xfrm>
                <a:prstGeom prst="ellipse">
                  <a:avLst/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3035" name="Rectangle 43"/>
                <p:cNvSpPr>
                  <a:spLocks noChangeArrowheads="1"/>
                </p:cNvSpPr>
                <p:nvPr/>
              </p:nvSpPr>
              <p:spPr bwMode="auto">
                <a:xfrm>
                  <a:off x="3562" y="3438"/>
                  <a:ext cx="44" cy="246"/>
                </a:xfrm>
                <a:prstGeom prst="rect">
                  <a:avLst/>
                </a:prstGeom>
                <a:gradFill rotWithShape="1">
                  <a:gsLst>
                    <a:gs pos="0">
                      <a:schemeClr val="bg1"/>
                    </a:gs>
                    <a:gs pos="5000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625" name="Text Box 44"/>
              <p:cNvSpPr txBox="1">
                <a:spLocks noChangeArrowheads="1"/>
              </p:cNvSpPr>
              <p:nvPr/>
            </p:nvSpPr>
            <p:spPr bwMode="auto">
              <a:xfrm>
                <a:off x="3181" y="3135"/>
                <a:ext cx="1860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2000" u="none">
                    <a:latin typeface="Comic Sans MS" charset="0"/>
                  </a:rPr>
                  <a:t>R</a:t>
                </a:r>
                <a:r>
                  <a:rPr lang="en-US" sz="2800" u="none" baseline="-25000">
                    <a:latin typeface="Comic Sans MS" charset="0"/>
                  </a:rPr>
                  <a:t>c</a:t>
                </a:r>
                <a:r>
                  <a:rPr lang="en-US" sz="2000" u="none" baseline="-25000">
                    <a:latin typeface="Comic Sans MS" charset="0"/>
                  </a:rPr>
                  <a:t> </a:t>
                </a:r>
                <a:r>
                  <a:rPr lang="en-US" sz="2000" u="none">
                    <a:latin typeface="Comic Sans MS" charset="0"/>
                  </a:rPr>
                  <a:t>bps</a:t>
                </a:r>
              </a:p>
            </p:txBody>
          </p:sp>
        </p:grpSp>
        <p:sp>
          <p:nvSpPr>
            <p:cNvPr id="66623" name="AutoShape 45"/>
            <p:cNvSpPr>
              <a:spLocks noChangeArrowheads="1"/>
            </p:cNvSpPr>
            <p:nvPr/>
          </p:nvSpPr>
          <p:spPr bwMode="auto">
            <a:xfrm>
              <a:off x="4198938" y="2574925"/>
              <a:ext cx="1365250" cy="381000"/>
            </a:xfrm>
            <a:prstGeom prst="rightArrow">
              <a:avLst>
                <a:gd name="adj1" fmla="val 50000"/>
                <a:gd name="adj2" fmla="val 8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567" name="Group 46"/>
          <p:cNvGrpSpPr>
            <a:grpSpLocks/>
          </p:cNvGrpSpPr>
          <p:nvPr/>
        </p:nvGrpSpPr>
        <p:grpSpPr bwMode="auto">
          <a:xfrm>
            <a:off x="1209675" y="3938588"/>
            <a:ext cx="7666038" cy="1319212"/>
            <a:chOff x="762" y="2481"/>
            <a:chExt cx="4829" cy="831"/>
          </a:xfrm>
        </p:grpSpPr>
        <p:sp>
          <p:nvSpPr>
            <p:cNvPr id="66588" name="Line 48"/>
            <p:cNvSpPr>
              <a:spLocks noChangeShapeType="1"/>
            </p:cNvSpPr>
            <p:nvPr/>
          </p:nvSpPr>
          <p:spPr bwMode="auto">
            <a:xfrm>
              <a:off x="1354" y="2920"/>
              <a:ext cx="36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6563" name="Object 3"/>
            <p:cNvGraphicFramePr>
              <a:graphicFrameLocks noChangeAspect="1"/>
            </p:cNvGraphicFramePr>
            <p:nvPr/>
          </p:nvGraphicFramePr>
          <p:xfrm>
            <a:off x="5136" y="2640"/>
            <a:ext cx="455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60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36" y="2640"/>
                          <a:ext cx="455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66589" name="Group 64"/>
            <p:cNvGrpSpPr>
              <a:grpSpLocks/>
            </p:cNvGrpSpPr>
            <p:nvPr/>
          </p:nvGrpSpPr>
          <p:grpSpPr bwMode="auto">
            <a:xfrm>
              <a:off x="1066" y="2649"/>
              <a:ext cx="217" cy="413"/>
              <a:chOff x="4180" y="783"/>
              <a:chExt cx="150" cy="307"/>
            </a:xfrm>
          </p:grpSpPr>
          <p:sp>
            <p:nvSpPr>
              <p:cNvPr id="66606" name="AutoShape 65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7" name="Rectangle 66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8" name="Rectangle 67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9" name="AutoShape 68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0" name="Line 69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1" name="Line 70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2" name="Rectangle 71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13" name="Rectangle 72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90" name="AutoShape 73"/>
            <p:cNvSpPr>
              <a:spLocks noChangeArrowheads="1"/>
            </p:cNvSpPr>
            <p:nvPr/>
          </p:nvSpPr>
          <p:spPr bwMode="auto">
            <a:xfrm>
              <a:off x="762" y="2481"/>
              <a:ext cx="260" cy="287"/>
            </a:xfrm>
            <a:prstGeom prst="can">
              <a:avLst>
                <a:gd name="adj" fmla="val 223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1" name="AutoShape 74"/>
            <p:cNvSpPr>
              <a:spLocks noChangeArrowheads="1"/>
            </p:cNvSpPr>
            <p:nvPr/>
          </p:nvSpPr>
          <p:spPr bwMode="auto">
            <a:xfrm>
              <a:off x="4741" y="2819"/>
              <a:ext cx="515" cy="239"/>
            </a:xfrm>
            <a:prstGeom prst="rightArrow">
              <a:avLst>
                <a:gd name="adj1" fmla="val 50000"/>
                <a:gd name="adj2" fmla="val 538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6592" name="Group 75"/>
            <p:cNvGrpSpPr>
              <a:grpSpLocks/>
            </p:cNvGrpSpPr>
            <p:nvPr/>
          </p:nvGrpSpPr>
          <p:grpSpPr bwMode="auto">
            <a:xfrm>
              <a:off x="1328" y="2714"/>
              <a:ext cx="1347" cy="359"/>
              <a:chOff x="2249" y="3430"/>
              <a:chExt cx="1389" cy="256"/>
            </a:xfrm>
          </p:grpSpPr>
          <p:sp>
            <p:nvSpPr>
              <p:cNvPr id="213068" name="Oval 76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69" name="Rectangle 77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4" name="Oval 78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71" name="Rectangle 79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4" cy="246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93" name="Text Box 80"/>
            <p:cNvSpPr txBox="1">
              <a:spLocks noChangeArrowheads="1"/>
            </p:cNvSpPr>
            <p:nvPr/>
          </p:nvSpPr>
          <p:spPr bwMode="auto">
            <a:xfrm>
              <a:off x="1313" y="2788"/>
              <a:ext cx="1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s</a:t>
              </a:r>
              <a:r>
                <a:rPr lang="en-US" sz="2000" u="none" baseline="-25000">
                  <a:latin typeface="Comic Sans MS" charset="0"/>
                </a:rPr>
                <a:t> </a:t>
              </a:r>
              <a:r>
                <a:rPr lang="en-US" sz="2000" u="none">
                  <a:latin typeface="Comic Sans MS" charset="0"/>
                </a:rPr>
                <a:t>bps</a:t>
              </a:r>
            </a:p>
          </p:txBody>
        </p:sp>
        <p:grpSp>
          <p:nvGrpSpPr>
            <p:cNvPr id="66594" name="Group 81"/>
            <p:cNvGrpSpPr>
              <a:grpSpLocks/>
            </p:cNvGrpSpPr>
            <p:nvPr/>
          </p:nvGrpSpPr>
          <p:grpSpPr bwMode="auto">
            <a:xfrm>
              <a:off x="3419" y="2835"/>
              <a:ext cx="1621" cy="194"/>
              <a:chOff x="2249" y="3430"/>
              <a:chExt cx="1389" cy="256"/>
            </a:xfrm>
          </p:grpSpPr>
          <p:sp>
            <p:nvSpPr>
              <p:cNvPr id="213074" name="Oval 82"/>
              <p:cNvSpPr>
                <a:spLocks noChangeArrowheads="1"/>
              </p:cNvSpPr>
              <p:nvPr/>
            </p:nvSpPr>
            <p:spPr bwMode="auto">
              <a:xfrm>
                <a:off x="3569" y="3433"/>
                <a:ext cx="69" cy="253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75" name="Rectangle 83"/>
              <p:cNvSpPr>
                <a:spLocks noChangeArrowheads="1"/>
              </p:cNvSpPr>
              <p:nvPr/>
            </p:nvSpPr>
            <p:spPr bwMode="auto">
              <a:xfrm>
                <a:off x="2275" y="3433"/>
                <a:ext cx="1326" cy="25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600" name="Oval 84"/>
              <p:cNvSpPr>
                <a:spLocks noChangeArrowheads="1"/>
              </p:cNvSpPr>
              <p:nvPr/>
            </p:nvSpPr>
            <p:spPr bwMode="auto">
              <a:xfrm>
                <a:off x="2249" y="3430"/>
                <a:ext cx="69" cy="253"/>
              </a:xfrm>
              <a:prstGeom prst="ellipse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077" name="Rectangle 85"/>
              <p:cNvSpPr>
                <a:spLocks noChangeArrowheads="1"/>
              </p:cNvSpPr>
              <p:nvPr/>
            </p:nvSpPr>
            <p:spPr bwMode="auto">
              <a:xfrm>
                <a:off x="3562" y="3438"/>
                <a:ext cx="45" cy="24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50000">
                    <a:schemeClr val="folHlink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95" name="Text Box 86"/>
            <p:cNvSpPr txBox="1">
              <a:spLocks noChangeArrowheads="1"/>
            </p:cNvSpPr>
            <p:nvPr/>
          </p:nvSpPr>
          <p:spPr bwMode="auto">
            <a:xfrm>
              <a:off x="3475" y="2807"/>
              <a:ext cx="162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  R</a:t>
              </a:r>
              <a:r>
                <a:rPr lang="en-US" sz="2800" u="none" baseline="-25000">
                  <a:latin typeface="Comic Sans MS" charset="0"/>
                </a:rPr>
                <a:t>c</a:t>
              </a:r>
              <a:r>
                <a:rPr lang="en-US" sz="2000" u="none" baseline="-25000">
                  <a:latin typeface="Comic Sans MS" charset="0"/>
                </a:rPr>
                <a:t> </a:t>
              </a:r>
              <a:r>
                <a:rPr lang="en-US" sz="2000" u="none">
                  <a:latin typeface="Comic Sans MS" charset="0"/>
                </a:rPr>
                <a:t>bps</a:t>
              </a:r>
            </a:p>
          </p:txBody>
        </p:sp>
        <p:sp>
          <p:nvSpPr>
            <p:cNvPr id="66596" name="AutoShape 87"/>
            <p:cNvSpPr>
              <a:spLocks noChangeArrowheads="1"/>
            </p:cNvSpPr>
            <p:nvPr/>
          </p:nvSpPr>
          <p:spPr bwMode="auto">
            <a:xfrm>
              <a:off x="2668" y="3072"/>
              <a:ext cx="860" cy="240"/>
            </a:xfrm>
            <a:prstGeom prst="rightArrow">
              <a:avLst>
                <a:gd name="adj1" fmla="val 50000"/>
                <a:gd name="adj2" fmla="val 8958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97" name="AutoShape 88"/>
            <p:cNvSpPr>
              <a:spLocks noChangeArrowheads="1"/>
            </p:cNvSpPr>
            <p:nvPr/>
          </p:nvSpPr>
          <p:spPr bwMode="auto">
            <a:xfrm flipV="1">
              <a:off x="814" y="2689"/>
              <a:ext cx="564" cy="3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2409 w 21600"/>
                <a:gd name="T13" fmla="*/ 2912 h 21600"/>
                <a:gd name="T14" fmla="*/ 18230 w 21600"/>
                <a:gd name="T15" fmla="*/ 922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123"/>
          <p:cNvGrpSpPr>
            <a:grpSpLocks/>
          </p:cNvGrpSpPr>
          <p:nvPr/>
        </p:nvGrpSpPr>
        <p:grpSpPr bwMode="auto">
          <a:xfrm>
            <a:off x="304800" y="5410200"/>
            <a:ext cx="8686800" cy="990600"/>
            <a:chOff x="304800" y="5181600"/>
            <a:chExt cx="8686800" cy="990600"/>
          </a:xfrm>
        </p:grpSpPr>
        <p:sp>
          <p:nvSpPr>
            <p:cNvPr id="66585" name="Rectangle 90"/>
            <p:cNvSpPr>
              <a:spLocks noChangeArrowheads="1"/>
            </p:cNvSpPr>
            <p:nvPr/>
          </p:nvSpPr>
          <p:spPr bwMode="auto">
            <a:xfrm>
              <a:off x="304800" y="5334000"/>
              <a:ext cx="8577263" cy="8382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86" name="Text Box 91"/>
            <p:cNvSpPr txBox="1">
              <a:spLocks noChangeArrowheads="1"/>
            </p:cNvSpPr>
            <p:nvPr/>
          </p:nvSpPr>
          <p:spPr bwMode="auto">
            <a:xfrm>
              <a:off x="381000" y="5562600"/>
              <a:ext cx="861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u="none">
                  <a:latin typeface="Tw Cen MT" charset="0"/>
                  <a:cs typeface="Tw Cen MT" charset="0"/>
                </a:rPr>
                <a:t>Canal que condiciona de facto a velocidade de transmiss</a:t>
              </a:r>
              <a:r>
                <a:rPr lang="pt-PT" altLang="ja-JP" u="none">
                  <a:latin typeface="Tw Cen MT" charset="0"/>
                  <a:cs typeface="Tw Cen MT" charset="0"/>
                </a:rPr>
                <a:t>ão</a:t>
              </a:r>
              <a:endParaRPr lang="pt-PT" u="none">
                <a:latin typeface="Tw Cen MT" charset="0"/>
                <a:cs typeface="Tw Cen MT" charset="0"/>
              </a:endParaRPr>
            </a:p>
          </p:txBody>
        </p:sp>
        <p:sp>
          <p:nvSpPr>
            <p:cNvPr id="66587" name="Text Box 92"/>
            <p:cNvSpPr txBox="1">
              <a:spLocks noChangeArrowheads="1"/>
            </p:cNvSpPr>
            <p:nvPr/>
          </p:nvSpPr>
          <p:spPr bwMode="auto">
            <a:xfrm>
              <a:off x="511175" y="5181600"/>
              <a:ext cx="4060825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i="1" u="none">
                  <a:solidFill>
                    <a:srgbClr val="FF3300"/>
                  </a:solidFill>
                  <a:latin typeface="Tw Cen MT" charset="0"/>
                  <a:cs typeface="Tw Cen MT" charset="0"/>
                </a:rPr>
                <a:t>bottleneck link ou canal gargalo</a:t>
              </a:r>
            </a:p>
          </p:txBody>
        </p:sp>
      </p:grpSp>
      <p:sp>
        <p:nvSpPr>
          <p:cNvPr id="66569" name="Rectangle 3"/>
          <p:cNvSpPr txBox="1">
            <a:spLocks noChangeArrowheads="1"/>
          </p:cNvSpPr>
          <p:nvPr/>
        </p:nvSpPr>
        <p:spPr bwMode="auto">
          <a:xfrm>
            <a:off x="762000" y="3408363"/>
            <a:ext cx="81502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19088" indent="-319088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charset="0"/>
              <a:buNone/>
            </a:pPr>
            <a:r>
              <a:rPr lang="pt-PT" i="1" u="none">
                <a:solidFill>
                  <a:srgbClr val="FF3300"/>
                </a:solidFill>
                <a:latin typeface="Tw Cen MT" charset="0"/>
              </a:rPr>
              <a:t>R</a:t>
            </a:r>
            <a:r>
              <a:rPr lang="pt-PT" i="1" u="none" baseline="-25000">
                <a:solidFill>
                  <a:srgbClr val="FF3300"/>
                </a:solidFill>
                <a:latin typeface="Tw Cen MT" charset="0"/>
              </a:rPr>
              <a:t>s</a:t>
            </a:r>
            <a:r>
              <a:rPr lang="pt-PT" i="1" u="none">
                <a:solidFill>
                  <a:srgbClr val="FF3300"/>
                </a:solidFill>
                <a:latin typeface="Tw Cen MT" charset="0"/>
              </a:rPr>
              <a:t> &gt; R</a:t>
            </a:r>
            <a:r>
              <a:rPr lang="pt-PT" i="1" u="none" baseline="-25000">
                <a:solidFill>
                  <a:srgbClr val="FF3300"/>
                </a:solidFill>
                <a:latin typeface="Tw Cen MT" charset="0"/>
              </a:rPr>
              <a:t>c</a:t>
            </a:r>
            <a:r>
              <a:rPr lang="pt-PT" i="1" u="none">
                <a:solidFill>
                  <a:srgbClr val="FF3300"/>
                </a:solidFill>
                <a:latin typeface="Tw Cen MT" charset="0"/>
              </a:rPr>
              <a:t>  </a:t>
            </a:r>
            <a:r>
              <a:rPr lang="pt-PT" u="none">
                <a:latin typeface="Tw Cen MT" charset="0"/>
              </a:rPr>
              <a:t>Qual </a:t>
            </a:r>
            <a:r>
              <a:rPr lang="pt-PT" altLang="ja-JP" u="none">
                <a:latin typeface="Tw Cen MT" charset="0"/>
              </a:rPr>
              <a:t>é o</a:t>
            </a:r>
            <a:r>
              <a:rPr lang="pt-PT" u="none">
                <a:latin typeface="Tw Cen MT" charset="0"/>
              </a:rPr>
              <a:t> ritmo médio extremo a extremo?</a:t>
            </a:r>
          </a:p>
        </p:txBody>
      </p:sp>
      <p:sp>
        <p:nvSpPr>
          <p:cNvPr id="6657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EF4C33CF-FE41-E74A-8BF9-D157899611A2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27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6571" name="Oval 6"/>
          <p:cNvSpPr>
            <a:spLocks noChangeArrowheads="1"/>
          </p:cNvSpPr>
          <p:nvPr/>
        </p:nvSpPr>
        <p:spPr bwMode="auto">
          <a:xfrm>
            <a:off x="4294188" y="4414838"/>
            <a:ext cx="963612" cy="1571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7"/>
          <p:cNvSpPr>
            <a:spLocks noChangeShapeType="1"/>
          </p:cNvSpPr>
          <p:nvPr/>
        </p:nvSpPr>
        <p:spPr bwMode="auto">
          <a:xfrm>
            <a:off x="4294188" y="4402138"/>
            <a:ext cx="0" cy="96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8"/>
          <p:cNvSpPr>
            <a:spLocks noChangeShapeType="1"/>
          </p:cNvSpPr>
          <p:nvPr/>
        </p:nvSpPr>
        <p:spPr bwMode="auto">
          <a:xfrm>
            <a:off x="5257800" y="4402138"/>
            <a:ext cx="0" cy="968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Rectangle 9"/>
          <p:cNvSpPr>
            <a:spLocks noChangeArrowheads="1"/>
          </p:cNvSpPr>
          <p:nvPr/>
        </p:nvSpPr>
        <p:spPr bwMode="auto">
          <a:xfrm>
            <a:off x="4294188" y="4402138"/>
            <a:ext cx="955675" cy="9525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u="none">
              <a:latin typeface="Times New Roman" charset="0"/>
            </a:endParaRPr>
          </a:p>
        </p:txBody>
      </p:sp>
      <p:sp>
        <p:nvSpPr>
          <p:cNvPr id="66575" name="Oval 10"/>
          <p:cNvSpPr>
            <a:spLocks noChangeArrowheads="1"/>
          </p:cNvSpPr>
          <p:nvPr/>
        </p:nvSpPr>
        <p:spPr bwMode="auto">
          <a:xfrm>
            <a:off x="4286250" y="4289425"/>
            <a:ext cx="963613" cy="182563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576" name="Group 121"/>
          <p:cNvGrpSpPr>
            <a:grpSpLocks/>
          </p:cNvGrpSpPr>
          <p:nvPr/>
        </p:nvGrpSpPr>
        <p:grpSpPr bwMode="auto">
          <a:xfrm>
            <a:off x="4567238" y="4338638"/>
            <a:ext cx="461962" cy="80962"/>
            <a:chOff x="4477935" y="4111882"/>
            <a:chExt cx="461409" cy="80733"/>
          </a:xfrm>
        </p:grpSpPr>
        <p:grpSp>
          <p:nvGrpSpPr>
            <p:cNvPr id="66577" name="Group 11"/>
            <p:cNvGrpSpPr>
              <a:grpSpLocks/>
            </p:cNvGrpSpPr>
            <p:nvPr/>
          </p:nvGrpSpPr>
          <p:grpSpPr bwMode="auto">
            <a:xfrm>
              <a:off x="4477935" y="4113419"/>
              <a:ext cx="461409" cy="77506"/>
              <a:chOff x="2852" y="874"/>
              <a:chExt cx="136" cy="96"/>
            </a:xfrm>
          </p:grpSpPr>
          <p:sp>
            <p:nvSpPr>
              <p:cNvPr id="66582" name="Line 12"/>
              <p:cNvSpPr>
                <a:spLocks noChangeShapeType="1"/>
              </p:cNvSpPr>
              <p:nvPr/>
            </p:nvSpPr>
            <p:spPr bwMode="auto">
              <a:xfrm flipV="1">
                <a:off x="2852" y="874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3" name="Line 13"/>
              <p:cNvSpPr>
                <a:spLocks noChangeShapeType="1"/>
              </p:cNvSpPr>
              <p:nvPr/>
            </p:nvSpPr>
            <p:spPr bwMode="auto">
              <a:xfrm>
                <a:off x="2944" y="970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4" name="Line 14"/>
              <p:cNvSpPr>
                <a:spLocks noChangeShapeType="1"/>
              </p:cNvSpPr>
              <p:nvPr/>
            </p:nvSpPr>
            <p:spPr bwMode="auto">
              <a:xfrm>
                <a:off x="2902" y="876"/>
                <a:ext cx="45" cy="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578" name="Group 15"/>
            <p:cNvGrpSpPr>
              <a:grpSpLocks/>
            </p:cNvGrpSpPr>
            <p:nvPr/>
          </p:nvGrpSpPr>
          <p:grpSpPr bwMode="auto">
            <a:xfrm flipV="1">
              <a:off x="4620428" y="4111882"/>
              <a:ext cx="318915" cy="77506"/>
              <a:chOff x="2894" y="850"/>
              <a:chExt cx="94" cy="96"/>
            </a:xfrm>
          </p:grpSpPr>
          <p:sp>
            <p:nvSpPr>
              <p:cNvPr id="66580" name="Line 17"/>
              <p:cNvSpPr>
                <a:spLocks noChangeShapeType="1"/>
              </p:cNvSpPr>
              <p:nvPr/>
            </p:nvSpPr>
            <p:spPr bwMode="auto">
              <a:xfrm>
                <a:off x="2944" y="942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581" name="Line 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6579" name="Line 12"/>
            <p:cNvSpPr>
              <a:spLocks noChangeShapeType="1"/>
            </p:cNvSpPr>
            <p:nvPr/>
          </p:nvSpPr>
          <p:spPr bwMode="auto">
            <a:xfrm flipV="1">
              <a:off x="4478564" y="4191000"/>
              <a:ext cx="169636" cy="161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0675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54000"/>
            <a:ext cx="7772400" cy="6604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Que se passa de facto na Internet ?</a:t>
            </a:r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1935163"/>
            <a:ext cx="3581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>
                <a:latin typeface="Tw Cen MT" charset="0"/>
                <a:cs typeface="Tw Cen MT" charset="0"/>
              </a:rPr>
              <a:t>10 conex</a:t>
            </a:r>
            <a:r>
              <a:rPr lang="pt-PT" altLang="ja-JP" u="none">
                <a:latin typeface="Tw Cen MT" charset="0"/>
                <a:cs typeface="Tw Cen MT" charset="0"/>
              </a:rPr>
              <a:t>ões</a:t>
            </a:r>
            <a:r>
              <a:rPr lang="pt-PT" u="none">
                <a:latin typeface="Tw Cen MT" charset="0"/>
                <a:cs typeface="Tw Cen MT" charset="0"/>
              </a:rPr>
              <a:t> partilham equitativamente a rede com um canal </a:t>
            </a:r>
            <a:r>
              <a:rPr lang="pt-PT" i="1" u="none">
                <a:latin typeface="Tw Cen MT" charset="0"/>
                <a:cs typeface="Tw Cen MT" charset="0"/>
              </a:rPr>
              <a:t>bottlenec</a:t>
            </a:r>
            <a:r>
              <a:rPr lang="pt-PT" u="none">
                <a:latin typeface="Tw Cen MT" charset="0"/>
                <a:cs typeface="Tw Cen MT" charset="0"/>
              </a:rPr>
              <a:t>k (gargalo) a R</a:t>
            </a:r>
            <a:r>
              <a:rPr lang="pt-PT" u="none" baseline="-25000">
                <a:latin typeface="Tw Cen MT" charset="0"/>
                <a:cs typeface="Tw Cen MT" charset="0"/>
              </a:rPr>
              <a:t> </a:t>
            </a:r>
            <a:r>
              <a:rPr lang="en-US" u="none">
                <a:latin typeface="Tw Cen MT" charset="0"/>
                <a:cs typeface="Tw Cen MT" charset="0"/>
              </a:rPr>
              <a:t>bps</a:t>
            </a:r>
          </a:p>
        </p:txBody>
      </p:sp>
      <p:grpSp>
        <p:nvGrpSpPr>
          <p:cNvPr id="68615" name="Group 77"/>
          <p:cNvGrpSpPr>
            <a:grpSpLocks/>
          </p:cNvGrpSpPr>
          <p:nvPr/>
        </p:nvGrpSpPr>
        <p:grpSpPr bwMode="auto">
          <a:xfrm>
            <a:off x="4587875" y="2124075"/>
            <a:ext cx="4098925" cy="4276725"/>
            <a:chOff x="4587875" y="2124075"/>
            <a:chExt cx="4098925" cy="4276725"/>
          </a:xfrm>
        </p:grpSpPr>
        <p:sp>
          <p:nvSpPr>
            <p:cNvPr id="68618" name="Freeform 4"/>
            <p:cNvSpPr>
              <a:spLocks/>
            </p:cNvSpPr>
            <p:nvPr/>
          </p:nvSpPr>
          <p:spPr bwMode="auto">
            <a:xfrm>
              <a:off x="4946650" y="3409950"/>
              <a:ext cx="3127375" cy="1498600"/>
            </a:xfrm>
            <a:custGeom>
              <a:avLst/>
              <a:gdLst>
                <a:gd name="T0" fmla="*/ 2147483647 w 1877"/>
                <a:gd name="T1" fmla="*/ 2147483647 h 917"/>
                <a:gd name="T2" fmla="*/ 2147483647 w 1877"/>
                <a:gd name="T3" fmla="*/ 2147483647 h 917"/>
                <a:gd name="T4" fmla="*/ 2147483647 w 1877"/>
                <a:gd name="T5" fmla="*/ 2147483647 h 917"/>
                <a:gd name="T6" fmla="*/ 2147483647 w 1877"/>
                <a:gd name="T7" fmla="*/ 2147483647 h 917"/>
                <a:gd name="T8" fmla="*/ 2147483647 w 1877"/>
                <a:gd name="T9" fmla="*/ 2147483647 h 917"/>
                <a:gd name="T10" fmla="*/ 2147483647 w 1877"/>
                <a:gd name="T11" fmla="*/ 2147483647 h 917"/>
                <a:gd name="T12" fmla="*/ 2147483647 w 1877"/>
                <a:gd name="T13" fmla="*/ 2147483647 h 917"/>
                <a:gd name="T14" fmla="*/ 2147483647 w 1877"/>
                <a:gd name="T15" fmla="*/ 2147483647 h 917"/>
                <a:gd name="T16" fmla="*/ 2147483647 w 1877"/>
                <a:gd name="T17" fmla="*/ 2147483647 h 917"/>
                <a:gd name="T18" fmla="*/ 2147483647 w 1877"/>
                <a:gd name="T19" fmla="*/ 2147483647 h 917"/>
                <a:gd name="T20" fmla="*/ 2147483647 w 1877"/>
                <a:gd name="T21" fmla="*/ 2147483647 h 917"/>
                <a:gd name="T22" fmla="*/ 2147483647 w 1877"/>
                <a:gd name="T23" fmla="*/ 2147483647 h 917"/>
                <a:gd name="T24" fmla="*/ 2147483647 w 1877"/>
                <a:gd name="T25" fmla="*/ 2147483647 h 917"/>
                <a:gd name="T26" fmla="*/ 2147483647 w 1877"/>
                <a:gd name="T27" fmla="*/ 2147483647 h 917"/>
                <a:gd name="T28" fmla="*/ 2147483647 w 1877"/>
                <a:gd name="T29" fmla="*/ 2147483647 h 917"/>
                <a:gd name="T30" fmla="*/ 2147483647 w 1877"/>
                <a:gd name="T31" fmla="*/ 2147483647 h 9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77"/>
                <a:gd name="T49" fmla="*/ 0 h 917"/>
                <a:gd name="T50" fmla="*/ 1877 w 1877"/>
                <a:gd name="T51" fmla="*/ 917 h 9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77" h="917">
                  <a:moveTo>
                    <a:pt x="889" y="23"/>
                  </a:moveTo>
                  <a:cubicBezTo>
                    <a:pt x="804" y="39"/>
                    <a:pt x="771" y="98"/>
                    <a:pt x="692" y="109"/>
                  </a:cubicBezTo>
                  <a:cubicBezTo>
                    <a:pt x="613" y="120"/>
                    <a:pt x="511" y="81"/>
                    <a:pt x="415" y="91"/>
                  </a:cubicBezTo>
                  <a:cubicBezTo>
                    <a:pt x="319" y="101"/>
                    <a:pt x="174" y="126"/>
                    <a:pt x="112" y="170"/>
                  </a:cubicBezTo>
                  <a:cubicBezTo>
                    <a:pt x="51" y="214"/>
                    <a:pt x="66" y="294"/>
                    <a:pt x="50" y="353"/>
                  </a:cubicBezTo>
                  <a:cubicBezTo>
                    <a:pt x="34" y="412"/>
                    <a:pt x="0" y="479"/>
                    <a:pt x="14" y="528"/>
                  </a:cubicBezTo>
                  <a:cubicBezTo>
                    <a:pt x="29" y="577"/>
                    <a:pt x="57" y="608"/>
                    <a:pt x="139" y="650"/>
                  </a:cubicBezTo>
                  <a:cubicBezTo>
                    <a:pt x="221" y="692"/>
                    <a:pt x="372" y="742"/>
                    <a:pt x="505" y="781"/>
                  </a:cubicBezTo>
                  <a:cubicBezTo>
                    <a:pt x="638" y="820"/>
                    <a:pt x="789" y="866"/>
                    <a:pt x="933" y="886"/>
                  </a:cubicBezTo>
                  <a:cubicBezTo>
                    <a:pt x="1077" y="906"/>
                    <a:pt x="1246" y="917"/>
                    <a:pt x="1370" y="901"/>
                  </a:cubicBezTo>
                  <a:cubicBezTo>
                    <a:pt x="1494" y="885"/>
                    <a:pt x="1594" y="839"/>
                    <a:pt x="1676" y="793"/>
                  </a:cubicBezTo>
                  <a:cubicBezTo>
                    <a:pt x="1758" y="747"/>
                    <a:pt x="1843" y="720"/>
                    <a:pt x="1860" y="624"/>
                  </a:cubicBezTo>
                  <a:cubicBezTo>
                    <a:pt x="1877" y="528"/>
                    <a:pt x="1835" y="306"/>
                    <a:pt x="1776" y="219"/>
                  </a:cubicBezTo>
                  <a:cubicBezTo>
                    <a:pt x="1717" y="132"/>
                    <a:pt x="1599" y="134"/>
                    <a:pt x="1503" y="100"/>
                  </a:cubicBezTo>
                  <a:cubicBezTo>
                    <a:pt x="1407" y="66"/>
                    <a:pt x="1302" y="26"/>
                    <a:pt x="1200" y="13"/>
                  </a:cubicBezTo>
                  <a:cubicBezTo>
                    <a:pt x="1098" y="0"/>
                    <a:pt x="974" y="7"/>
                    <a:pt x="889" y="2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9" name="AutoShape 5"/>
            <p:cNvSpPr>
              <a:spLocks noChangeArrowheads="1"/>
            </p:cNvSpPr>
            <p:nvPr/>
          </p:nvSpPr>
          <p:spPr bwMode="auto">
            <a:xfrm>
              <a:off x="4659313" y="3074988"/>
              <a:ext cx="312737" cy="152400"/>
            </a:xfrm>
            <a:prstGeom prst="parallelogram">
              <a:avLst>
                <a:gd name="adj" fmla="val 79053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0" name="Rectangle 6"/>
            <p:cNvSpPr>
              <a:spLocks noChangeArrowheads="1"/>
            </p:cNvSpPr>
            <p:nvPr/>
          </p:nvSpPr>
          <p:spPr bwMode="auto">
            <a:xfrm>
              <a:off x="4818063" y="2571750"/>
              <a:ext cx="144462" cy="50800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1" name="Rectangle 7"/>
            <p:cNvSpPr>
              <a:spLocks noChangeArrowheads="1"/>
            </p:cNvSpPr>
            <p:nvPr/>
          </p:nvSpPr>
          <p:spPr bwMode="auto">
            <a:xfrm>
              <a:off x="4659313" y="2714625"/>
              <a:ext cx="200025" cy="50800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2" name="AutoShape 8"/>
            <p:cNvSpPr>
              <a:spLocks noChangeArrowheads="1"/>
            </p:cNvSpPr>
            <p:nvPr/>
          </p:nvSpPr>
          <p:spPr bwMode="auto">
            <a:xfrm>
              <a:off x="4659313" y="2566988"/>
              <a:ext cx="312737" cy="153987"/>
            </a:xfrm>
            <a:prstGeom prst="parallelogram">
              <a:avLst>
                <a:gd name="adj" fmla="val 78238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Line 9"/>
            <p:cNvSpPr>
              <a:spLocks noChangeShapeType="1"/>
            </p:cNvSpPr>
            <p:nvPr/>
          </p:nvSpPr>
          <p:spPr bwMode="auto">
            <a:xfrm>
              <a:off x="4972050" y="2578100"/>
              <a:ext cx="0" cy="496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Line 10"/>
            <p:cNvSpPr>
              <a:spLocks noChangeShapeType="1"/>
            </p:cNvSpPr>
            <p:nvPr/>
          </p:nvSpPr>
          <p:spPr bwMode="auto">
            <a:xfrm flipH="1">
              <a:off x="4859338" y="3074988"/>
              <a:ext cx="112712" cy="1476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Rectangle 11"/>
            <p:cNvSpPr>
              <a:spLocks noChangeArrowheads="1"/>
            </p:cNvSpPr>
            <p:nvPr/>
          </p:nvSpPr>
          <p:spPr bwMode="auto">
            <a:xfrm>
              <a:off x="4686300" y="2782888"/>
              <a:ext cx="131763" cy="2921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Rectangle 12"/>
            <p:cNvSpPr>
              <a:spLocks noChangeArrowheads="1"/>
            </p:cNvSpPr>
            <p:nvPr/>
          </p:nvSpPr>
          <p:spPr bwMode="auto">
            <a:xfrm>
              <a:off x="4705350" y="2870200"/>
              <a:ext cx="98425" cy="103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Text Box 13"/>
            <p:cNvSpPr txBox="1">
              <a:spLocks noChangeArrowheads="1"/>
            </p:cNvSpPr>
            <p:nvPr/>
          </p:nvSpPr>
          <p:spPr bwMode="auto">
            <a:xfrm>
              <a:off x="4810125" y="3033713"/>
              <a:ext cx="676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s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214030" name="Oval 14"/>
            <p:cNvSpPr>
              <a:spLocks noChangeArrowheads="1"/>
            </p:cNvSpPr>
            <p:nvPr/>
          </p:nvSpPr>
          <p:spPr bwMode="auto">
            <a:xfrm rot="5400000">
              <a:off x="6674644" y="4461669"/>
              <a:ext cx="50800" cy="52546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31" name="Rectangle 15"/>
            <p:cNvSpPr>
              <a:spLocks noChangeArrowheads="1"/>
            </p:cNvSpPr>
            <p:nvPr/>
          </p:nvSpPr>
          <p:spPr bwMode="auto">
            <a:xfrm rot="5400000">
              <a:off x="6207919" y="3967957"/>
              <a:ext cx="984250" cy="52546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Oval 16"/>
            <p:cNvSpPr>
              <a:spLocks noChangeArrowheads="1"/>
            </p:cNvSpPr>
            <p:nvPr/>
          </p:nvSpPr>
          <p:spPr bwMode="auto">
            <a:xfrm rot="5400000">
              <a:off x="6678613" y="3482975"/>
              <a:ext cx="52387" cy="525463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33" name="Rectangle 17"/>
            <p:cNvSpPr>
              <a:spLocks noChangeArrowheads="1"/>
            </p:cNvSpPr>
            <p:nvPr/>
          </p:nvSpPr>
          <p:spPr bwMode="auto">
            <a:xfrm rot="5400000">
              <a:off x="6678613" y="4454525"/>
              <a:ext cx="31750" cy="51117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8610" name="Object 2"/>
            <p:cNvGraphicFramePr>
              <a:graphicFrameLocks noChangeAspect="1"/>
            </p:cNvGraphicFramePr>
            <p:nvPr/>
          </p:nvGraphicFramePr>
          <p:xfrm>
            <a:off x="4587875" y="5032376"/>
            <a:ext cx="546100" cy="719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8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7875" y="5032376"/>
                          <a:ext cx="546100" cy="719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4035" name="Oval 19"/>
            <p:cNvSpPr>
              <a:spLocks noChangeArrowheads="1"/>
            </p:cNvSpPr>
            <p:nvPr/>
          </p:nvSpPr>
          <p:spPr bwMode="auto">
            <a:xfrm rot="1792560">
              <a:off x="5684838" y="3357563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36" name="Rectangle 20"/>
            <p:cNvSpPr>
              <a:spLocks noChangeArrowheads="1"/>
            </p:cNvSpPr>
            <p:nvPr/>
          </p:nvSpPr>
          <p:spPr bwMode="auto">
            <a:xfrm rot="1792560">
              <a:off x="5019675" y="3154363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21"/>
            <p:cNvSpPr>
              <a:spLocks noChangeArrowheads="1"/>
            </p:cNvSpPr>
            <p:nvPr/>
          </p:nvSpPr>
          <p:spPr bwMode="auto">
            <a:xfrm rot="1792560">
              <a:off x="5054600" y="2954338"/>
              <a:ext cx="38100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38" name="Rectangle 22"/>
            <p:cNvSpPr>
              <a:spLocks noChangeArrowheads="1"/>
            </p:cNvSpPr>
            <p:nvPr/>
          </p:nvSpPr>
          <p:spPr bwMode="auto">
            <a:xfrm rot="1792560">
              <a:off x="5681663" y="3354388"/>
              <a:ext cx="23812" cy="15398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Line 23"/>
            <p:cNvSpPr>
              <a:spLocks noChangeShapeType="1"/>
            </p:cNvSpPr>
            <p:nvPr/>
          </p:nvSpPr>
          <p:spPr bwMode="auto">
            <a:xfrm rot="1792560">
              <a:off x="4891088" y="3225800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7" name="AutoShape 24"/>
            <p:cNvSpPr>
              <a:spLocks noChangeArrowheads="1"/>
            </p:cNvSpPr>
            <p:nvPr/>
          </p:nvSpPr>
          <p:spPr bwMode="auto">
            <a:xfrm>
              <a:off x="5248275" y="2632075"/>
              <a:ext cx="312738" cy="153988"/>
            </a:xfrm>
            <a:prstGeom prst="parallelogram">
              <a:avLst>
                <a:gd name="adj" fmla="val 78238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Rectangle 25"/>
            <p:cNvSpPr>
              <a:spLocks noChangeArrowheads="1"/>
            </p:cNvSpPr>
            <p:nvPr/>
          </p:nvSpPr>
          <p:spPr bwMode="auto">
            <a:xfrm>
              <a:off x="5407025" y="2128838"/>
              <a:ext cx="144463" cy="50800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Rectangle 26"/>
            <p:cNvSpPr>
              <a:spLocks noChangeArrowheads="1"/>
            </p:cNvSpPr>
            <p:nvPr/>
          </p:nvSpPr>
          <p:spPr bwMode="auto">
            <a:xfrm>
              <a:off x="5249863" y="2273300"/>
              <a:ext cx="198437" cy="50800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0" name="AutoShape 27"/>
            <p:cNvSpPr>
              <a:spLocks noChangeArrowheads="1"/>
            </p:cNvSpPr>
            <p:nvPr/>
          </p:nvSpPr>
          <p:spPr bwMode="auto">
            <a:xfrm>
              <a:off x="5248275" y="2124075"/>
              <a:ext cx="312738" cy="153988"/>
            </a:xfrm>
            <a:prstGeom prst="parallelogram">
              <a:avLst>
                <a:gd name="adj" fmla="val 78238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Line 28"/>
            <p:cNvSpPr>
              <a:spLocks noChangeShapeType="1"/>
            </p:cNvSpPr>
            <p:nvPr/>
          </p:nvSpPr>
          <p:spPr bwMode="auto">
            <a:xfrm>
              <a:off x="5561013" y="2135188"/>
              <a:ext cx="0" cy="496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2" name="Line 29"/>
            <p:cNvSpPr>
              <a:spLocks noChangeShapeType="1"/>
            </p:cNvSpPr>
            <p:nvPr/>
          </p:nvSpPr>
          <p:spPr bwMode="auto">
            <a:xfrm flipH="1">
              <a:off x="5448300" y="2632075"/>
              <a:ext cx="112713" cy="149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Rectangle 30"/>
            <p:cNvSpPr>
              <a:spLocks noChangeArrowheads="1"/>
            </p:cNvSpPr>
            <p:nvPr/>
          </p:nvSpPr>
          <p:spPr bwMode="auto">
            <a:xfrm>
              <a:off x="5275263" y="2339975"/>
              <a:ext cx="131762" cy="2921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Rectangle 31"/>
            <p:cNvSpPr>
              <a:spLocks noChangeArrowheads="1"/>
            </p:cNvSpPr>
            <p:nvPr/>
          </p:nvSpPr>
          <p:spPr bwMode="auto">
            <a:xfrm>
              <a:off x="5294313" y="2428875"/>
              <a:ext cx="100012" cy="10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48" name="Oval 32"/>
            <p:cNvSpPr>
              <a:spLocks noChangeArrowheads="1"/>
            </p:cNvSpPr>
            <p:nvPr/>
          </p:nvSpPr>
          <p:spPr bwMode="auto">
            <a:xfrm rot="2768172">
              <a:off x="6194425" y="3360738"/>
              <a:ext cx="47625" cy="14287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49" name="Rectangle 33"/>
            <p:cNvSpPr>
              <a:spLocks noChangeArrowheads="1"/>
            </p:cNvSpPr>
            <p:nvPr/>
          </p:nvSpPr>
          <p:spPr bwMode="auto">
            <a:xfrm rot="2768172">
              <a:off x="5472907" y="3028156"/>
              <a:ext cx="915988" cy="14287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Oval 34"/>
            <p:cNvSpPr>
              <a:spLocks noChangeArrowheads="1"/>
            </p:cNvSpPr>
            <p:nvPr/>
          </p:nvSpPr>
          <p:spPr bwMode="auto">
            <a:xfrm rot="2768172">
              <a:off x="5624513" y="2701925"/>
              <a:ext cx="47625" cy="14287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51" name="Rectangle 35"/>
            <p:cNvSpPr>
              <a:spLocks noChangeArrowheads="1"/>
            </p:cNvSpPr>
            <p:nvPr/>
          </p:nvSpPr>
          <p:spPr bwMode="auto">
            <a:xfrm rot="2768172">
              <a:off x="6194425" y="3352800"/>
              <a:ext cx="30163" cy="138113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Line 36"/>
            <p:cNvSpPr>
              <a:spLocks noChangeShapeType="1"/>
            </p:cNvSpPr>
            <p:nvPr/>
          </p:nvSpPr>
          <p:spPr bwMode="auto">
            <a:xfrm rot="2768172">
              <a:off x="5316537" y="3084513"/>
              <a:ext cx="11969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53" name="Oval 37"/>
            <p:cNvSpPr>
              <a:spLocks noChangeArrowheads="1"/>
            </p:cNvSpPr>
            <p:nvPr/>
          </p:nvSpPr>
          <p:spPr bwMode="auto">
            <a:xfrm rot="19807440" flipH="1">
              <a:off x="5148263" y="5210175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54" name="Rectangle 38"/>
            <p:cNvSpPr>
              <a:spLocks noChangeArrowheads="1"/>
            </p:cNvSpPr>
            <p:nvPr/>
          </p:nvSpPr>
          <p:spPr bwMode="auto">
            <a:xfrm rot="19807440" flipH="1">
              <a:off x="5121275" y="5006975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2" name="Oval 39"/>
            <p:cNvSpPr>
              <a:spLocks noChangeArrowheads="1"/>
            </p:cNvSpPr>
            <p:nvPr/>
          </p:nvSpPr>
          <p:spPr bwMode="auto">
            <a:xfrm rot="19807440" flipH="1">
              <a:off x="5780088" y="4806950"/>
              <a:ext cx="36512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56" name="Rectangle 40"/>
            <p:cNvSpPr>
              <a:spLocks noChangeArrowheads="1"/>
            </p:cNvSpPr>
            <p:nvPr/>
          </p:nvSpPr>
          <p:spPr bwMode="auto">
            <a:xfrm rot="19807440" flipH="1">
              <a:off x="5164138" y="5207000"/>
              <a:ext cx="23812" cy="15398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4" name="Line 41"/>
            <p:cNvSpPr>
              <a:spLocks noChangeShapeType="1"/>
            </p:cNvSpPr>
            <p:nvPr/>
          </p:nvSpPr>
          <p:spPr bwMode="auto">
            <a:xfrm rot="19807440" flipH="1">
              <a:off x="5026025" y="5078413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58" name="Oval 42"/>
            <p:cNvSpPr>
              <a:spLocks noChangeArrowheads="1"/>
            </p:cNvSpPr>
            <p:nvPr/>
          </p:nvSpPr>
          <p:spPr bwMode="auto">
            <a:xfrm rot="18831828" flipV="1">
              <a:off x="6402388" y="4983163"/>
              <a:ext cx="47625" cy="14287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59" name="Rectangle 43"/>
            <p:cNvSpPr>
              <a:spLocks noChangeArrowheads="1"/>
            </p:cNvSpPr>
            <p:nvPr/>
          </p:nvSpPr>
          <p:spPr bwMode="auto">
            <a:xfrm rot="18831828" flipV="1">
              <a:off x="5680075" y="5314950"/>
              <a:ext cx="917575" cy="14287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7" name="Oval 44"/>
            <p:cNvSpPr>
              <a:spLocks noChangeArrowheads="1"/>
            </p:cNvSpPr>
            <p:nvPr/>
          </p:nvSpPr>
          <p:spPr bwMode="auto">
            <a:xfrm rot="18831828" flipV="1">
              <a:off x="5834063" y="5641975"/>
              <a:ext cx="47625" cy="142875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61" name="Rectangle 45"/>
            <p:cNvSpPr>
              <a:spLocks noChangeArrowheads="1"/>
            </p:cNvSpPr>
            <p:nvPr/>
          </p:nvSpPr>
          <p:spPr bwMode="auto">
            <a:xfrm rot="18831828" flipV="1">
              <a:off x="6402388" y="4992688"/>
              <a:ext cx="30162" cy="13811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9" name="Line 46"/>
            <p:cNvSpPr>
              <a:spLocks noChangeShapeType="1"/>
            </p:cNvSpPr>
            <p:nvPr/>
          </p:nvSpPr>
          <p:spPr bwMode="auto">
            <a:xfrm rot="18831828" flipV="1">
              <a:off x="5524500" y="5400676"/>
              <a:ext cx="11969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8611" name="Object 3"/>
            <p:cNvGraphicFramePr>
              <a:graphicFrameLocks noChangeAspect="1"/>
            </p:cNvGraphicFramePr>
            <p:nvPr/>
          </p:nvGraphicFramePr>
          <p:xfrm>
            <a:off x="5168900" y="5641975"/>
            <a:ext cx="544512" cy="758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19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8900" y="5641975"/>
                          <a:ext cx="544512" cy="7588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60" name="AutoShape 48"/>
            <p:cNvSpPr>
              <a:spLocks noChangeArrowheads="1"/>
            </p:cNvSpPr>
            <p:nvPr/>
          </p:nvSpPr>
          <p:spPr bwMode="auto">
            <a:xfrm>
              <a:off x="8137525" y="2955925"/>
              <a:ext cx="314325" cy="153988"/>
            </a:xfrm>
            <a:prstGeom prst="parallelogram">
              <a:avLst>
                <a:gd name="adj" fmla="val 78635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1" name="Rectangle 49"/>
            <p:cNvSpPr>
              <a:spLocks noChangeArrowheads="1"/>
            </p:cNvSpPr>
            <p:nvPr/>
          </p:nvSpPr>
          <p:spPr bwMode="auto">
            <a:xfrm>
              <a:off x="8296275" y="2452688"/>
              <a:ext cx="144463" cy="508000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2" name="Rectangle 50"/>
            <p:cNvSpPr>
              <a:spLocks noChangeArrowheads="1"/>
            </p:cNvSpPr>
            <p:nvPr/>
          </p:nvSpPr>
          <p:spPr bwMode="auto">
            <a:xfrm>
              <a:off x="8139113" y="2597150"/>
              <a:ext cx="200025" cy="50800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3" name="AutoShape 51"/>
            <p:cNvSpPr>
              <a:spLocks noChangeArrowheads="1"/>
            </p:cNvSpPr>
            <p:nvPr/>
          </p:nvSpPr>
          <p:spPr bwMode="auto">
            <a:xfrm>
              <a:off x="8137525" y="2447925"/>
              <a:ext cx="314325" cy="153988"/>
            </a:xfrm>
            <a:prstGeom prst="parallelogram">
              <a:avLst>
                <a:gd name="adj" fmla="val 78635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4" name="Line 52"/>
            <p:cNvSpPr>
              <a:spLocks noChangeShapeType="1"/>
            </p:cNvSpPr>
            <p:nvPr/>
          </p:nvSpPr>
          <p:spPr bwMode="auto">
            <a:xfrm>
              <a:off x="8451850" y="2459038"/>
              <a:ext cx="0" cy="4968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5" name="Line 53"/>
            <p:cNvSpPr>
              <a:spLocks noChangeShapeType="1"/>
            </p:cNvSpPr>
            <p:nvPr/>
          </p:nvSpPr>
          <p:spPr bwMode="auto">
            <a:xfrm flipH="1">
              <a:off x="8339138" y="2955925"/>
              <a:ext cx="112712" cy="149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6" name="Rectangle 54"/>
            <p:cNvSpPr>
              <a:spLocks noChangeArrowheads="1"/>
            </p:cNvSpPr>
            <p:nvPr/>
          </p:nvSpPr>
          <p:spPr bwMode="auto">
            <a:xfrm>
              <a:off x="8166100" y="2663825"/>
              <a:ext cx="130175" cy="2921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67" name="Rectangle 55"/>
            <p:cNvSpPr>
              <a:spLocks noChangeArrowheads="1"/>
            </p:cNvSpPr>
            <p:nvPr/>
          </p:nvSpPr>
          <p:spPr bwMode="auto">
            <a:xfrm>
              <a:off x="8183563" y="2752725"/>
              <a:ext cx="100012" cy="10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72" name="Oval 56"/>
            <p:cNvSpPr>
              <a:spLocks noChangeArrowheads="1"/>
            </p:cNvSpPr>
            <p:nvPr/>
          </p:nvSpPr>
          <p:spPr bwMode="auto">
            <a:xfrm rot="19807440" flipH="1">
              <a:off x="7354888" y="3328988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73" name="Rectangle 57"/>
            <p:cNvSpPr>
              <a:spLocks noChangeArrowheads="1"/>
            </p:cNvSpPr>
            <p:nvPr/>
          </p:nvSpPr>
          <p:spPr bwMode="auto">
            <a:xfrm rot="19807440" flipH="1">
              <a:off x="7327900" y="3125788"/>
              <a:ext cx="730250" cy="1587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0" name="Oval 58"/>
            <p:cNvSpPr>
              <a:spLocks noChangeArrowheads="1"/>
            </p:cNvSpPr>
            <p:nvPr/>
          </p:nvSpPr>
          <p:spPr bwMode="auto">
            <a:xfrm rot="19807440" flipH="1">
              <a:off x="7986713" y="2925763"/>
              <a:ext cx="36512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75" name="Rectangle 59"/>
            <p:cNvSpPr>
              <a:spLocks noChangeArrowheads="1"/>
            </p:cNvSpPr>
            <p:nvPr/>
          </p:nvSpPr>
          <p:spPr bwMode="auto">
            <a:xfrm rot="19807440" flipH="1">
              <a:off x="7370763" y="3325813"/>
              <a:ext cx="25400" cy="15398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2" name="Line 60"/>
            <p:cNvSpPr>
              <a:spLocks noChangeShapeType="1"/>
            </p:cNvSpPr>
            <p:nvPr/>
          </p:nvSpPr>
          <p:spPr bwMode="auto">
            <a:xfrm rot="19807440" flipH="1">
              <a:off x="7232650" y="3197225"/>
              <a:ext cx="955675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4077" name="Oval 61"/>
            <p:cNvSpPr>
              <a:spLocks noChangeArrowheads="1"/>
            </p:cNvSpPr>
            <p:nvPr/>
          </p:nvSpPr>
          <p:spPr bwMode="auto">
            <a:xfrm rot="1792560">
              <a:off x="8112125" y="5289550"/>
              <a:ext cx="38100" cy="15875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78" name="Rectangle 62"/>
            <p:cNvSpPr>
              <a:spLocks noChangeArrowheads="1"/>
            </p:cNvSpPr>
            <p:nvPr/>
          </p:nvSpPr>
          <p:spPr bwMode="auto">
            <a:xfrm rot="1792560">
              <a:off x="7445375" y="5084763"/>
              <a:ext cx="731838" cy="1587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5" name="Oval 63"/>
            <p:cNvSpPr>
              <a:spLocks noChangeArrowheads="1"/>
            </p:cNvSpPr>
            <p:nvPr/>
          </p:nvSpPr>
          <p:spPr bwMode="auto">
            <a:xfrm rot="1792560">
              <a:off x="7480300" y="4884738"/>
              <a:ext cx="38100" cy="15875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080" name="Rectangle 64"/>
            <p:cNvSpPr>
              <a:spLocks noChangeArrowheads="1"/>
            </p:cNvSpPr>
            <p:nvPr/>
          </p:nvSpPr>
          <p:spPr bwMode="auto">
            <a:xfrm rot="1792560">
              <a:off x="8107363" y="5286375"/>
              <a:ext cx="25400" cy="15240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77" name="Line 65"/>
            <p:cNvSpPr>
              <a:spLocks noChangeShapeType="1"/>
            </p:cNvSpPr>
            <p:nvPr/>
          </p:nvSpPr>
          <p:spPr bwMode="auto">
            <a:xfrm rot="1792560">
              <a:off x="7307263" y="5184775"/>
              <a:ext cx="1062037" cy="1270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68612" name="Object 4"/>
            <p:cNvGraphicFramePr>
              <a:graphicFrameLocks noChangeAspect="1"/>
            </p:cNvGraphicFramePr>
            <p:nvPr/>
          </p:nvGraphicFramePr>
          <p:xfrm>
            <a:off x="8140700" y="5494337"/>
            <a:ext cx="546100" cy="757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220" name="Clip" r:id="rId7" imgW="1307948" imgH="1084823" progId="MS_ClipArt_Gallery.2">
                    <p:embed/>
                  </p:oleObj>
                </mc:Choice>
                <mc:Fallback>
                  <p:oleObj name="Clip" r:id="rId7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40700" y="5494337"/>
                          <a:ext cx="546100" cy="757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78" name="Text Box 67"/>
            <p:cNvSpPr txBox="1">
              <a:spLocks noChangeArrowheads="1"/>
            </p:cNvSpPr>
            <p:nvPr/>
          </p:nvSpPr>
          <p:spPr bwMode="auto">
            <a:xfrm>
              <a:off x="5780088" y="2592388"/>
              <a:ext cx="676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s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68679" name="Text Box 68"/>
            <p:cNvSpPr txBox="1">
              <a:spLocks noChangeArrowheads="1"/>
            </p:cNvSpPr>
            <p:nvPr/>
          </p:nvSpPr>
          <p:spPr bwMode="auto">
            <a:xfrm>
              <a:off x="7607300" y="3100388"/>
              <a:ext cx="676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s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68680" name="Freeform 69"/>
            <p:cNvSpPr>
              <a:spLocks/>
            </p:cNvSpPr>
            <p:nvPr/>
          </p:nvSpPr>
          <p:spPr bwMode="auto">
            <a:xfrm>
              <a:off x="5773738" y="3460750"/>
              <a:ext cx="800100" cy="1381125"/>
            </a:xfrm>
            <a:custGeom>
              <a:avLst/>
              <a:gdLst>
                <a:gd name="T0" fmla="*/ 0 w 504"/>
                <a:gd name="T1" fmla="*/ 0 h 870"/>
                <a:gd name="T2" fmla="*/ 2147483647 w 504"/>
                <a:gd name="T3" fmla="*/ 2147483647 h 870"/>
                <a:gd name="T4" fmla="*/ 2147483647 w 504"/>
                <a:gd name="T5" fmla="*/ 2147483647 h 870"/>
                <a:gd name="T6" fmla="*/ 2147483647 w 504"/>
                <a:gd name="T7" fmla="*/ 2147483647 h 870"/>
                <a:gd name="T8" fmla="*/ 2147483647 w 504"/>
                <a:gd name="T9" fmla="*/ 2147483647 h 870"/>
                <a:gd name="T10" fmla="*/ 2147483647 w 504"/>
                <a:gd name="T11" fmla="*/ 2147483647 h 870"/>
                <a:gd name="T12" fmla="*/ 2147483647 w 504"/>
                <a:gd name="T13" fmla="*/ 2147483647 h 870"/>
                <a:gd name="T14" fmla="*/ 2147483647 w 504"/>
                <a:gd name="T15" fmla="*/ 2147483647 h 870"/>
                <a:gd name="T16" fmla="*/ 2147483647 w 504"/>
                <a:gd name="T17" fmla="*/ 2147483647 h 870"/>
                <a:gd name="T18" fmla="*/ 2147483647 w 504"/>
                <a:gd name="T19" fmla="*/ 2147483647 h 8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4"/>
                <a:gd name="T31" fmla="*/ 0 h 870"/>
                <a:gd name="T32" fmla="*/ 504 w 504"/>
                <a:gd name="T33" fmla="*/ 870 h 8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4" h="870">
                  <a:moveTo>
                    <a:pt x="0" y="0"/>
                  </a:moveTo>
                  <a:cubicBezTo>
                    <a:pt x="21" y="11"/>
                    <a:pt x="79" y="44"/>
                    <a:pt x="129" y="63"/>
                  </a:cubicBezTo>
                  <a:cubicBezTo>
                    <a:pt x="179" y="82"/>
                    <a:pt x="255" y="102"/>
                    <a:pt x="299" y="112"/>
                  </a:cubicBezTo>
                  <a:cubicBezTo>
                    <a:pt x="343" y="122"/>
                    <a:pt x="362" y="116"/>
                    <a:pt x="392" y="121"/>
                  </a:cubicBezTo>
                  <a:cubicBezTo>
                    <a:pt x="417" y="124"/>
                    <a:pt x="469" y="100"/>
                    <a:pt x="479" y="145"/>
                  </a:cubicBezTo>
                  <a:cubicBezTo>
                    <a:pt x="490" y="191"/>
                    <a:pt x="504" y="700"/>
                    <a:pt x="490" y="772"/>
                  </a:cubicBezTo>
                  <a:cubicBezTo>
                    <a:pt x="477" y="845"/>
                    <a:pt x="447" y="842"/>
                    <a:pt x="406" y="839"/>
                  </a:cubicBezTo>
                  <a:cubicBezTo>
                    <a:pt x="365" y="836"/>
                    <a:pt x="323" y="835"/>
                    <a:pt x="286" y="833"/>
                  </a:cubicBezTo>
                  <a:cubicBezTo>
                    <a:pt x="250" y="831"/>
                    <a:pt x="226" y="822"/>
                    <a:pt x="192" y="828"/>
                  </a:cubicBezTo>
                  <a:cubicBezTo>
                    <a:pt x="158" y="834"/>
                    <a:pt x="107" y="861"/>
                    <a:pt x="84" y="870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1" name="Text Box 70"/>
            <p:cNvSpPr txBox="1">
              <a:spLocks noChangeArrowheads="1"/>
            </p:cNvSpPr>
            <p:nvPr/>
          </p:nvSpPr>
          <p:spPr bwMode="auto">
            <a:xfrm>
              <a:off x="4787900" y="4649788"/>
              <a:ext cx="6746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c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68682" name="Freeform 71"/>
            <p:cNvSpPr>
              <a:spLocks/>
            </p:cNvSpPr>
            <p:nvPr/>
          </p:nvSpPr>
          <p:spPr bwMode="auto">
            <a:xfrm>
              <a:off x="6237288" y="3438525"/>
              <a:ext cx="431800" cy="1570038"/>
            </a:xfrm>
            <a:custGeom>
              <a:avLst/>
              <a:gdLst>
                <a:gd name="T0" fmla="*/ 0 w 272"/>
                <a:gd name="T1" fmla="*/ 0 h 989"/>
                <a:gd name="T2" fmla="*/ 2147483647 w 272"/>
                <a:gd name="T3" fmla="*/ 2147483647 h 989"/>
                <a:gd name="T4" fmla="*/ 2147483647 w 272"/>
                <a:gd name="T5" fmla="*/ 2147483647 h 989"/>
                <a:gd name="T6" fmla="*/ 2147483647 w 272"/>
                <a:gd name="T7" fmla="*/ 2147483647 h 989"/>
                <a:gd name="T8" fmla="*/ 2147483647 w 272"/>
                <a:gd name="T9" fmla="*/ 2147483647 h 989"/>
                <a:gd name="T10" fmla="*/ 2147483647 w 272"/>
                <a:gd name="T11" fmla="*/ 2147483647 h 989"/>
                <a:gd name="T12" fmla="*/ 2147483647 w 272"/>
                <a:gd name="T13" fmla="*/ 2147483647 h 98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2"/>
                <a:gd name="T22" fmla="*/ 0 h 989"/>
                <a:gd name="T23" fmla="*/ 272 w 272"/>
                <a:gd name="T24" fmla="*/ 989 h 98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2" h="989">
                  <a:moveTo>
                    <a:pt x="0" y="0"/>
                  </a:moveTo>
                  <a:cubicBezTo>
                    <a:pt x="15" y="13"/>
                    <a:pt x="49" y="56"/>
                    <a:pt x="92" y="80"/>
                  </a:cubicBezTo>
                  <a:cubicBezTo>
                    <a:pt x="231" y="84"/>
                    <a:pt x="204" y="89"/>
                    <a:pt x="257" y="147"/>
                  </a:cubicBezTo>
                  <a:cubicBezTo>
                    <a:pt x="270" y="295"/>
                    <a:pt x="272" y="652"/>
                    <a:pt x="268" y="774"/>
                  </a:cubicBezTo>
                  <a:cubicBezTo>
                    <a:pt x="268" y="895"/>
                    <a:pt x="261" y="853"/>
                    <a:pt x="257" y="875"/>
                  </a:cubicBezTo>
                  <a:cubicBezTo>
                    <a:pt x="251" y="894"/>
                    <a:pt x="257" y="889"/>
                    <a:pt x="242" y="908"/>
                  </a:cubicBezTo>
                  <a:cubicBezTo>
                    <a:pt x="227" y="927"/>
                    <a:pt x="183" y="972"/>
                    <a:pt x="167" y="989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3" name="Freeform 72"/>
            <p:cNvSpPr>
              <a:spLocks/>
            </p:cNvSpPr>
            <p:nvPr/>
          </p:nvSpPr>
          <p:spPr bwMode="auto">
            <a:xfrm>
              <a:off x="6821488" y="3422650"/>
              <a:ext cx="638175" cy="1538288"/>
            </a:xfrm>
            <a:custGeom>
              <a:avLst/>
              <a:gdLst>
                <a:gd name="T0" fmla="*/ 2147483647 w 402"/>
                <a:gd name="T1" fmla="*/ 0 h 969"/>
                <a:gd name="T2" fmla="*/ 2147483647 w 402"/>
                <a:gd name="T3" fmla="*/ 2147483647 h 969"/>
                <a:gd name="T4" fmla="*/ 2147483647 w 402"/>
                <a:gd name="T5" fmla="*/ 2147483647 h 969"/>
                <a:gd name="T6" fmla="*/ 2147483647 w 402"/>
                <a:gd name="T7" fmla="*/ 2147483647 h 969"/>
                <a:gd name="T8" fmla="*/ 2147483647 w 402"/>
                <a:gd name="T9" fmla="*/ 2147483647 h 969"/>
                <a:gd name="T10" fmla="*/ 2147483647 w 402"/>
                <a:gd name="T11" fmla="*/ 2147483647 h 969"/>
                <a:gd name="T12" fmla="*/ 2147483647 w 402"/>
                <a:gd name="T13" fmla="*/ 2147483647 h 969"/>
                <a:gd name="T14" fmla="*/ 2147483647 w 402"/>
                <a:gd name="T15" fmla="*/ 2147483647 h 969"/>
                <a:gd name="T16" fmla="*/ 2147483647 w 402"/>
                <a:gd name="T17" fmla="*/ 2147483647 h 96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2"/>
                <a:gd name="T28" fmla="*/ 0 h 969"/>
                <a:gd name="T29" fmla="*/ 402 w 402"/>
                <a:gd name="T30" fmla="*/ 969 h 96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2" h="969">
                  <a:moveTo>
                    <a:pt x="306" y="0"/>
                  </a:moveTo>
                  <a:cubicBezTo>
                    <a:pt x="295" y="5"/>
                    <a:pt x="262" y="24"/>
                    <a:pt x="240" y="36"/>
                  </a:cubicBezTo>
                  <a:cubicBezTo>
                    <a:pt x="218" y="48"/>
                    <a:pt x="199" y="58"/>
                    <a:pt x="174" y="72"/>
                  </a:cubicBezTo>
                  <a:cubicBezTo>
                    <a:pt x="149" y="86"/>
                    <a:pt x="115" y="101"/>
                    <a:pt x="90" y="119"/>
                  </a:cubicBezTo>
                  <a:cubicBezTo>
                    <a:pt x="64" y="136"/>
                    <a:pt x="72" y="127"/>
                    <a:pt x="25" y="178"/>
                  </a:cubicBezTo>
                  <a:cubicBezTo>
                    <a:pt x="14" y="223"/>
                    <a:pt x="0" y="732"/>
                    <a:pt x="14" y="804"/>
                  </a:cubicBezTo>
                  <a:cubicBezTo>
                    <a:pt x="27" y="877"/>
                    <a:pt x="53" y="854"/>
                    <a:pt x="98" y="871"/>
                  </a:cubicBezTo>
                  <a:cubicBezTo>
                    <a:pt x="144" y="888"/>
                    <a:pt x="209" y="884"/>
                    <a:pt x="261" y="900"/>
                  </a:cubicBezTo>
                  <a:cubicBezTo>
                    <a:pt x="312" y="916"/>
                    <a:pt x="373" y="955"/>
                    <a:pt x="402" y="969"/>
                  </a:cubicBezTo>
                </a:path>
              </a:pathLst>
            </a:cu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4" name="Text Box 73"/>
            <p:cNvSpPr txBox="1">
              <a:spLocks noChangeArrowheads="1"/>
            </p:cNvSpPr>
            <p:nvPr/>
          </p:nvSpPr>
          <p:spPr bwMode="auto">
            <a:xfrm>
              <a:off x="6046788" y="5187950"/>
              <a:ext cx="676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c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68685" name="Text Box 74"/>
            <p:cNvSpPr txBox="1">
              <a:spLocks noChangeArrowheads="1"/>
            </p:cNvSpPr>
            <p:nvPr/>
          </p:nvSpPr>
          <p:spPr bwMode="auto">
            <a:xfrm>
              <a:off x="7734300" y="4675188"/>
              <a:ext cx="674688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  <a:r>
                <a:rPr lang="en-US" sz="2800" u="none" baseline="-25000">
                  <a:latin typeface="Comic Sans MS" charset="0"/>
                </a:rPr>
                <a:t>c</a:t>
              </a:r>
              <a:endParaRPr lang="en-US" sz="2000" u="none">
                <a:latin typeface="Comic Sans MS" charset="0"/>
              </a:endParaRPr>
            </a:p>
          </p:txBody>
        </p:sp>
        <p:sp>
          <p:nvSpPr>
            <p:cNvPr id="68686" name="Text Box 75"/>
            <p:cNvSpPr txBox="1">
              <a:spLocks noChangeArrowheads="1"/>
            </p:cNvSpPr>
            <p:nvPr/>
          </p:nvSpPr>
          <p:spPr bwMode="auto">
            <a:xfrm>
              <a:off x="6762750" y="4046538"/>
              <a:ext cx="6762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u="none">
                  <a:latin typeface="Comic Sans MS" charset="0"/>
                </a:rPr>
                <a:t>R</a:t>
              </a:r>
            </a:p>
          </p:txBody>
        </p:sp>
      </p:grpSp>
      <p:sp>
        <p:nvSpPr>
          <p:cNvPr id="68616" name="Rectangle 76"/>
          <p:cNvSpPr>
            <a:spLocks noGrp="1" noChangeArrowheads="1"/>
          </p:cNvSpPr>
          <p:nvPr>
            <p:ph type="body" idx="1"/>
          </p:nvPr>
        </p:nvSpPr>
        <p:spPr>
          <a:xfrm>
            <a:off x="152400" y="3657600"/>
            <a:ext cx="4202113" cy="2000250"/>
          </a:xfrm>
        </p:spPr>
        <p:txBody>
          <a:bodyPr/>
          <a:lstStyle/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Cada conex</a:t>
            </a:r>
            <a:r>
              <a:rPr lang="pt-PT" altLang="ja-JP" sz="2400">
                <a:latin typeface="Tw Cen MT" charset="0"/>
                <a:ea typeface="ＭＳ Ｐゴシック" charset="0"/>
                <a:cs typeface="Tw Cen MT" charset="0"/>
              </a:rPr>
              <a:t>ão obtêm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:        </a:t>
            </a: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Tw Cen MT" charset="0"/>
              </a:rPr>
              <a:t>min (R</a:t>
            </a:r>
            <a:r>
              <a:rPr lang="pt-PT" sz="2400" b="1" baseline="-25000">
                <a:solidFill>
                  <a:srgbClr val="C00000"/>
                </a:solidFill>
                <a:latin typeface="Tw Cen MT" charset="0"/>
                <a:ea typeface="ＭＳ Ｐゴシック" charset="0"/>
                <a:cs typeface="Tw Cen MT" charset="0"/>
              </a:rPr>
              <a:t>c</a:t>
            </a: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Tw Cen MT" charset="0"/>
              </a:rPr>
              <a:t>, R</a:t>
            </a:r>
            <a:r>
              <a:rPr lang="pt-PT" sz="2400" b="1" baseline="-25000">
                <a:solidFill>
                  <a:srgbClr val="C00000"/>
                </a:solidFill>
                <a:latin typeface="Tw Cen MT" charset="0"/>
                <a:ea typeface="ＭＳ Ｐゴシック" charset="0"/>
                <a:cs typeface="Tw Cen MT" charset="0"/>
              </a:rPr>
              <a:t>s</a:t>
            </a: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  <a:cs typeface="Tw Cen MT" charset="0"/>
              </a:rPr>
              <a:t>, R/10)</a:t>
            </a:r>
          </a:p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Na pr</a:t>
            </a:r>
            <a:r>
              <a:rPr lang="pt-PT" altLang="ja-JP" sz="2400">
                <a:latin typeface="Tw Cen MT" charset="0"/>
                <a:ea typeface="ＭＳ Ｐゴシック" charset="0"/>
                <a:cs typeface="Tw Cen MT" charset="0"/>
              </a:rPr>
              <a:t>ática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: R</a:t>
            </a:r>
            <a:r>
              <a:rPr lang="pt-PT" sz="2400" baseline="-25000">
                <a:latin typeface="Tw Cen MT" charset="0"/>
                <a:ea typeface="ＭＳ Ｐゴシック" charset="0"/>
                <a:cs typeface="Tw Cen MT" charset="0"/>
              </a:rPr>
              <a:t>c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 ou R</a:t>
            </a:r>
            <a:r>
              <a:rPr lang="pt-PT" sz="2400" baseline="-25000">
                <a:latin typeface="Tw Cen MT" charset="0"/>
                <a:ea typeface="ＭＳ Ｐゴシック" charset="0"/>
                <a:cs typeface="Tw Cen MT" charset="0"/>
              </a:rPr>
              <a:t>s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 s</a:t>
            </a:r>
            <a:r>
              <a:rPr lang="pt-PT" altLang="ja-JP" sz="2400">
                <a:latin typeface="Tw Cen MT" charset="0"/>
                <a:ea typeface="ＭＳ Ｐゴシック" charset="0"/>
                <a:cs typeface="Tw Cen MT" charset="0"/>
              </a:rPr>
              <a:t>ão o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 </a:t>
            </a:r>
            <a:r>
              <a:rPr lang="pt-PT" sz="2400" i="1">
                <a:latin typeface="Tw Cen MT" charset="0"/>
                <a:ea typeface="ＭＳ Ｐゴシック" charset="0"/>
                <a:cs typeface="Tw Cen MT" charset="0"/>
              </a:rPr>
              <a:t>bottleneck</a:t>
            </a:r>
            <a:r>
              <a:rPr lang="pt-PT" sz="2400">
                <a:latin typeface="Tw Cen MT" charset="0"/>
                <a:ea typeface="ＭＳ Ｐゴシック" charset="0"/>
                <a:cs typeface="Tw Cen MT" charset="0"/>
              </a:rPr>
              <a:t> (estrangulamento)</a:t>
            </a:r>
          </a:p>
        </p:txBody>
      </p:sp>
      <p:sp>
        <p:nvSpPr>
          <p:cNvPr id="6861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5B346ACA-A9E7-AF45-A01D-51CB0F8FB90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14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9D026D30-2AF7-3144-9E6F-3348AB7D663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29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152400"/>
            <a:ext cx="8153400" cy="990600"/>
          </a:xfrm>
        </p:spPr>
        <p:txBody>
          <a:bodyPr/>
          <a:lstStyle/>
          <a:p>
            <a:pPr eaLnBrk="1" hangingPunct="1"/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Tempos e rotas reais na Internet</a:t>
            </a:r>
          </a:p>
        </p:txBody>
      </p:sp>
      <p:sp>
        <p:nvSpPr>
          <p:cNvPr id="7066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098800"/>
          </a:xfrm>
        </p:spPr>
        <p:txBody>
          <a:bodyPr/>
          <a:lstStyle/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O programa ping permite medir a latência de extremo a extremo (RTT). Como ver também as rotas? </a:t>
            </a:r>
          </a:p>
          <a:p>
            <a:pPr eaLnBrk="1" hangingPunct="1"/>
            <a:r>
              <a:rPr lang="pt-PT" sz="2400" b="1" u="sng">
                <a:solidFill>
                  <a:srgbClr val="FF0000"/>
                </a:solidFill>
                <a:latin typeface="Courier" charset="0"/>
                <a:ea typeface="ＭＳ Ｐゴシック" charset="0"/>
                <a:cs typeface="ＭＳ Ｐゴシック" charset="0"/>
              </a:rPr>
              <a:t>Traceroute</a:t>
            </a:r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 mede a latência (RTT) entre a origem e cada ponto intermédio de uma rota.  For all </a:t>
            </a:r>
            <a:r>
              <a:rPr lang="pt-PT" sz="2400" i="1">
                <a:latin typeface="Tw Cen MT" charset="0"/>
                <a:ea typeface="ＭＳ Ｐゴシック" charset="0"/>
                <a:cs typeface="ＭＳ Ｐゴシック" charset="0"/>
              </a:rPr>
              <a:t>i: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sends three packets that will reach router </a:t>
            </a:r>
            <a:r>
              <a:rPr lang="pt-PT" sz="2000" i="1">
                <a:latin typeface="Tw Cen MT" charset="0"/>
                <a:ea typeface="ＭＳ Ｐゴシック" charset="0"/>
              </a:rPr>
              <a:t>i</a:t>
            </a:r>
            <a:r>
              <a:rPr lang="pt-PT" sz="2000">
                <a:latin typeface="Tw Cen MT" charset="0"/>
                <a:ea typeface="ＭＳ Ｐゴシック" charset="0"/>
              </a:rPr>
              <a:t> on path towards destination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router </a:t>
            </a:r>
            <a:r>
              <a:rPr lang="pt-PT" sz="2000" i="1">
                <a:latin typeface="Tw Cen MT" charset="0"/>
                <a:ea typeface="ＭＳ Ｐゴシック" charset="0"/>
              </a:rPr>
              <a:t>i</a:t>
            </a:r>
            <a:r>
              <a:rPr lang="pt-PT" sz="2000">
                <a:latin typeface="Tw Cen MT" charset="0"/>
                <a:ea typeface="ＭＳ Ｐゴシック" charset="0"/>
              </a:rPr>
              <a:t> will return packets to sender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sender times interval between transmission and reply.</a:t>
            </a:r>
            <a:endParaRPr lang="pt-PT">
              <a:latin typeface="Tw Cen MT" charset="0"/>
              <a:ea typeface="ＭＳ Ｐゴシック" charset="0"/>
            </a:endParaRPr>
          </a:p>
          <a:p>
            <a:pPr eaLnBrk="1" hangingPunct="1"/>
            <a:endParaRPr lang="pt-PT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778000" y="5537200"/>
          <a:ext cx="4159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5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5537200"/>
                        <a:ext cx="4159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3" name="Line 38"/>
          <p:cNvSpPr>
            <a:spLocks noChangeShapeType="1"/>
          </p:cNvSpPr>
          <p:nvPr/>
        </p:nvSpPr>
        <p:spPr bwMode="auto">
          <a:xfrm>
            <a:off x="2079625" y="5778500"/>
            <a:ext cx="288925" cy="265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Line 105"/>
          <p:cNvSpPr>
            <a:spLocks noChangeShapeType="1"/>
          </p:cNvSpPr>
          <p:nvPr/>
        </p:nvSpPr>
        <p:spPr bwMode="auto">
          <a:xfrm flipV="1">
            <a:off x="2873375" y="5829300"/>
            <a:ext cx="458788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Line 106"/>
          <p:cNvSpPr>
            <a:spLocks noChangeShapeType="1"/>
          </p:cNvSpPr>
          <p:nvPr/>
        </p:nvSpPr>
        <p:spPr bwMode="auto">
          <a:xfrm>
            <a:off x="3808413" y="58134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Line 108"/>
          <p:cNvSpPr>
            <a:spLocks noChangeShapeType="1"/>
          </p:cNvSpPr>
          <p:nvPr/>
        </p:nvSpPr>
        <p:spPr bwMode="auto">
          <a:xfrm flipH="1">
            <a:off x="3570288" y="554513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Line 113"/>
          <p:cNvSpPr>
            <a:spLocks noChangeShapeType="1"/>
          </p:cNvSpPr>
          <p:nvPr/>
        </p:nvSpPr>
        <p:spPr bwMode="auto">
          <a:xfrm flipH="1">
            <a:off x="4784725" y="5873750"/>
            <a:ext cx="620713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8" name="Group 144"/>
          <p:cNvGrpSpPr>
            <a:grpSpLocks/>
          </p:cNvGrpSpPr>
          <p:nvPr/>
        </p:nvGrpSpPr>
        <p:grpSpPr bwMode="auto">
          <a:xfrm>
            <a:off x="2354263" y="5926138"/>
            <a:ext cx="501650" cy="233362"/>
            <a:chOff x="3600" y="219"/>
            <a:chExt cx="360" cy="175"/>
          </a:xfrm>
        </p:grpSpPr>
        <p:sp>
          <p:nvSpPr>
            <p:cNvPr id="70737" name="Oval 14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8" name="Line 14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Line 14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Rectangle 14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0741" name="Oval 14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42" name="Group 15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0747" name="Line 1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8" name="Line 1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9" name="Line 1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43" name="Group 15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0744" name="Line 15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5" name="Line 15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46" name="Line 15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0669" name="Group 158"/>
          <p:cNvGrpSpPr>
            <a:grpSpLocks/>
          </p:cNvGrpSpPr>
          <p:nvPr/>
        </p:nvGrpSpPr>
        <p:grpSpPr bwMode="auto">
          <a:xfrm>
            <a:off x="3306763" y="5697538"/>
            <a:ext cx="501650" cy="233362"/>
            <a:chOff x="3600" y="219"/>
            <a:chExt cx="360" cy="175"/>
          </a:xfrm>
        </p:grpSpPr>
        <p:sp>
          <p:nvSpPr>
            <p:cNvPr id="70724" name="Oval 15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5" name="Line 16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6" name="Line 16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7" name="Rectangle 16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0728" name="Oval 16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29" name="Group 16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0734" name="Line 1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5" name="Line 1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6" name="Line 1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30" name="Group 16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0731" name="Line 1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2" name="Line 1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33" name="Line 1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0670" name="Group 186"/>
          <p:cNvGrpSpPr>
            <a:grpSpLocks/>
          </p:cNvGrpSpPr>
          <p:nvPr/>
        </p:nvGrpSpPr>
        <p:grpSpPr bwMode="auto">
          <a:xfrm>
            <a:off x="4294188" y="5905500"/>
            <a:ext cx="500062" cy="233363"/>
            <a:chOff x="3600" y="219"/>
            <a:chExt cx="360" cy="175"/>
          </a:xfrm>
        </p:grpSpPr>
        <p:sp>
          <p:nvSpPr>
            <p:cNvPr id="70711" name="Oval 18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2" name="Line 18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3" name="Line 18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14" name="Rectangle 19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0715" name="Oval 19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16" name="Group 19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0721" name="Line 1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2" name="Line 1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3" name="Line 1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17" name="Group 19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0718" name="Line 19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9" name="Line 19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20" name="Line 19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0671" name="Line 260"/>
          <p:cNvSpPr>
            <a:spLocks noChangeShapeType="1"/>
          </p:cNvSpPr>
          <p:nvPr/>
        </p:nvSpPr>
        <p:spPr bwMode="auto">
          <a:xfrm>
            <a:off x="5903913" y="5838825"/>
            <a:ext cx="485775" cy="207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Line 261"/>
          <p:cNvSpPr>
            <a:spLocks noChangeShapeType="1"/>
          </p:cNvSpPr>
          <p:nvPr/>
        </p:nvSpPr>
        <p:spPr bwMode="auto">
          <a:xfrm flipH="1">
            <a:off x="6842125" y="5784850"/>
            <a:ext cx="557213" cy="277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73" name="Group 262"/>
          <p:cNvGrpSpPr>
            <a:grpSpLocks/>
          </p:cNvGrpSpPr>
          <p:nvPr/>
        </p:nvGrpSpPr>
        <p:grpSpPr bwMode="auto">
          <a:xfrm>
            <a:off x="5402263" y="5722938"/>
            <a:ext cx="501650" cy="233362"/>
            <a:chOff x="3600" y="219"/>
            <a:chExt cx="360" cy="175"/>
          </a:xfrm>
        </p:grpSpPr>
        <p:sp>
          <p:nvSpPr>
            <p:cNvPr id="70698" name="Oval 26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99" name="Line 26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0" name="Line 26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01" name="Rectangle 26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0702" name="Oval 26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03" name="Group 26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0708" name="Line 2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09" name="Line 2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10" name="Line 2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704" name="Group 27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0705" name="Line 2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06" name="Line 2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07" name="Line 2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0674" name="Group 276"/>
          <p:cNvGrpSpPr>
            <a:grpSpLocks/>
          </p:cNvGrpSpPr>
          <p:nvPr/>
        </p:nvGrpSpPr>
        <p:grpSpPr bwMode="auto">
          <a:xfrm>
            <a:off x="6389688" y="5930900"/>
            <a:ext cx="500062" cy="233363"/>
            <a:chOff x="3600" y="219"/>
            <a:chExt cx="360" cy="175"/>
          </a:xfrm>
        </p:grpSpPr>
        <p:sp>
          <p:nvSpPr>
            <p:cNvPr id="70685" name="Oval 27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6" name="Line 27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7" name="Line 27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8" name="Rectangle 28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0689" name="Oval 28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690" name="Group 28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70695" name="Line 28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6" name="Line 28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7" name="Line 28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691" name="Group 28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70692" name="Line 2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3" name="Line 2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694" name="Line 2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7391400" y="5638800"/>
          <a:ext cx="415925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6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638800"/>
                        <a:ext cx="415925" cy="319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5" name="Line 291"/>
          <p:cNvSpPr>
            <a:spLocks noChangeShapeType="1"/>
          </p:cNvSpPr>
          <p:nvPr/>
        </p:nvSpPr>
        <p:spPr bwMode="auto">
          <a:xfrm>
            <a:off x="3538538" y="594518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Line 292"/>
          <p:cNvSpPr>
            <a:spLocks noChangeShapeType="1"/>
          </p:cNvSpPr>
          <p:nvPr/>
        </p:nvSpPr>
        <p:spPr bwMode="auto">
          <a:xfrm>
            <a:off x="5462588" y="5532438"/>
            <a:ext cx="2286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Line 294"/>
          <p:cNvSpPr>
            <a:spLocks noChangeShapeType="1"/>
          </p:cNvSpPr>
          <p:nvPr/>
        </p:nvSpPr>
        <p:spPr bwMode="auto">
          <a:xfrm flipH="1">
            <a:off x="4179888" y="6135688"/>
            <a:ext cx="349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Line 295"/>
          <p:cNvSpPr>
            <a:spLocks noChangeShapeType="1"/>
          </p:cNvSpPr>
          <p:nvPr/>
        </p:nvSpPr>
        <p:spPr bwMode="auto">
          <a:xfrm>
            <a:off x="4535488" y="5640388"/>
            <a:ext cx="6350" cy="260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43" name="Freeform 299"/>
          <p:cNvSpPr>
            <a:spLocks/>
          </p:cNvSpPr>
          <p:nvPr/>
        </p:nvSpPr>
        <p:spPr bwMode="auto">
          <a:xfrm>
            <a:off x="2082800" y="5754688"/>
            <a:ext cx="419100" cy="419100"/>
          </a:xfrm>
          <a:custGeom>
            <a:avLst/>
            <a:gdLst>
              <a:gd name="T0" fmla="*/ 2147483647 w 264"/>
              <a:gd name="T1" fmla="*/ 0 h 264"/>
              <a:gd name="T2" fmla="*/ 2147483647 w 264"/>
              <a:gd name="T3" fmla="*/ 2147483647 h 264"/>
              <a:gd name="T4" fmla="*/ 0 w 264"/>
              <a:gd name="T5" fmla="*/ 2147483647 h 264"/>
              <a:gd name="T6" fmla="*/ 0 60000 65536"/>
              <a:gd name="T7" fmla="*/ 0 60000 65536"/>
              <a:gd name="T8" fmla="*/ 0 60000 65536"/>
              <a:gd name="T9" fmla="*/ 0 w 264"/>
              <a:gd name="T10" fmla="*/ 0 h 264"/>
              <a:gd name="T11" fmla="*/ 264 w 264"/>
              <a:gd name="T12" fmla="*/ 264 h 2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" h="264">
                <a:moveTo>
                  <a:pt x="60" y="0"/>
                </a:moveTo>
                <a:cubicBezTo>
                  <a:pt x="86" y="31"/>
                  <a:pt x="264" y="176"/>
                  <a:pt x="228" y="220"/>
                </a:cubicBezTo>
                <a:cubicBezTo>
                  <a:pt x="192" y="264"/>
                  <a:pt x="60" y="109"/>
                  <a:pt x="0" y="8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4" name="Text Box 300"/>
          <p:cNvSpPr txBox="1">
            <a:spLocks noChangeArrowheads="1"/>
          </p:cNvSpPr>
          <p:nvPr/>
        </p:nvSpPr>
        <p:spPr bwMode="auto">
          <a:xfrm>
            <a:off x="2181225" y="5497513"/>
            <a:ext cx="111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  <p:sp>
        <p:nvSpPr>
          <p:cNvPr id="83245" name="Freeform 301"/>
          <p:cNvSpPr>
            <a:spLocks/>
          </p:cNvSpPr>
          <p:nvPr/>
        </p:nvSpPr>
        <p:spPr bwMode="auto">
          <a:xfrm>
            <a:off x="2076450" y="5678488"/>
            <a:ext cx="1346200" cy="474662"/>
          </a:xfrm>
          <a:custGeom>
            <a:avLst/>
            <a:gdLst>
              <a:gd name="T0" fmla="*/ 2147483647 w 848"/>
              <a:gd name="T1" fmla="*/ 2147483647 h 299"/>
              <a:gd name="T2" fmla="*/ 2147483647 w 848"/>
              <a:gd name="T3" fmla="*/ 2147483647 h 299"/>
              <a:gd name="T4" fmla="*/ 2147483647 w 848"/>
              <a:gd name="T5" fmla="*/ 2147483647 h 299"/>
              <a:gd name="T6" fmla="*/ 2147483647 w 848"/>
              <a:gd name="T7" fmla="*/ 2147483647 h 299"/>
              <a:gd name="T8" fmla="*/ 0 w 848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8"/>
              <a:gd name="T16" fmla="*/ 0 h 299"/>
              <a:gd name="T17" fmla="*/ 848 w 848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8" h="299">
                <a:moveTo>
                  <a:pt x="76" y="76"/>
                </a:moveTo>
                <a:cubicBezTo>
                  <a:pt x="137" y="57"/>
                  <a:pt x="200" y="216"/>
                  <a:pt x="324" y="216"/>
                </a:cubicBezTo>
                <a:cubicBezTo>
                  <a:pt x="448" y="216"/>
                  <a:pt x="792" y="0"/>
                  <a:pt x="820" y="76"/>
                </a:cubicBezTo>
                <a:cubicBezTo>
                  <a:pt x="848" y="152"/>
                  <a:pt x="469" y="245"/>
                  <a:pt x="340" y="296"/>
                </a:cubicBezTo>
                <a:cubicBezTo>
                  <a:pt x="203" y="299"/>
                  <a:pt x="62" y="78"/>
                  <a:pt x="0" y="9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6" name="Text Box 302"/>
          <p:cNvSpPr txBox="1">
            <a:spLocks noChangeArrowheads="1"/>
          </p:cNvSpPr>
          <p:nvPr/>
        </p:nvSpPr>
        <p:spPr bwMode="auto">
          <a:xfrm>
            <a:off x="2752725" y="5986463"/>
            <a:ext cx="111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  <p:sp>
        <p:nvSpPr>
          <p:cNvPr id="83247" name="Freeform 303"/>
          <p:cNvSpPr>
            <a:spLocks/>
          </p:cNvSpPr>
          <p:nvPr/>
        </p:nvSpPr>
        <p:spPr bwMode="auto">
          <a:xfrm>
            <a:off x="2070100" y="5732463"/>
            <a:ext cx="2247900" cy="403225"/>
          </a:xfrm>
          <a:custGeom>
            <a:avLst/>
            <a:gdLst>
              <a:gd name="T0" fmla="*/ 2147483647 w 1416"/>
              <a:gd name="T1" fmla="*/ 2147483647 h 254"/>
              <a:gd name="T2" fmla="*/ 2147483647 w 1416"/>
              <a:gd name="T3" fmla="*/ 2147483647 h 254"/>
              <a:gd name="T4" fmla="*/ 2147483647 w 1416"/>
              <a:gd name="T5" fmla="*/ 2147483647 h 254"/>
              <a:gd name="T6" fmla="*/ 2147483647 w 1416"/>
              <a:gd name="T7" fmla="*/ 2147483647 h 254"/>
              <a:gd name="T8" fmla="*/ 2147483647 w 1416"/>
              <a:gd name="T9" fmla="*/ 2147483647 h 254"/>
              <a:gd name="T10" fmla="*/ 2147483647 w 1416"/>
              <a:gd name="T11" fmla="*/ 2147483647 h 254"/>
              <a:gd name="T12" fmla="*/ 0 w 1416"/>
              <a:gd name="T13" fmla="*/ 2147483647 h 2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16"/>
              <a:gd name="T22" fmla="*/ 0 h 254"/>
              <a:gd name="T23" fmla="*/ 1416 w 1416"/>
              <a:gd name="T24" fmla="*/ 254 h 2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16" h="254">
                <a:moveTo>
                  <a:pt x="76" y="30"/>
                </a:moveTo>
                <a:cubicBezTo>
                  <a:pt x="137" y="11"/>
                  <a:pt x="200" y="170"/>
                  <a:pt x="324" y="170"/>
                </a:cubicBezTo>
                <a:cubicBezTo>
                  <a:pt x="461" y="165"/>
                  <a:pt x="717" y="0"/>
                  <a:pt x="896" y="2"/>
                </a:cubicBezTo>
                <a:cubicBezTo>
                  <a:pt x="1075" y="4"/>
                  <a:pt x="1416" y="122"/>
                  <a:pt x="1400" y="182"/>
                </a:cubicBezTo>
                <a:cubicBezTo>
                  <a:pt x="1384" y="242"/>
                  <a:pt x="1073" y="63"/>
                  <a:pt x="896" y="74"/>
                </a:cubicBezTo>
                <a:cubicBezTo>
                  <a:pt x="719" y="85"/>
                  <a:pt x="489" y="254"/>
                  <a:pt x="340" y="250"/>
                </a:cubicBezTo>
                <a:cubicBezTo>
                  <a:pt x="191" y="246"/>
                  <a:pt x="62" y="32"/>
                  <a:pt x="0" y="5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248" name="Text Box 304"/>
          <p:cNvSpPr txBox="1">
            <a:spLocks noChangeArrowheads="1"/>
          </p:cNvSpPr>
          <p:nvPr/>
        </p:nvSpPr>
        <p:spPr bwMode="auto">
          <a:xfrm>
            <a:off x="3819525" y="5472113"/>
            <a:ext cx="1116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3 probes</a:t>
            </a:r>
          </a:p>
        </p:txBody>
      </p:sp>
    </p:spTree>
    <p:extLst>
      <p:ext uri="{BB962C8B-B14F-4D97-AF65-F5344CB8AC3E}">
        <p14:creationId xmlns:p14="http://schemas.microsoft.com/office/powerpoint/2010/main" val="3899114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43" grpId="0" animBg="1"/>
      <p:bldP spid="83244" grpId="0"/>
      <p:bldP spid="83245" grpId="0" animBg="1"/>
      <p:bldP spid="83246" grpId="0"/>
      <p:bldP spid="83247" grpId="0" animBg="1"/>
      <p:bldP spid="832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Objectivos do capítulo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) – parte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3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os conceitos de protocolos e respectivas camadas – parte 5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7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CBD96D68-828C-BC44-8E42-4F39718BB973}" type="slidenum">
              <a:rPr lang="en-US" sz="11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30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Exemplo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665163" y="2701925"/>
            <a:ext cx="8229600" cy="394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  cs-gw (128.119.240.254)  1 ms  1 ms  2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2  border1-rt-fa5-1-0.gw.umass.edu (128.119.3.145)  1 ms  1 ms  2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3  cht-vbns.gw.umass.edu (128.119.3.130)  6 ms 5 ms 5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4  jn1-at1-0-0-19.wor.vbns.net (204.147.132.129)  16 ms 11 ms 13 ms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5  jn1-so7-0-0-0.wae.vbns.net (204.147.136.136)  21 ms 18 ms 18 ms 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6  abilene-vbns.abilene.ucaid.edu (198.32.11.9)  22 ms  18 ms  22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7  nycm-wash.abilene.ucaid.edu (198.32.8.46)  22 ms  22 ms  22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8  62.40.103.253 (62.40.103.253)  104 ms 109 ms 106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9  de2-1.de1.de.geant.net (62.40.96.129)  109 ms 102 ms 104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10  de.fr1.fr.geant.net (62.40.96.50)  113 ms 121 ms 114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11  renater-gw.fr1.fr.geant.net (62.40.103.54)  112 ms  114 ms  112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12  nio-n2.cssi.renater.fr (193.51.206.13)  111 ms  114 ms  116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13  nice.cssi.renater.fr (195.220.98.102)  123 ms  125 ms  124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14  r3t2-nice.cssi.renater.fr (195.220.98.110)  126 ms  126 ms  124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15  eurecom-valbonne.r3t2.ft.net (193.48.50.54)  135 ms  128 ms  133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16  194.214.211.25 (194.214.211.25)  126 ms  128 ms  126 ms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17  * * *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18  * * *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u="none">
                <a:latin typeface="Arial" charset="0"/>
              </a:rPr>
              <a:t>19  fantasia.eurecom.fr (193.55.113.142)  132 ms  128 ms  136</a:t>
            </a:r>
            <a:r>
              <a:rPr lang="en-US" u="none"/>
              <a:t> </a:t>
            </a:r>
            <a:r>
              <a:rPr lang="en-US" sz="1600" u="none"/>
              <a:t>ms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685800" y="1600200"/>
            <a:ext cx="81930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  <a:latin typeface="Comic Sans MS" charset="0"/>
              </a:rPr>
              <a:t>Traceroute / tracert :</a:t>
            </a:r>
            <a:r>
              <a:rPr lang="en-US" u="none">
                <a:latin typeface="Comic Sans MS" charset="0"/>
              </a:rPr>
              <a:t> gaia.cs.umass.edu to www.eurecom.fr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1571625" y="5997575"/>
            <a:ext cx="1231900" cy="841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4578350" y="2133600"/>
            <a:ext cx="4565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Three delay measurements from </a:t>
            </a:r>
          </a:p>
          <a:p>
            <a:pPr eaLnBrk="1" hangingPunct="1"/>
            <a:r>
              <a:rPr lang="en-US" sz="1800" u="none">
                <a:solidFill>
                  <a:srgbClr val="FF0000"/>
                </a:solidFill>
                <a:latin typeface="Comic Sans MS" charset="0"/>
              </a:rPr>
              <a:t>gaia.cs.umass.edu to cs-gw.cs.umass.edu 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 flipV="1">
            <a:off x="3432175" y="2328863"/>
            <a:ext cx="671513" cy="4127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V="1">
            <a:off x="3971925" y="2317750"/>
            <a:ext cx="139700" cy="404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 flipV="1">
            <a:off x="4106863" y="2327275"/>
            <a:ext cx="366712" cy="3905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 flipV="1">
            <a:off x="4098925" y="2333625"/>
            <a:ext cx="377825" cy="3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6" name="Text Box 12"/>
          <p:cNvSpPr txBox="1">
            <a:spLocks noChangeArrowheads="1"/>
          </p:cNvSpPr>
          <p:nvPr/>
        </p:nvSpPr>
        <p:spPr bwMode="auto">
          <a:xfrm>
            <a:off x="2532063" y="5927725"/>
            <a:ext cx="628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* means no response (probe lost, router not replying)</a:t>
            </a:r>
          </a:p>
        </p:txBody>
      </p:sp>
      <p:sp>
        <p:nvSpPr>
          <p:cNvPr id="72717" name="Freeform 14"/>
          <p:cNvSpPr>
            <a:spLocks/>
          </p:cNvSpPr>
          <p:nvPr/>
        </p:nvSpPr>
        <p:spPr bwMode="auto">
          <a:xfrm>
            <a:off x="6053138" y="4014788"/>
            <a:ext cx="1012825" cy="246062"/>
          </a:xfrm>
          <a:custGeom>
            <a:avLst/>
            <a:gdLst>
              <a:gd name="T0" fmla="*/ 2147483647 w 638"/>
              <a:gd name="T1" fmla="*/ 0 h 155"/>
              <a:gd name="T2" fmla="*/ 2147483647 w 638"/>
              <a:gd name="T3" fmla="*/ 2147483647 h 155"/>
              <a:gd name="T4" fmla="*/ 2147483647 w 638"/>
              <a:gd name="T5" fmla="*/ 2147483647 h 155"/>
              <a:gd name="T6" fmla="*/ 2147483647 w 638"/>
              <a:gd name="T7" fmla="*/ 2147483647 h 155"/>
              <a:gd name="T8" fmla="*/ 0 w 638"/>
              <a:gd name="T9" fmla="*/ 2147483647 h 1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8"/>
              <a:gd name="T16" fmla="*/ 0 h 155"/>
              <a:gd name="T17" fmla="*/ 638 w 638"/>
              <a:gd name="T18" fmla="*/ 155 h 1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8" h="155">
                <a:moveTo>
                  <a:pt x="593" y="0"/>
                </a:moveTo>
                <a:cubicBezTo>
                  <a:pt x="607" y="9"/>
                  <a:pt x="621" y="18"/>
                  <a:pt x="623" y="38"/>
                </a:cubicBezTo>
                <a:cubicBezTo>
                  <a:pt x="625" y="58"/>
                  <a:pt x="638" y="104"/>
                  <a:pt x="608" y="123"/>
                </a:cubicBezTo>
                <a:cubicBezTo>
                  <a:pt x="578" y="142"/>
                  <a:pt x="547" y="153"/>
                  <a:pt x="446" y="154"/>
                </a:cubicBezTo>
                <a:cubicBezTo>
                  <a:pt x="345" y="155"/>
                  <a:pt x="72" y="133"/>
                  <a:pt x="0" y="13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Text Box 15"/>
          <p:cNvSpPr txBox="1">
            <a:spLocks noChangeArrowheads="1"/>
          </p:cNvSpPr>
          <p:nvPr/>
        </p:nvSpPr>
        <p:spPr bwMode="auto">
          <a:xfrm>
            <a:off x="7097713" y="3800475"/>
            <a:ext cx="1787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  <a:latin typeface="Comic Sans MS" charset="0"/>
              </a:rPr>
              <a:t>trans-oceanic</a:t>
            </a:r>
          </a:p>
          <a:p>
            <a:pPr eaLnBrk="1" hangingPunct="1"/>
            <a:r>
              <a:rPr lang="en-US" sz="2000">
                <a:solidFill>
                  <a:srgbClr val="FF0000"/>
                </a:solidFill>
                <a:latin typeface="Comic Sans MS" charset="0"/>
              </a:rPr>
              <a:t>link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51647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Variação do tempo de transito (</a:t>
            </a:r>
            <a:r>
              <a:rPr lang="ja-JP" altLang="pt-PT" sz="3600">
                <a:latin typeface="Tw Cen MT" charset="0"/>
                <a:ea typeface="ＭＳ Ｐゴシック" charset="0"/>
                <a:cs typeface="ＭＳ Ｐゴシック" charset="0"/>
              </a:rPr>
              <a:t>“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Jitter</a:t>
            </a:r>
            <a:r>
              <a:rPr lang="ja-JP" altLang="pt-PT" sz="3600">
                <a:latin typeface="Tw Cen MT" charset="0"/>
                <a:ea typeface="ＭＳ Ｐゴシック" charset="0"/>
                <a:cs typeface="ＭＳ Ｐゴシック" charset="0"/>
              </a:rPr>
              <a:t>”</a:t>
            </a:r>
            <a:r>
              <a:rPr lang="pt-PT" sz="360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074025" cy="3200400"/>
          </a:xfrm>
        </p:spPr>
        <p:txBody>
          <a:bodyPr/>
          <a:lstStyle/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Se se pretende enviar vídeo codificado a 4 Mbps (em média), tanto faz que o canal seja de 6 ou de 100 Mbps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No entanto, um canal de 4 Mbps dará problemas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Por outro lado se o tempo de transito variar muito de pacote para pacote, os problemas serão ainda maiores pois os pacotes atrasados são equivalentes a pacotes perdidos</a:t>
            </a:r>
          </a:p>
          <a:p>
            <a:endParaRPr lang="pt-PT" sz="240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F911B4B4-C03A-104B-A7DC-BED895E996E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31</a:t>
            </a:fld>
            <a:endParaRPr lang="en-US" sz="1200">
              <a:solidFill>
                <a:srgbClr val="FFFFFF"/>
              </a:solidFill>
            </a:endParaRPr>
          </a:p>
        </p:txBody>
      </p:sp>
      <p:pic>
        <p:nvPicPr>
          <p:cNvPr id="74757" name="Picture 4" descr="01f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029200"/>
            <a:ext cx="81534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945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15A2822D-FB38-E04E-A5BC-345A46D062E9}" type="slidenum">
              <a:rPr lang="en-US" sz="1400">
                <a:solidFill>
                  <a:srgbClr val="FFFFFF"/>
                </a:solidFill>
              </a:rPr>
              <a:pPr algn="l" eaLnBrk="1" hangingPunct="1"/>
              <a:t>32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3200">
                <a:latin typeface="Tw Cen MT" charset="0"/>
                <a:ea typeface="ＭＳ Ｐゴシック" charset="0"/>
                <a:cs typeface="ＭＳ Ｐゴシック" charset="0"/>
              </a:rPr>
              <a:t>Gestão de recursos na rede: filas de espera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038600"/>
            <a:ext cx="8458200" cy="2667000"/>
          </a:xfrm>
        </p:spPr>
        <p:txBody>
          <a:bodyPr/>
          <a:lstStyle/>
          <a:p>
            <a:pPr eaLnBrk="1" hangingPunct="1"/>
            <a:r>
              <a:rPr lang="pt-PT" sz="2000">
                <a:latin typeface="Tw Cen MT" charset="0"/>
                <a:ea typeface="ＭＳ Ｐゴシック" charset="0"/>
                <a:cs typeface="ＭＳ Ｐゴシック" charset="0"/>
              </a:rPr>
              <a:t>Dentro da rede, um canal é um recurso limitado partilhado entre diversos fluxos</a:t>
            </a:r>
          </a:p>
          <a:p>
            <a:pPr eaLnBrk="1" hangingPunct="1"/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Caso mais simples: </a:t>
            </a:r>
            <a:r>
              <a:rPr lang="pt-PT" sz="2000" dirty="0" err="1">
                <a:latin typeface="Tw Cen MT" charset="0"/>
                <a:ea typeface="ＭＳ Ｐゴシック" charset="0"/>
                <a:cs typeface="ＭＳ Ｐゴシック" charset="0"/>
              </a:rPr>
              <a:t>first-in-first-out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  <a:cs typeface="ＭＳ Ｐゴシック" charset="0"/>
              </a:rPr>
              <a:t>queue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(FIFO)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Serve os pacotes pela ordem por que chegam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Quando o canal está ocupado, os pacotes vão para a fila de espera</a:t>
            </a:r>
          </a:p>
          <a:p>
            <a:pPr lvl="1" eaLnBrk="1" hangingPunct="1"/>
            <a:r>
              <a:rPr lang="pt-PT" sz="1800" dirty="0">
                <a:latin typeface="Tw Cen MT" charset="0"/>
                <a:ea typeface="ＭＳ Ｐゴシック" charset="0"/>
              </a:rPr>
              <a:t>Quando a fila está cheia, os pacotes são suprimidos</a:t>
            </a:r>
          </a:p>
          <a:p>
            <a:pPr eaLnBrk="1" hangingPunct="1"/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Mais sofisticado: dar prioridade a certo tipo de pacotes</a:t>
            </a:r>
          </a:p>
        </p:txBody>
      </p:sp>
      <p:sp>
        <p:nvSpPr>
          <p:cNvPr id="711684" name="Rectangle 4"/>
          <p:cNvSpPr>
            <a:spLocks noChangeArrowheads="1"/>
          </p:cNvSpPr>
          <p:nvPr/>
        </p:nvSpPr>
        <p:spPr bwMode="auto">
          <a:xfrm>
            <a:off x="381000" y="1676400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Rectangle 5"/>
          <p:cNvSpPr>
            <a:spLocks noChangeArrowheads="1"/>
          </p:cNvSpPr>
          <p:nvPr/>
        </p:nvSpPr>
        <p:spPr bwMode="auto">
          <a:xfrm>
            <a:off x="457200" y="15240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endParaRPr lang="en-US" sz="180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76807" name="Group 7"/>
          <p:cNvGrpSpPr>
            <a:grpSpLocks/>
          </p:cNvGrpSpPr>
          <p:nvPr/>
        </p:nvGrpSpPr>
        <p:grpSpPr bwMode="auto">
          <a:xfrm>
            <a:off x="3675063" y="1857375"/>
            <a:ext cx="5056187" cy="1009650"/>
            <a:chOff x="1968" y="1440"/>
            <a:chExt cx="3185" cy="636"/>
          </a:xfrm>
        </p:grpSpPr>
        <p:sp>
          <p:nvSpPr>
            <p:cNvPr id="76815" name="Oval 8"/>
            <p:cNvSpPr>
              <a:spLocks noChangeArrowheads="1"/>
            </p:cNvSpPr>
            <p:nvPr/>
          </p:nvSpPr>
          <p:spPr bwMode="auto">
            <a:xfrm>
              <a:off x="1968" y="1440"/>
              <a:ext cx="624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6" name="Line 9"/>
            <p:cNvSpPr>
              <a:spLocks noChangeShapeType="1"/>
            </p:cNvSpPr>
            <p:nvPr/>
          </p:nvSpPr>
          <p:spPr bwMode="auto">
            <a:xfrm>
              <a:off x="2474" y="1740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7" name="Line 10"/>
            <p:cNvSpPr>
              <a:spLocks noChangeShapeType="1"/>
            </p:cNvSpPr>
            <p:nvPr/>
          </p:nvSpPr>
          <p:spPr bwMode="auto">
            <a:xfrm>
              <a:off x="4865" y="1726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8" name="Rectangle 11"/>
            <p:cNvSpPr>
              <a:spLocks noChangeArrowheads="1"/>
            </p:cNvSpPr>
            <p:nvPr/>
          </p:nvSpPr>
          <p:spPr bwMode="auto">
            <a:xfrm>
              <a:off x="479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19" name="Rectangle 12"/>
            <p:cNvSpPr>
              <a:spLocks noChangeArrowheads="1"/>
            </p:cNvSpPr>
            <p:nvPr/>
          </p:nvSpPr>
          <p:spPr bwMode="auto">
            <a:xfrm>
              <a:off x="2296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0" name="Rectangle 13"/>
            <p:cNvSpPr>
              <a:spLocks noChangeArrowheads="1"/>
            </p:cNvSpPr>
            <p:nvPr/>
          </p:nvSpPr>
          <p:spPr bwMode="auto">
            <a:xfrm>
              <a:off x="3072" y="1584"/>
              <a:ext cx="144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1" name="Rectangle 14"/>
            <p:cNvSpPr>
              <a:spLocks noChangeArrowheads="1"/>
            </p:cNvSpPr>
            <p:nvPr/>
          </p:nvSpPr>
          <p:spPr bwMode="auto">
            <a:xfrm>
              <a:off x="3208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2" name="Rectangle 15"/>
            <p:cNvSpPr>
              <a:spLocks noChangeArrowheads="1"/>
            </p:cNvSpPr>
            <p:nvPr/>
          </p:nvSpPr>
          <p:spPr bwMode="auto">
            <a:xfrm>
              <a:off x="373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3" name="Rectangle 16"/>
            <p:cNvSpPr>
              <a:spLocks noChangeArrowheads="1"/>
            </p:cNvSpPr>
            <p:nvPr/>
          </p:nvSpPr>
          <p:spPr bwMode="auto">
            <a:xfrm>
              <a:off x="3928" y="1584"/>
              <a:ext cx="480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4" name="Rectangle 17"/>
            <p:cNvSpPr>
              <a:spLocks noChangeArrowheads="1"/>
            </p:cNvSpPr>
            <p:nvPr/>
          </p:nvSpPr>
          <p:spPr bwMode="auto">
            <a:xfrm>
              <a:off x="4416" y="1584"/>
              <a:ext cx="48" cy="2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5" name="Rectangle 18"/>
            <p:cNvSpPr>
              <a:spLocks noChangeArrowheads="1"/>
            </p:cNvSpPr>
            <p:nvPr/>
          </p:nvSpPr>
          <p:spPr bwMode="auto">
            <a:xfrm>
              <a:off x="4552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6" name="Rectangle 19"/>
            <p:cNvSpPr>
              <a:spLocks noChangeArrowheads="1"/>
            </p:cNvSpPr>
            <p:nvPr/>
          </p:nvSpPr>
          <p:spPr bwMode="auto">
            <a:xfrm>
              <a:off x="3448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7" name="Rectangle 20"/>
            <p:cNvSpPr>
              <a:spLocks noChangeArrowheads="1"/>
            </p:cNvSpPr>
            <p:nvPr/>
          </p:nvSpPr>
          <p:spPr bwMode="auto">
            <a:xfrm>
              <a:off x="301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8" name="Rectangle 21"/>
            <p:cNvSpPr>
              <a:spLocks noChangeArrowheads="1"/>
            </p:cNvSpPr>
            <p:nvPr/>
          </p:nvSpPr>
          <p:spPr bwMode="auto">
            <a:xfrm>
              <a:off x="2920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29" name="Rectangle 22"/>
            <p:cNvSpPr>
              <a:spLocks noChangeArrowheads="1"/>
            </p:cNvSpPr>
            <p:nvPr/>
          </p:nvSpPr>
          <p:spPr bwMode="auto">
            <a:xfrm>
              <a:off x="2784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0" name="Rectangle 23"/>
            <p:cNvSpPr>
              <a:spLocks noChangeArrowheads="1"/>
            </p:cNvSpPr>
            <p:nvPr/>
          </p:nvSpPr>
          <p:spPr bwMode="auto">
            <a:xfrm>
              <a:off x="3352" y="1596"/>
              <a:ext cx="9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1" name="Rectangle 24"/>
            <p:cNvSpPr>
              <a:spLocks noChangeArrowheads="1"/>
            </p:cNvSpPr>
            <p:nvPr/>
          </p:nvSpPr>
          <p:spPr bwMode="auto">
            <a:xfrm>
              <a:off x="445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2" name="Rectangle 25"/>
            <p:cNvSpPr>
              <a:spLocks noChangeArrowheads="1"/>
            </p:cNvSpPr>
            <p:nvPr/>
          </p:nvSpPr>
          <p:spPr bwMode="auto">
            <a:xfrm>
              <a:off x="34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3" name="Rectangle 26"/>
            <p:cNvSpPr>
              <a:spLocks noChangeArrowheads="1"/>
            </p:cNvSpPr>
            <p:nvPr/>
          </p:nvSpPr>
          <p:spPr bwMode="auto">
            <a:xfrm>
              <a:off x="3592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4" name="Rectangle 27"/>
            <p:cNvSpPr>
              <a:spLocks noChangeArrowheads="1"/>
            </p:cNvSpPr>
            <p:nvPr/>
          </p:nvSpPr>
          <p:spPr bwMode="auto">
            <a:xfrm>
              <a:off x="46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5" name="Rectangle 28"/>
            <p:cNvSpPr>
              <a:spLocks noChangeArrowheads="1"/>
            </p:cNvSpPr>
            <p:nvPr/>
          </p:nvSpPr>
          <p:spPr bwMode="auto">
            <a:xfrm>
              <a:off x="3784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6" name="Rectangle 29"/>
            <p:cNvSpPr>
              <a:spLocks noChangeArrowheads="1"/>
            </p:cNvSpPr>
            <p:nvPr/>
          </p:nvSpPr>
          <p:spPr bwMode="auto">
            <a:xfrm>
              <a:off x="2344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7" name="Rectangle 30"/>
            <p:cNvSpPr>
              <a:spLocks noChangeArrowheads="1"/>
            </p:cNvSpPr>
            <p:nvPr/>
          </p:nvSpPr>
          <p:spPr bwMode="auto">
            <a:xfrm>
              <a:off x="2344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8" name="Rectangle 31"/>
            <p:cNvSpPr>
              <a:spLocks noChangeArrowheads="1"/>
            </p:cNvSpPr>
            <p:nvPr/>
          </p:nvSpPr>
          <p:spPr bwMode="auto">
            <a:xfrm>
              <a:off x="2152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39" name="Rectangle 32"/>
            <p:cNvSpPr>
              <a:spLocks noChangeArrowheads="1"/>
            </p:cNvSpPr>
            <p:nvPr/>
          </p:nvSpPr>
          <p:spPr bwMode="auto">
            <a:xfrm>
              <a:off x="2200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Rectangle 33"/>
            <p:cNvSpPr>
              <a:spLocks noChangeArrowheads="1"/>
            </p:cNvSpPr>
            <p:nvPr/>
          </p:nvSpPr>
          <p:spPr bwMode="auto">
            <a:xfrm>
              <a:off x="2200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Freeform 34"/>
            <p:cNvSpPr>
              <a:spLocks/>
            </p:cNvSpPr>
            <p:nvPr/>
          </p:nvSpPr>
          <p:spPr bwMode="auto">
            <a:xfrm>
              <a:off x="2122" y="1644"/>
              <a:ext cx="318" cy="192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35"/>
            <p:cNvSpPr>
              <a:spLocks noChangeArrowheads="1"/>
            </p:cNvSpPr>
            <p:nvPr/>
          </p:nvSpPr>
          <p:spPr bwMode="auto">
            <a:xfrm rot="1080000">
              <a:off x="2104" y="188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36"/>
            <p:cNvSpPr>
              <a:spLocks noChangeArrowheads="1"/>
            </p:cNvSpPr>
            <p:nvPr/>
          </p:nvSpPr>
          <p:spPr bwMode="auto">
            <a:xfrm rot="-300000">
              <a:off x="2008" y="1884"/>
              <a:ext cx="48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Rectangle 37"/>
            <p:cNvSpPr>
              <a:spLocks noChangeArrowheads="1"/>
            </p:cNvSpPr>
            <p:nvPr/>
          </p:nvSpPr>
          <p:spPr bwMode="auto">
            <a:xfrm rot="-840000">
              <a:off x="2056" y="1740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Rectangle 38"/>
            <p:cNvSpPr>
              <a:spLocks noChangeArrowheads="1"/>
            </p:cNvSpPr>
            <p:nvPr/>
          </p:nvSpPr>
          <p:spPr bwMode="auto">
            <a:xfrm>
              <a:off x="287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6" name="Line 39"/>
            <p:cNvSpPr>
              <a:spLocks noChangeShapeType="1"/>
            </p:cNvSpPr>
            <p:nvPr/>
          </p:nvSpPr>
          <p:spPr bwMode="auto">
            <a:xfrm>
              <a:off x="2544" y="18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7" name="Line 40"/>
            <p:cNvSpPr>
              <a:spLocks noChangeShapeType="1"/>
            </p:cNvSpPr>
            <p:nvPr/>
          </p:nvSpPr>
          <p:spPr bwMode="auto">
            <a:xfrm>
              <a:off x="2544" y="15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76808" name="Picture 41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4669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09" name="Picture 42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009775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810" name="Picture 43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14763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11" name="Line 44"/>
          <p:cNvSpPr>
            <a:spLocks noChangeShapeType="1"/>
          </p:cNvSpPr>
          <p:nvPr/>
        </p:nvSpPr>
        <p:spPr bwMode="auto">
          <a:xfrm>
            <a:off x="2608263" y="1933575"/>
            <a:ext cx="9906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812" name="Line 45"/>
          <p:cNvSpPr>
            <a:spLocks noChangeShapeType="1"/>
          </p:cNvSpPr>
          <p:nvPr/>
        </p:nvSpPr>
        <p:spPr bwMode="auto">
          <a:xfrm>
            <a:off x="1782763" y="2359025"/>
            <a:ext cx="18161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813" name="Line 46"/>
          <p:cNvSpPr>
            <a:spLocks noChangeShapeType="1"/>
          </p:cNvSpPr>
          <p:nvPr/>
        </p:nvSpPr>
        <p:spPr bwMode="auto">
          <a:xfrm flipV="1">
            <a:off x="2684463" y="2359025"/>
            <a:ext cx="914400" cy="4127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814" name="Slide Number Placeholder 3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CDCD7CF2-D960-2443-BE0C-290BE9C5D095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32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47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5800" cy="990600"/>
          </a:xfrm>
        </p:spPr>
        <p:txBody>
          <a:bodyPr/>
          <a:lstStyle/>
          <a:p>
            <a:pPr eaLnBrk="1" hangingPunct="1"/>
            <a:r>
              <a:rPr lang="en-US" sz="4000">
                <a:latin typeface="Tw Cen MT" charset="0"/>
                <a:ea typeface="ＭＳ Ｐゴシック" charset="0"/>
                <a:cs typeface="ＭＳ Ｐゴシック" charset="0"/>
              </a:rPr>
              <a:t>Como se lida com os pacotes perdidos?</a:t>
            </a:r>
          </a:p>
        </p:txBody>
      </p:sp>
      <p:sp>
        <p:nvSpPr>
          <p:cNvPr id="712707" name="Rectangle 3"/>
          <p:cNvSpPr>
            <a:spLocks noChangeArrowheads="1"/>
          </p:cNvSpPr>
          <p:nvPr/>
        </p:nvSpPr>
        <p:spPr bwMode="auto">
          <a:xfrm>
            <a:off x="381000" y="1752600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 u="none">
              <a:solidFill>
                <a:srgbClr val="FF0000"/>
              </a:solidFill>
            </a:endParaRP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924300" y="2509838"/>
            <a:ext cx="1104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Internet</a:t>
            </a:r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1752600" y="3048000"/>
            <a:ext cx="274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503363" y="2468563"/>
            <a:ext cx="2005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GET index.html</a:t>
            </a:r>
          </a:p>
        </p:txBody>
      </p:sp>
      <p:pic>
        <p:nvPicPr>
          <p:cNvPr id="78855" name="Picture 7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56" name="Picture 8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22860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381000" y="17526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Problema: perca de dados</a:t>
            </a:r>
          </a:p>
        </p:txBody>
      </p:sp>
      <p:sp>
        <p:nvSpPr>
          <p:cNvPr id="712714" name="Rectangle 10"/>
          <p:cNvSpPr>
            <a:spLocks noChangeArrowheads="1"/>
          </p:cNvSpPr>
          <p:nvPr/>
        </p:nvSpPr>
        <p:spPr bwMode="auto">
          <a:xfrm>
            <a:off x="381000" y="4191000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2715" name="Text Box 11"/>
          <p:cNvSpPr txBox="1">
            <a:spLocks noChangeArrowheads="1"/>
          </p:cNvSpPr>
          <p:nvPr/>
        </p:nvSpPr>
        <p:spPr bwMode="auto">
          <a:xfrm>
            <a:off x="3924300" y="5329238"/>
            <a:ext cx="1104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Internet</a:t>
            </a:r>
          </a:p>
        </p:txBody>
      </p:sp>
      <p:sp>
        <p:nvSpPr>
          <p:cNvPr id="712717" name="Text Box 13"/>
          <p:cNvSpPr txBox="1">
            <a:spLocks noChangeArrowheads="1"/>
          </p:cNvSpPr>
          <p:nvPr/>
        </p:nvSpPr>
        <p:spPr bwMode="auto">
          <a:xfrm>
            <a:off x="1503363" y="5397500"/>
            <a:ext cx="20050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GET index.html</a:t>
            </a:r>
          </a:p>
        </p:txBody>
      </p:sp>
      <p:pic>
        <p:nvPicPr>
          <p:cNvPr id="712718" name="Picture 14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778375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2719" name="Picture 15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13" y="4724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2720" name="Rectangle 16"/>
          <p:cNvSpPr>
            <a:spLocks noChangeArrowheads="1"/>
          </p:cNvSpPr>
          <p:nvPr/>
        </p:nvSpPr>
        <p:spPr bwMode="auto">
          <a:xfrm>
            <a:off x="381000" y="41910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Solução: Timeout + Retransmissão</a:t>
            </a:r>
          </a:p>
        </p:txBody>
      </p:sp>
      <p:sp>
        <p:nvSpPr>
          <p:cNvPr id="712721" name="Line 17"/>
          <p:cNvSpPr>
            <a:spLocks noChangeShapeType="1"/>
          </p:cNvSpPr>
          <p:nvPr/>
        </p:nvSpPr>
        <p:spPr bwMode="auto">
          <a:xfrm>
            <a:off x="1676400" y="5867400"/>
            <a:ext cx="5715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2722" name="Text Box 18"/>
          <p:cNvSpPr txBox="1">
            <a:spLocks noChangeArrowheads="1"/>
          </p:cNvSpPr>
          <p:nvPr/>
        </p:nvSpPr>
        <p:spPr bwMode="auto">
          <a:xfrm>
            <a:off x="5391150" y="5334000"/>
            <a:ext cx="2005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GET index.html</a:t>
            </a:r>
          </a:p>
        </p:txBody>
      </p:sp>
      <p:sp>
        <p:nvSpPr>
          <p:cNvPr id="712724" name="Text Box 20"/>
          <p:cNvSpPr txBox="1">
            <a:spLocks noChangeArrowheads="1"/>
          </p:cNvSpPr>
          <p:nvPr/>
        </p:nvSpPr>
        <p:spPr bwMode="auto">
          <a:xfrm>
            <a:off x="1503363" y="4754563"/>
            <a:ext cx="2005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Tw Cen MT" charset="0"/>
                <a:cs typeface="Tw Cen MT" charset="0"/>
              </a:rPr>
              <a:t>GET index.html</a:t>
            </a:r>
          </a:p>
        </p:txBody>
      </p:sp>
      <p:grpSp>
        <p:nvGrpSpPr>
          <p:cNvPr id="78867" name="Group 21"/>
          <p:cNvGrpSpPr>
            <a:grpSpLocks/>
          </p:cNvGrpSpPr>
          <p:nvPr/>
        </p:nvGrpSpPr>
        <p:grpSpPr bwMode="auto">
          <a:xfrm>
            <a:off x="3657600" y="2286000"/>
            <a:ext cx="1752600" cy="1219200"/>
            <a:chOff x="3891" y="2677"/>
            <a:chExt cx="632" cy="470"/>
          </a:xfrm>
        </p:grpSpPr>
        <p:sp>
          <p:nvSpPr>
            <p:cNvPr id="78877" name="Freeform 22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>
                <a:gd name="T0" fmla="*/ 0 w 277"/>
                <a:gd name="T1" fmla="*/ 23 h 228"/>
                <a:gd name="T2" fmla="*/ 5 w 277"/>
                <a:gd name="T3" fmla="*/ 23 h 228"/>
                <a:gd name="T4" fmla="*/ 10 w 277"/>
                <a:gd name="T5" fmla="*/ 19 h 228"/>
                <a:gd name="T6" fmla="*/ 17 w 277"/>
                <a:gd name="T7" fmla="*/ 14 h 228"/>
                <a:gd name="T8" fmla="*/ 26 w 277"/>
                <a:gd name="T9" fmla="*/ 9 h 228"/>
                <a:gd name="T10" fmla="*/ 36 w 277"/>
                <a:gd name="T11" fmla="*/ 4 h 228"/>
                <a:gd name="T12" fmla="*/ 50 w 277"/>
                <a:gd name="T13" fmla="*/ 2 h 228"/>
                <a:gd name="T14" fmla="*/ 65 w 277"/>
                <a:gd name="T15" fmla="*/ 0 h 228"/>
                <a:gd name="T16" fmla="*/ 79 w 277"/>
                <a:gd name="T17" fmla="*/ 0 h 228"/>
                <a:gd name="T18" fmla="*/ 96 w 277"/>
                <a:gd name="T19" fmla="*/ 4 h 228"/>
                <a:gd name="T20" fmla="*/ 110 w 277"/>
                <a:gd name="T21" fmla="*/ 11 h 228"/>
                <a:gd name="T22" fmla="*/ 124 w 277"/>
                <a:gd name="T23" fmla="*/ 23 h 228"/>
                <a:gd name="T24" fmla="*/ 134 w 277"/>
                <a:gd name="T25" fmla="*/ 33 h 228"/>
                <a:gd name="T26" fmla="*/ 143 w 277"/>
                <a:gd name="T27" fmla="*/ 42 h 228"/>
                <a:gd name="T28" fmla="*/ 148 w 277"/>
                <a:gd name="T29" fmla="*/ 52 h 228"/>
                <a:gd name="T30" fmla="*/ 150 w 277"/>
                <a:gd name="T31" fmla="*/ 59 h 228"/>
                <a:gd name="T32" fmla="*/ 153 w 277"/>
                <a:gd name="T33" fmla="*/ 66 h 228"/>
                <a:gd name="T34" fmla="*/ 153 w 277"/>
                <a:gd name="T35" fmla="*/ 73 h 228"/>
                <a:gd name="T36" fmla="*/ 153 w 277"/>
                <a:gd name="T37" fmla="*/ 78 h 228"/>
                <a:gd name="T38" fmla="*/ 153 w 277"/>
                <a:gd name="T39" fmla="*/ 81 h 228"/>
                <a:gd name="T40" fmla="*/ 153 w 277"/>
                <a:gd name="T41" fmla="*/ 81 h 228"/>
                <a:gd name="T42" fmla="*/ 153 w 277"/>
                <a:gd name="T43" fmla="*/ 81 h 228"/>
                <a:gd name="T44" fmla="*/ 155 w 277"/>
                <a:gd name="T45" fmla="*/ 78 h 228"/>
                <a:gd name="T46" fmla="*/ 160 w 277"/>
                <a:gd name="T47" fmla="*/ 76 h 228"/>
                <a:gd name="T48" fmla="*/ 167 w 277"/>
                <a:gd name="T49" fmla="*/ 73 h 228"/>
                <a:gd name="T50" fmla="*/ 174 w 277"/>
                <a:gd name="T51" fmla="*/ 71 h 228"/>
                <a:gd name="T52" fmla="*/ 181 w 277"/>
                <a:gd name="T53" fmla="*/ 69 h 228"/>
                <a:gd name="T54" fmla="*/ 191 w 277"/>
                <a:gd name="T55" fmla="*/ 69 h 228"/>
                <a:gd name="T56" fmla="*/ 200 w 277"/>
                <a:gd name="T57" fmla="*/ 71 h 228"/>
                <a:gd name="T58" fmla="*/ 210 w 277"/>
                <a:gd name="T59" fmla="*/ 73 h 228"/>
                <a:gd name="T60" fmla="*/ 219 w 277"/>
                <a:gd name="T61" fmla="*/ 81 h 228"/>
                <a:gd name="T62" fmla="*/ 229 w 277"/>
                <a:gd name="T63" fmla="*/ 90 h 228"/>
                <a:gd name="T64" fmla="*/ 234 w 277"/>
                <a:gd name="T65" fmla="*/ 97 h 228"/>
                <a:gd name="T66" fmla="*/ 236 w 277"/>
                <a:gd name="T67" fmla="*/ 107 h 228"/>
                <a:gd name="T68" fmla="*/ 239 w 277"/>
                <a:gd name="T69" fmla="*/ 116 h 228"/>
                <a:gd name="T70" fmla="*/ 239 w 277"/>
                <a:gd name="T71" fmla="*/ 124 h 228"/>
                <a:gd name="T72" fmla="*/ 236 w 277"/>
                <a:gd name="T73" fmla="*/ 131 h 228"/>
                <a:gd name="T74" fmla="*/ 236 w 277"/>
                <a:gd name="T75" fmla="*/ 138 h 228"/>
                <a:gd name="T76" fmla="*/ 234 w 277"/>
                <a:gd name="T77" fmla="*/ 143 h 228"/>
                <a:gd name="T78" fmla="*/ 234 w 277"/>
                <a:gd name="T79" fmla="*/ 145 h 228"/>
                <a:gd name="T80" fmla="*/ 231 w 277"/>
                <a:gd name="T81" fmla="*/ 145 h 228"/>
                <a:gd name="T82" fmla="*/ 234 w 277"/>
                <a:gd name="T83" fmla="*/ 147 h 228"/>
                <a:gd name="T84" fmla="*/ 236 w 277"/>
                <a:gd name="T85" fmla="*/ 147 h 228"/>
                <a:gd name="T86" fmla="*/ 241 w 277"/>
                <a:gd name="T87" fmla="*/ 152 h 228"/>
                <a:gd name="T88" fmla="*/ 248 w 277"/>
                <a:gd name="T89" fmla="*/ 157 h 228"/>
                <a:gd name="T90" fmla="*/ 253 w 277"/>
                <a:gd name="T91" fmla="*/ 164 h 228"/>
                <a:gd name="T92" fmla="*/ 260 w 277"/>
                <a:gd name="T93" fmla="*/ 174 h 228"/>
                <a:gd name="T94" fmla="*/ 267 w 277"/>
                <a:gd name="T95" fmla="*/ 183 h 228"/>
                <a:gd name="T96" fmla="*/ 272 w 277"/>
                <a:gd name="T97" fmla="*/ 195 h 228"/>
                <a:gd name="T98" fmla="*/ 274 w 277"/>
                <a:gd name="T99" fmla="*/ 212 h 228"/>
                <a:gd name="T100" fmla="*/ 277 w 277"/>
                <a:gd name="T101" fmla="*/ 228 h 22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77"/>
                <a:gd name="T154" fmla="*/ 0 h 228"/>
                <a:gd name="T155" fmla="*/ 277 w 277"/>
                <a:gd name="T156" fmla="*/ 228 h 22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8" name="Freeform 23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>
                <a:gd name="T0" fmla="*/ 2 w 358"/>
                <a:gd name="T1" fmla="*/ 219 h 236"/>
                <a:gd name="T2" fmla="*/ 9 w 358"/>
                <a:gd name="T3" fmla="*/ 193 h 236"/>
                <a:gd name="T4" fmla="*/ 21 w 358"/>
                <a:gd name="T5" fmla="*/ 174 h 236"/>
                <a:gd name="T6" fmla="*/ 33 w 358"/>
                <a:gd name="T7" fmla="*/ 162 h 236"/>
                <a:gd name="T8" fmla="*/ 43 w 358"/>
                <a:gd name="T9" fmla="*/ 155 h 236"/>
                <a:gd name="T10" fmla="*/ 43 w 358"/>
                <a:gd name="T11" fmla="*/ 155 h 236"/>
                <a:gd name="T12" fmla="*/ 40 w 358"/>
                <a:gd name="T13" fmla="*/ 145 h 236"/>
                <a:gd name="T14" fmla="*/ 38 w 358"/>
                <a:gd name="T15" fmla="*/ 134 h 236"/>
                <a:gd name="T16" fmla="*/ 38 w 358"/>
                <a:gd name="T17" fmla="*/ 117 h 236"/>
                <a:gd name="T18" fmla="*/ 48 w 358"/>
                <a:gd name="T19" fmla="*/ 98 h 236"/>
                <a:gd name="T20" fmla="*/ 67 w 358"/>
                <a:gd name="T21" fmla="*/ 83 h 236"/>
                <a:gd name="T22" fmla="*/ 83 w 358"/>
                <a:gd name="T23" fmla="*/ 79 h 236"/>
                <a:gd name="T24" fmla="*/ 102 w 358"/>
                <a:gd name="T25" fmla="*/ 81 h 236"/>
                <a:gd name="T26" fmla="*/ 114 w 358"/>
                <a:gd name="T27" fmla="*/ 86 h 236"/>
                <a:gd name="T28" fmla="*/ 121 w 358"/>
                <a:gd name="T29" fmla="*/ 91 h 236"/>
                <a:gd name="T30" fmla="*/ 124 w 358"/>
                <a:gd name="T31" fmla="*/ 88 h 236"/>
                <a:gd name="T32" fmla="*/ 121 w 358"/>
                <a:gd name="T33" fmla="*/ 81 h 236"/>
                <a:gd name="T34" fmla="*/ 124 w 358"/>
                <a:gd name="T35" fmla="*/ 69 h 236"/>
                <a:gd name="T36" fmla="*/ 133 w 358"/>
                <a:gd name="T37" fmla="*/ 52 h 236"/>
                <a:gd name="T38" fmla="*/ 152 w 358"/>
                <a:gd name="T39" fmla="*/ 31 h 236"/>
                <a:gd name="T40" fmla="*/ 181 w 358"/>
                <a:gd name="T41" fmla="*/ 14 h 236"/>
                <a:gd name="T42" fmla="*/ 212 w 358"/>
                <a:gd name="T43" fmla="*/ 10 h 236"/>
                <a:gd name="T44" fmla="*/ 238 w 358"/>
                <a:gd name="T45" fmla="*/ 14 h 236"/>
                <a:gd name="T46" fmla="*/ 260 w 358"/>
                <a:gd name="T47" fmla="*/ 24 h 236"/>
                <a:gd name="T48" fmla="*/ 272 w 358"/>
                <a:gd name="T49" fmla="*/ 31 h 236"/>
                <a:gd name="T50" fmla="*/ 274 w 358"/>
                <a:gd name="T51" fmla="*/ 31 h 236"/>
                <a:gd name="T52" fmla="*/ 274 w 358"/>
                <a:gd name="T53" fmla="*/ 26 h 236"/>
                <a:gd name="T54" fmla="*/ 279 w 358"/>
                <a:gd name="T55" fmla="*/ 17 h 236"/>
                <a:gd name="T56" fmla="*/ 288 w 358"/>
                <a:gd name="T57" fmla="*/ 7 h 236"/>
                <a:gd name="T58" fmla="*/ 305 w 358"/>
                <a:gd name="T59" fmla="*/ 2 h 236"/>
                <a:gd name="T60" fmla="*/ 327 w 358"/>
                <a:gd name="T61" fmla="*/ 2 h 236"/>
                <a:gd name="T62" fmla="*/ 343 w 358"/>
                <a:gd name="T63" fmla="*/ 7 h 236"/>
                <a:gd name="T64" fmla="*/ 350 w 358"/>
                <a:gd name="T65" fmla="*/ 17 h 236"/>
                <a:gd name="T66" fmla="*/ 355 w 358"/>
                <a:gd name="T67" fmla="*/ 26 h 236"/>
                <a:gd name="T68" fmla="*/ 358 w 358"/>
                <a:gd name="T69" fmla="*/ 31 h 2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8"/>
                <a:gd name="T106" fmla="*/ 0 h 236"/>
                <a:gd name="T107" fmla="*/ 358 w 358"/>
                <a:gd name="T108" fmla="*/ 236 h 2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9" name="Freeform 24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>
                <a:gd name="T0" fmla="*/ 272 w 272"/>
                <a:gd name="T1" fmla="*/ 202 h 229"/>
                <a:gd name="T2" fmla="*/ 272 w 272"/>
                <a:gd name="T3" fmla="*/ 205 h 229"/>
                <a:gd name="T4" fmla="*/ 267 w 272"/>
                <a:gd name="T5" fmla="*/ 207 h 229"/>
                <a:gd name="T6" fmla="*/ 260 w 272"/>
                <a:gd name="T7" fmla="*/ 212 h 229"/>
                <a:gd name="T8" fmla="*/ 250 w 272"/>
                <a:gd name="T9" fmla="*/ 217 h 229"/>
                <a:gd name="T10" fmla="*/ 238 w 272"/>
                <a:gd name="T11" fmla="*/ 221 h 229"/>
                <a:gd name="T12" fmla="*/ 226 w 272"/>
                <a:gd name="T13" fmla="*/ 226 h 229"/>
                <a:gd name="T14" fmla="*/ 212 w 272"/>
                <a:gd name="T15" fmla="*/ 229 h 229"/>
                <a:gd name="T16" fmla="*/ 195 w 272"/>
                <a:gd name="T17" fmla="*/ 226 h 229"/>
                <a:gd name="T18" fmla="*/ 181 w 272"/>
                <a:gd name="T19" fmla="*/ 224 h 229"/>
                <a:gd name="T20" fmla="*/ 164 w 272"/>
                <a:gd name="T21" fmla="*/ 214 h 229"/>
                <a:gd name="T22" fmla="*/ 152 w 272"/>
                <a:gd name="T23" fmla="*/ 205 h 229"/>
                <a:gd name="T24" fmla="*/ 141 w 272"/>
                <a:gd name="T25" fmla="*/ 195 h 229"/>
                <a:gd name="T26" fmla="*/ 133 w 272"/>
                <a:gd name="T27" fmla="*/ 186 h 229"/>
                <a:gd name="T28" fmla="*/ 129 w 272"/>
                <a:gd name="T29" fmla="*/ 176 h 229"/>
                <a:gd name="T30" fmla="*/ 124 w 272"/>
                <a:gd name="T31" fmla="*/ 167 h 229"/>
                <a:gd name="T32" fmla="*/ 124 w 272"/>
                <a:gd name="T33" fmla="*/ 159 h 229"/>
                <a:gd name="T34" fmla="*/ 121 w 272"/>
                <a:gd name="T35" fmla="*/ 155 h 229"/>
                <a:gd name="T36" fmla="*/ 121 w 272"/>
                <a:gd name="T37" fmla="*/ 150 h 229"/>
                <a:gd name="T38" fmla="*/ 124 w 272"/>
                <a:gd name="T39" fmla="*/ 148 h 229"/>
                <a:gd name="T40" fmla="*/ 124 w 272"/>
                <a:gd name="T41" fmla="*/ 145 h 229"/>
                <a:gd name="T42" fmla="*/ 121 w 272"/>
                <a:gd name="T43" fmla="*/ 148 h 229"/>
                <a:gd name="T44" fmla="*/ 119 w 272"/>
                <a:gd name="T45" fmla="*/ 150 h 229"/>
                <a:gd name="T46" fmla="*/ 114 w 272"/>
                <a:gd name="T47" fmla="*/ 152 h 229"/>
                <a:gd name="T48" fmla="*/ 110 w 272"/>
                <a:gd name="T49" fmla="*/ 155 h 229"/>
                <a:gd name="T50" fmla="*/ 102 w 272"/>
                <a:gd name="T51" fmla="*/ 157 h 229"/>
                <a:gd name="T52" fmla="*/ 93 w 272"/>
                <a:gd name="T53" fmla="*/ 157 h 229"/>
                <a:gd name="T54" fmla="*/ 83 w 272"/>
                <a:gd name="T55" fmla="*/ 157 h 229"/>
                <a:gd name="T56" fmla="*/ 76 w 272"/>
                <a:gd name="T57" fmla="*/ 157 h 229"/>
                <a:gd name="T58" fmla="*/ 67 w 272"/>
                <a:gd name="T59" fmla="*/ 152 h 229"/>
                <a:gd name="T60" fmla="*/ 55 w 272"/>
                <a:gd name="T61" fmla="*/ 145 h 229"/>
                <a:gd name="T62" fmla="*/ 48 w 272"/>
                <a:gd name="T63" fmla="*/ 138 h 229"/>
                <a:gd name="T64" fmla="*/ 43 w 272"/>
                <a:gd name="T65" fmla="*/ 128 h 229"/>
                <a:gd name="T66" fmla="*/ 38 w 272"/>
                <a:gd name="T67" fmla="*/ 121 h 229"/>
                <a:gd name="T68" fmla="*/ 38 w 272"/>
                <a:gd name="T69" fmla="*/ 112 h 229"/>
                <a:gd name="T70" fmla="*/ 38 w 272"/>
                <a:gd name="T71" fmla="*/ 105 h 229"/>
                <a:gd name="T72" fmla="*/ 38 w 272"/>
                <a:gd name="T73" fmla="*/ 97 h 229"/>
                <a:gd name="T74" fmla="*/ 40 w 272"/>
                <a:gd name="T75" fmla="*/ 90 h 229"/>
                <a:gd name="T76" fmla="*/ 40 w 272"/>
                <a:gd name="T77" fmla="*/ 86 h 229"/>
                <a:gd name="T78" fmla="*/ 43 w 272"/>
                <a:gd name="T79" fmla="*/ 83 h 229"/>
                <a:gd name="T80" fmla="*/ 43 w 272"/>
                <a:gd name="T81" fmla="*/ 81 h 229"/>
                <a:gd name="T82" fmla="*/ 43 w 272"/>
                <a:gd name="T83" fmla="*/ 81 h 229"/>
                <a:gd name="T84" fmla="*/ 38 w 272"/>
                <a:gd name="T85" fmla="*/ 78 h 229"/>
                <a:gd name="T86" fmla="*/ 33 w 272"/>
                <a:gd name="T87" fmla="*/ 76 h 229"/>
                <a:gd name="T88" fmla="*/ 29 w 272"/>
                <a:gd name="T89" fmla="*/ 71 h 229"/>
                <a:gd name="T90" fmla="*/ 21 w 272"/>
                <a:gd name="T91" fmla="*/ 64 h 229"/>
                <a:gd name="T92" fmla="*/ 14 w 272"/>
                <a:gd name="T93" fmla="*/ 55 h 229"/>
                <a:gd name="T94" fmla="*/ 9 w 272"/>
                <a:gd name="T95" fmla="*/ 45 h 229"/>
                <a:gd name="T96" fmla="*/ 5 w 272"/>
                <a:gd name="T97" fmla="*/ 31 h 229"/>
                <a:gd name="T98" fmla="*/ 2 w 272"/>
                <a:gd name="T99" fmla="*/ 16 h 229"/>
                <a:gd name="T100" fmla="*/ 0 w 272"/>
                <a:gd name="T101" fmla="*/ 0 h 2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72"/>
                <a:gd name="T154" fmla="*/ 0 h 229"/>
                <a:gd name="T155" fmla="*/ 272 w 272"/>
                <a:gd name="T156" fmla="*/ 229 h 22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0" name="Freeform 25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>
                <a:gd name="T0" fmla="*/ 355 w 355"/>
                <a:gd name="T1" fmla="*/ 16 h 236"/>
                <a:gd name="T2" fmla="*/ 348 w 355"/>
                <a:gd name="T3" fmla="*/ 45 h 236"/>
                <a:gd name="T4" fmla="*/ 334 w 355"/>
                <a:gd name="T5" fmla="*/ 64 h 236"/>
                <a:gd name="T6" fmla="*/ 322 w 355"/>
                <a:gd name="T7" fmla="*/ 76 h 236"/>
                <a:gd name="T8" fmla="*/ 315 w 355"/>
                <a:gd name="T9" fmla="*/ 81 h 236"/>
                <a:gd name="T10" fmla="*/ 315 w 355"/>
                <a:gd name="T11" fmla="*/ 83 h 236"/>
                <a:gd name="T12" fmla="*/ 317 w 355"/>
                <a:gd name="T13" fmla="*/ 90 h 236"/>
                <a:gd name="T14" fmla="*/ 320 w 355"/>
                <a:gd name="T15" fmla="*/ 105 h 236"/>
                <a:gd name="T16" fmla="*/ 317 w 355"/>
                <a:gd name="T17" fmla="*/ 121 h 236"/>
                <a:gd name="T18" fmla="*/ 310 w 355"/>
                <a:gd name="T19" fmla="*/ 138 h 236"/>
                <a:gd name="T20" fmla="*/ 291 w 355"/>
                <a:gd name="T21" fmla="*/ 152 h 236"/>
                <a:gd name="T22" fmla="*/ 272 w 355"/>
                <a:gd name="T23" fmla="*/ 159 h 236"/>
                <a:gd name="T24" fmla="*/ 255 w 355"/>
                <a:gd name="T25" fmla="*/ 157 h 236"/>
                <a:gd name="T26" fmla="*/ 241 w 355"/>
                <a:gd name="T27" fmla="*/ 152 h 236"/>
                <a:gd name="T28" fmla="*/ 234 w 355"/>
                <a:gd name="T29" fmla="*/ 148 h 236"/>
                <a:gd name="T30" fmla="*/ 234 w 355"/>
                <a:gd name="T31" fmla="*/ 148 h 236"/>
                <a:gd name="T32" fmla="*/ 234 w 355"/>
                <a:gd name="T33" fmla="*/ 155 h 236"/>
                <a:gd name="T34" fmla="*/ 231 w 355"/>
                <a:gd name="T35" fmla="*/ 169 h 236"/>
                <a:gd name="T36" fmla="*/ 224 w 355"/>
                <a:gd name="T37" fmla="*/ 186 h 236"/>
                <a:gd name="T38" fmla="*/ 205 w 355"/>
                <a:gd name="T39" fmla="*/ 205 h 236"/>
                <a:gd name="T40" fmla="*/ 177 w 355"/>
                <a:gd name="T41" fmla="*/ 224 h 236"/>
                <a:gd name="T42" fmla="*/ 146 w 355"/>
                <a:gd name="T43" fmla="*/ 229 h 236"/>
                <a:gd name="T44" fmla="*/ 117 w 355"/>
                <a:gd name="T45" fmla="*/ 224 h 236"/>
                <a:gd name="T46" fmla="*/ 98 w 355"/>
                <a:gd name="T47" fmla="*/ 214 h 236"/>
                <a:gd name="T48" fmla="*/ 86 w 355"/>
                <a:gd name="T49" fmla="*/ 205 h 236"/>
                <a:gd name="T50" fmla="*/ 84 w 355"/>
                <a:gd name="T51" fmla="*/ 205 h 236"/>
                <a:gd name="T52" fmla="*/ 81 w 355"/>
                <a:gd name="T53" fmla="*/ 212 h 236"/>
                <a:gd name="T54" fmla="*/ 76 w 355"/>
                <a:gd name="T55" fmla="*/ 219 h 236"/>
                <a:gd name="T56" fmla="*/ 69 w 355"/>
                <a:gd name="T57" fmla="*/ 229 h 236"/>
                <a:gd name="T58" fmla="*/ 53 w 355"/>
                <a:gd name="T59" fmla="*/ 236 h 236"/>
                <a:gd name="T60" fmla="*/ 31 w 355"/>
                <a:gd name="T61" fmla="*/ 236 h 236"/>
                <a:gd name="T62" fmla="*/ 14 w 355"/>
                <a:gd name="T63" fmla="*/ 229 h 236"/>
                <a:gd name="T64" fmla="*/ 5 w 355"/>
                <a:gd name="T65" fmla="*/ 219 h 236"/>
                <a:gd name="T66" fmla="*/ 0 w 355"/>
                <a:gd name="T67" fmla="*/ 212 h 236"/>
                <a:gd name="T68" fmla="*/ 0 w 355"/>
                <a:gd name="T69" fmla="*/ 205 h 2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5"/>
                <a:gd name="T106" fmla="*/ 0 h 236"/>
                <a:gd name="T107" fmla="*/ 355 w 355"/>
                <a:gd name="T108" fmla="*/ 236 h 2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581400" y="4876800"/>
            <a:ext cx="1828800" cy="1295400"/>
            <a:chOff x="3891" y="2677"/>
            <a:chExt cx="632" cy="470"/>
          </a:xfrm>
        </p:grpSpPr>
        <p:sp>
          <p:nvSpPr>
            <p:cNvPr id="78873" name="Freeform 27"/>
            <p:cNvSpPr>
              <a:spLocks/>
            </p:cNvSpPr>
            <p:nvPr/>
          </p:nvSpPr>
          <p:spPr bwMode="auto">
            <a:xfrm>
              <a:off x="4246" y="2687"/>
              <a:ext cx="277" cy="228"/>
            </a:xfrm>
            <a:custGeom>
              <a:avLst/>
              <a:gdLst>
                <a:gd name="T0" fmla="*/ 0 w 277"/>
                <a:gd name="T1" fmla="*/ 23 h 228"/>
                <a:gd name="T2" fmla="*/ 5 w 277"/>
                <a:gd name="T3" fmla="*/ 23 h 228"/>
                <a:gd name="T4" fmla="*/ 10 w 277"/>
                <a:gd name="T5" fmla="*/ 19 h 228"/>
                <a:gd name="T6" fmla="*/ 17 w 277"/>
                <a:gd name="T7" fmla="*/ 14 h 228"/>
                <a:gd name="T8" fmla="*/ 26 w 277"/>
                <a:gd name="T9" fmla="*/ 9 h 228"/>
                <a:gd name="T10" fmla="*/ 36 w 277"/>
                <a:gd name="T11" fmla="*/ 4 h 228"/>
                <a:gd name="T12" fmla="*/ 50 w 277"/>
                <a:gd name="T13" fmla="*/ 2 h 228"/>
                <a:gd name="T14" fmla="*/ 65 w 277"/>
                <a:gd name="T15" fmla="*/ 0 h 228"/>
                <a:gd name="T16" fmla="*/ 79 w 277"/>
                <a:gd name="T17" fmla="*/ 0 h 228"/>
                <a:gd name="T18" fmla="*/ 96 w 277"/>
                <a:gd name="T19" fmla="*/ 4 h 228"/>
                <a:gd name="T20" fmla="*/ 110 w 277"/>
                <a:gd name="T21" fmla="*/ 11 h 228"/>
                <a:gd name="T22" fmla="*/ 124 w 277"/>
                <a:gd name="T23" fmla="*/ 23 h 228"/>
                <a:gd name="T24" fmla="*/ 134 w 277"/>
                <a:gd name="T25" fmla="*/ 33 h 228"/>
                <a:gd name="T26" fmla="*/ 143 w 277"/>
                <a:gd name="T27" fmla="*/ 42 h 228"/>
                <a:gd name="T28" fmla="*/ 148 w 277"/>
                <a:gd name="T29" fmla="*/ 52 h 228"/>
                <a:gd name="T30" fmla="*/ 150 w 277"/>
                <a:gd name="T31" fmla="*/ 59 h 228"/>
                <a:gd name="T32" fmla="*/ 153 w 277"/>
                <a:gd name="T33" fmla="*/ 66 h 228"/>
                <a:gd name="T34" fmla="*/ 153 w 277"/>
                <a:gd name="T35" fmla="*/ 73 h 228"/>
                <a:gd name="T36" fmla="*/ 153 w 277"/>
                <a:gd name="T37" fmla="*/ 78 h 228"/>
                <a:gd name="T38" fmla="*/ 153 w 277"/>
                <a:gd name="T39" fmla="*/ 81 h 228"/>
                <a:gd name="T40" fmla="*/ 153 w 277"/>
                <a:gd name="T41" fmla="*/ 81 h 228"/>
                <a:gd name="T42" fmla="*/ 153 w 277"/>
                <a:gd name="T43" fmla="*/ 81 h 228"/>
                <a:gd name="T44" fmla="*/ 155 w 277"/>
                <a:gd name="T45" fmla="*/ 78 h 228"/>
                <a:gd name="T46" fmla="*/ 160 w 277"/>
                <a:gd name="T47" fmla="*/ 76 h 228"/>
                <a:gd name="T48" fmla="*/ 167 w 277"/>
                <a:gd name="T49" fmla="*/ 73 h 228"/>
                <a:gd name="T50" fmla="*/ 174 w 277"/>
                <a:gd name="T51" fmla="*/ 71 h 228"/>
                <a:gd name="T52" fmla="*/ 181 w 277"/>
                <a:gd name="T53" fmla="*/ 69 h 228"/>
                <a:gd name="T54" fmla="*/ 191 w 277"/>
                <a:gd name="T55" fmla="*/ 69 h 228"/>
                <a:gd name="T56" fmla="*/ 200 w 277"/>
                <a:gd name="T57" fmla="*/ 71 h 228"/>
                <a:gd name="T58" fmla="*/ 210 w 277"/>
                <a:gd name="T59" fmla="*/ 73 h 228"/>
                <a:gd name="T60" fmla="*/ 219 w 277"/>
                <a:gd name="T61" fmla="*/ 81 h 228"/>
                <a:gd name="T62" fmla="*/ 229 w 277"/>
                <a:gd name="T63" fmla="*/ 90 h 228"/>
                <a:gd name="T64" fmla="*/ 234 w 277"/>
                <a:gd name="T65" fmla="*/ 97 h 228"/>
                <a:gd name="T66" fmla="*/ 236 w 277"/>
                <a:gd name="T67" fmla="*/ 107 h 228"/>
                <a:gd name="T68" fmla="*/ 239 w 277"/>
                <a:gd name="T69" fmla="*/ 116 h 228"/>
                <a:gd name="T70" fmla="*/ 239 w 277"/>
                <a:gd name="T71" fmla="*/ 124 h 228"/>
                <a:gd name="T72" fmla="*/ 236 w 277"/>
                <a:gd name="T73" fmla="*/ 131 h 228"/>
                <a:gd name="T74" fmla="*/ 236 w 277"/>
                <a:gd name="T75" fmla="*/ 138 h 228"/>
                <a:gd name="T76" fmla="*/ 234 w 277"/>
                <a:gd name="T77" fmla="*/ 143 h 228"/>
                <a:gd name="T78" fmla="*/ 234 w 277"/>
                <a:gd name="T79" fmla="*/ 145 h 228"/>
                <a:gd name="T80" fmla="*/ 231 w 277"/>
                <a:gd name="T81" fmla="*/ 145 h 228"/>
                <a:gd name="T82" fmla="*/ 234 w 277"/>
                <a:gd name="T83" fmla="*/ 147 h 228"/>
                <a:gd name="T84" fmla="*/ 236 w 277"/>
                <a:gd name="T85" fmla="*/ 147 h 228"/>
                <a:gd name="T86" fmla="*/ 241 w 277"/>
                <a:gd name="T87" fmla="*/ 152 h 228"/>
                <a:gd name="T88" fmla="*/ 248 w 277"/>
                <a:gd name="T89" fmla="*/ 157 h 228"/>
                <a:gd name="T90" fmla="*/ 253 w 277"/>
                <a:gd name="T91" fmla="*/ 164 h 228"/>
                <a:gd name="T92" fmla="*/ 260 w 277"/>
                <a:gd name="T93" fmla="*/ 174 h 228"/>
                <a:gd name="T94" fmla="*/ 267 w 277"/>
                <a:gd name="T95" fmla="*/ 183 h 228"/>
                <a:gd name="T96" fmla="*/ 272 w 277"/>
                <a:gd name="T97" fmla="*/ 195 h 228"/>
                <a:gd name="T98" fmla="*/ 274 w 277"/>
                <a:gd name="T99" fmla="*/ 212 h 228"/>
                <a:gd name="T100" fmla="*/ 277 w 277"/>
                <a:gd name="T101" fmla="*/ 228 h 22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77"/>
                <a:gd name="T154" fmla="*/ 0 h 228"/>
                <a:gd name="T155" fmla="*/ 277 w 277"/>
                <a:gd name="T156" fmla="*/ 228 h 228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77" h="228">
                  <a:moveTo>
                    <a:pt x="0" y="23"/>
                  </a:moveTo>
                  <a:lnTo>
                    <a:pt x="5" y="23"/>
                  </a:lnTo>
                  <a:lnTo>
                    <a:pt x="10" y="19"/>
                  </a:lnTo>
                  <a:lnTo>
                    <a:pt x="17" y="14"/>
                  </a:lnTo>
                  <a:lnTo>
                    <a:pt x="26" y="9"/>
                  </a:lnTo>
                  <a:lnTo>
                    <a:pt x="36" y="4"/>
                  </a:lnTo>
                  <a:lnTo>
                    <a:pt x="50" y="2"/>
                  </a:lnTo>
                  <a:lnTo>
                    <a:pt x="65" y="0"/>
                  </a:lnTo>
                  <a:lnTo>
                    <a:pt x="79" y="0"/>
                  </a:lnTo>
                  <a:lnTo>
                    <a:pt x="96" y="4"/>
                  </a:lnTo>
                  <a:lnTo>
                    <a:pt x="110" y="11"/>
                  </a:lnTo>
                  <a:lnTo>
                    <a:pt x="124" y="23"/>
                  </a:lnTo>
                  <a:lnTo>
                    <a:pt x="134" y="33"/>
                  </a:lnTo>
                  <a:lnTo>
                    <a:pt x="143" y="42"/>
                  </a:lnTo>
                  <a:lnTo>
                    <a:pt x="148" y="52"/>
                  </a:lnTo>
                  <a:lnTo>
                    <a:pt x="150" y="59"/>
                  </a:lnTo>
                  <a:lnTo>
                    <a:pt x="153" y="66"/>
                  </a:lnTo>
                  <a:lnTo>
                    <a:pt x="153" y="73"/>
                  </a:lnTo>
                  <a:lnTo>
                    <a:pt x="153" y="78"/>
                  </a:lnTo>
                  <a:lnTo>
                    <a:pt x="153" y="81"/>
                  </a:lnTo>
                  <a:lnTo>
                    <a:pt x="155" y="78"/>
                  </a:lnTo>
                  <a:lnTo>
                    <a:pt x="160" y="76"/>
                  </a:lnTo>
                  <a:lnTo>
                    <a:pt x="167" y="73"/>
                  </a:lnTo>
                  <a:lnTo>
                    <a:pt x="174" y="71"/>
                  </a:lnTo>
                  <a:lnTo>
                    <a:pt x="181" y="69"/>
                  </a:lnTo>
                  <a:lnTo>
                    <a:pt x="191" y="69"/>
                  </a:lnTo>
                  <a:lnTo>
                    <a:pt x="200" y="71"/>
                  </a:lnTo>
                  <a:lnTo>
                    <a:pt x="210" y="73"/>
                  </a:lnTo>
                  <a:lnTo>
                    <a:pt x="219" y="81"/>
                  </a:lnTo>
                  <a:lnTo>
                    <a:pt x="229" y="90"/>
                  </a:lnTo>
                  <a:lnTo>
                    <a:pt x="234" y="97"/>
                  </a:lnTo>
                  <a:lnTo>
                    <a:pt x="236" y="107"/>
                  </a:lnTo>
                  <a:lnTo>
                    <a:pt x="239" y="116"/>
                  </a:lnTo>
                  <a:lnTo>
                    <a:pt x="239" y="124"/>
                  </a:lnTo>
                  <a:lnTo>
                    <a:pt x="236" y="131"/>
                  </a:lnTo>
                  <a:lnTo>
                    <a:pt x="236" y="138"/>
                  </a:lnTo>
                  <a:lnTo>
                    <a:pt x="234" y="143"/>
                  </a:lnTo>
                  <a:lnTo>
                    <a:pt x="234" y="145"/>
                  </a:lnTo>
                  <a:lnTo>
                    <a:pt x="231" y="145"/>
                  </a:lnTo>
                  <a:lnTo>
                    <a:pt x="234" y="147"/>
                  </a:lnTo>
                  <a:lnTo>
                    <a:pt x="236" y="147"/>
                  </a:lnTo>
                  <a:lnTo>
                    <a:pt x="241" y="152"/>
                  </a:lnTo>
                  <a:lnTo>
                    <a:pt x="248" y="157"/>
                  </a:lnTo>
                  <a:lnTo>
                    <a:pt x="253" y="164"/>
                  </a:lnTo>
                  <a:lnTo>
                    <a:pt x="260" y="174"/>
                  </a:lnTo>
                  <a:lnTo>
                    <a:pt x="267" y="183"/>
                  </a:lnTo>
                  <a:lnTo>
                    <a:pt x="272" y="195"/>
                  </a:lnTo>
                  <a:lnTo>
                    <a:pt x="274" y="212"/>
                  </a:lnTo>
                  <a:lnTo>
                    <a:pt x="277" y="228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4" name="Freeform 28"/>
            <p:cNvSpPr>
              <a:spLocks/>
            </p:cNvSpPr>
            <p:nvPr/>
          </p:nvSpPr>
          <p:spPr bwMode="auto">
            <a:xfrm>
              <a:off x="3891" y="2677"/>
              <a:ext cx="358" cy="236"/>
            </a:xfrm>
            <a:custGeom>
              <a:avLst/>
              <a:gdLst>
                <a:gd name="T0" fmla="*/ 2 w 358"/>
                <a:gd name="T1" fmla="*/ 219 h 236"/>
                <a:gd name="T2" fmla="*/ 9 w 358"/>
                <a:gd name="T3" fmla="*/ 193 h 236"/>
                <a:gd name="T4" fmla="*/ 21 w 358"/>
                <a:gd name="T5" fmla="*/ 174 h 236"/>
                <a:gd name="T6" fmla="*/ 33 w 358"/>
                <a:gd name="T7" fmla="*/ 162 h 236"/>
                <a:gd name="T8" fmla="*/ 43 w 358"/>
                <a:gd name="T9" fmla="*/ 155 h 236"/>
                <a:gd name="T10" fmla="*/ 43 w 358"/>
                <a:gd name="T11" fmla="*/ 155 h 236"/>
                <a:gd name="T12" fmla="*/ 40 w 358"/>
                <a:gd name="T13" fmla="*/ 145 h 236"/>
                <a:gd name="T14" fmla="*/ 38 w 358"/>
                <a:gd name="T15" fmla="*/ 134 h 236"/>
                <a:gd name="T16" fmla="*/ 38 w 358"/>
                <a:gd name="T17" fmla="*/ 117 h 236"/>
                <a:gd name="T18" fmla="*/ 48 w 358"/>
                <a:gd name="T19" fmla="*/ 98 h 236"/>
                <a:gd name="T20" fmla="*/ 67 w 358"/>
                <a:gd name="T21" fmla="*/ 83 h 236"/>
                <a:gd name="T22" fmla="*/ 83 w 358"/>
                <a:gd name="T23" fmla="*/ 79 h 236"/>
                <a:gd name="T24" fmla="*/ 102 w 358"/>
                <a:gd name="T25" fmla="*/ 81 h 236"/>
                <a:gd name="T26" fmla="*/ 114 w 358"/>
                <a:gd name="T27" fmla="*/ 86 h 236"/>
                <a:gd name="T28" fmla="*/ 121 w 358"/>
                <a:gd name="T29" fmla="*/ 91 h 236"/>
                <a:gd name="T30" fmla="*/ 124 w 358"/>
                <a:gd name="T31" fmla="*/ 88 h 236"/>
                <a:gd name="T32" fmla="*/ 121 w 358"/>
                <a:gd name="T33" fmla="*/ 81 h 236"/>
                <a:gd name="T34" fmla="*/ 124 w 358"/>
                <a:gd name="T35" fmla="*/ 69 h 236"/>
                <a:gd name="T36" fmla="*/ 133 w 358"/>
                <a:gd name="T37" fmla="*/ 52 h 236"/>
                <a:gd name="T38" fmla="*/ 152 w 358"/>
                <a:gd name="T39" fmla="*/ 31 h 236"/>
                <a:gd name="T40" fmla="*/ 181 w 358"/>
                <a:gd name="T41" fmla="*/ 14 h 236"/>
                <a:gd name="T42" fmla="*/ 212 w 358"/>
                <a:gd name="T43" fmla="*/ 10 h 236"/>
                <a:gd name="T44" fmla="*/ 238 w 358"/>
                <a:gd name="T45" fmla="*/ 14 h 236"/>
                <a:gd name="T46" fmla="*/ 260 w 358"/>
                <a:gd name="T47" fmla="*/ 24 h 236"/>
                <a:gd name="T48" fmla="*/ 272 w 358"/>
                <a:gd name="T49" fmla="*/ 31 h 236"/>
                <a:gd name="T50" fmla="*/ 274 w 358"/>
                <a:gd name="T51" fmla="*/ 31 h 236"/>
                <a:gd name="T52" fmla="*/ 274 w 358"/>
                <a:gd name="T53" fmla="*/ 26 h 236"/>
                <a:gd name="T54" fmla="*/ 279 w 358"/>
                <a:gd name="T55" fmla="*/ 17 h 236"/>
                <a:gd name="T56" fmla="*/ 288 w 358"/>
                <a:gd name="T57" fmla="*/ 7 h 236"/>
                <a:gd name="T58" fmla="*/ 305 w 358"/>
                <a:gd name="T59" fmla="*/ 2 h 236"/>
                <a:gd name="T60" fmla="*/ 327 w 358"/>
                <a:gd name="T61" fmla="*/ 2 h 236"/>
                <a:gd name="T62" fmla="*/ 343 w 358"/>
                <a:gd name="T63" fmla="*/ 7 h 236"/>
                <a:gd name="T64" fmla="*/ 350 w 358"/>
                <a:gd name="T65" fmla="*/ 17 h 236"/>
                <a:gd name="T66" fmla="*/ 355 w 358"/>
                <a:gd name="T67" fmla="*/ 26 h 236"/>
                <a:gd name="T68" fmla="*/ 358 w 358"/>
                <a:gd name="T69" fmla="*/ 31 h 2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8"/>
                <a:gd name="T106" fmla="*/ 0 h 236"/>
                <a:gd name="T107" fmla="*/ 358 w 358"/>
                <a:gd name="T108" fmla="*/ 236 h 2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8" h="236">
                  <a:moveTo>
                    <a:pt x="0" y="236"/>
                  </a:moveTo>
                  <a:lnTo>
                    <a:pt x="2" y="219"/>
                  </a:lnTo>
                  <a:lnTo>
                    <a:pt x="5" y="205"/>
                  </a:lnTo>
                  <a:lnTo>
                    <a:pt x="9" y="193"/>
                  </a:lnTo>
                  <a:lnTo>
                    <a:pt x="14" y="181"/>
                  </a:lnTo>
                  <a:lnTo>
                    <a:pt x="21" y="174"/>
                  </a:lnTo>
                  <a:lnTo>
                    <a:pt x="29" y="167"/>
                  </a:lnTo>
                  <a:lnTo>
                    <a:pt x="33" y="162"/>
                  </a:lnTo>
                  <a:lnTo>
                    <a:pt x="38" y="157"/>
                  </a:lnTo>
                  <a:lnTo>
                    <a:pt x="43" y="155"/>
                  </a:lnTo>
                  <a:lnTo>
                    <a:pt x="40" y="150"/>
                  </a:lnTo>
                  <a:lnTo>
                    <a:pt x="40" y="145"/>
                  </a:lnTo>
                  <a:lnTo>
                    <a:pt x="38" y="141"/>
                  </a:lnTo>
                  <a:lnTo>
                    <a:pt x="38" y="134"/>
                  </a:lnTo>
                  <a:lnTo>
                    <a:pt x="38" y="124"/>
                  </a:lnTo>
                  <a:lnTo>
                    <a:pt x="38" y="117"/>
                  </a:lnTo>
                  <a:lnTo>
                    <a:pt x="43" y="107"/>
                  </a:lnTo>
                  <a:lnTo>
                    <a:pt x="48" y="98"/>
                  </a:lnTo>
                  <a:lnTo>
                    <a:pt x="55" y="91"/>
                  </a:lnTo>
                  <a:lnTo>
                    <a:pt x="67" y="83"/>
                  </a:lnTo>
                  <a:lnTo>
                    <a:pt x="76" y="81"/>
                  </a:lnTo>
                  <a:lnTo>
                    <a:pt x="83" y="79"/>
                  </a:lnTo>
                  <a:lnTo>
                    <a:pt x="93" y="79"/>
                  </a:lnTo>
                  <a:lnTo>
                    <a:pt x="102" y="81"/>
                  </a:lnTo>
                  <a:lnTo>
                    <a:pt x="110" y="83"/>
                  </a:lnTo>
                  <a:lnTo>
                    <a:pt x="114" y="86"/>
                  </a:lnTo>
                  <a:lnTo>
                    <a:pt x="119" y="88"/>
                  </a:lnTo>
                  <a:lnTo>
                    <a:pt x="121" y="91"/>
                  </a:lnTo>
                  <a:lnTo>
                    <a:pt x="124" y="91"/>
                  </a:lnTo>
                  <a:lnTo>
                    <a:pt x="124" y="88"/>
                  </a:lnTo>
                  <a:lnTo>
                    <a:pt x="121" y="86"/>
                  </a:lnTo>
                  <a:lnTo>
                    <a:pt x="121" y="81"/>
                  </a:lnTo>
                  <a:lnTo>
                    <a:pt x="124" y="76"/>
                  </a:lnTo>
                  <a:lnTo>
                    <a:pt x="124" y="69"/>
                  </a:lnTo>
                  <a:lnTo>
                    <a:pt x="129" y="60"/>
                  </a:lnTo>
                  <a:lnTo>
                    <a:pt x="133" y="52"/>
                  </a:lnTo>
                  <a:lnTo>
                    <a:pt x="141" y="43"/>
                  </a:lnTo>
                  <a:lnTo>
                    <a:pt x="152" y="31"/>
                  </a:lnTo>
                  <a:lnTo>
                    <a:pt x="164" y="21"/>
                  </a:lnTo>
                  <a:lnTo>
                    <a:pt x="181" y="14"/>
                  </a:lnTo>
                  <a:lnTo>
                    <a:pt x="195" y="10"/>
                  </a:lnTo>
                  <a:lnTo>
                    <a:pt x="212" y="10"/>
                  </a:lnTo>
                  <a:lnTo>
                    <a:pt x="226" y="10"/>
                  </a:lnTo>
                  <a:lnTo>
                    <a:pt x="238" y="14"/>
                  </a:lnTo>
                  <a:lnTo>
                    <a:pt x="250" y="19"/>
                  </a:lnTo>
                  <a:lnTo>
                    <a:pt x="260" y="24"/>
                  </a:lnTo>
                  <a:lnTo>
                    <a:pt x="267" y="29"/>
                  </a:lnTo>
                  <a:lnTo>
                    <a:pt x="272" y="31"/>
                  </a:lnTo>
                  <a:lnTo>
                    <a:pt x="274" y="33"/>
                  </a:lnTo>
                  <a:lnTo>
                    <a:pt x="274" y="31"/>
                  </a:lnTo>
                  <a:lnTo>
                    <a:pt x="274" y="29"/>
                  </a:lnTo>
                  <a:lnTo>
                    <a:pt x="274" y="26"/>
                  </a:lnTo>
                  <a:lnTo>
                    <a:pt x="276" y="21"/>
                  </a:lnTo>
                  <a:lnTo>
                    <a:pt x="279" y="17"/>
                  </a:lnTo>
                  <a:lnTo>
                    <a:pt x="284" y="12"/>
                  </a:lnTo>
                  <a:lnTo>
                    <a:pt x="288" y="7"/>
                  </a:lnTo>
                  <a:lnTo>
                    <a:pt x="296" y="5"/>
                  </a:lnTo>
                  <a:lnTo>
                    <a:pt x="305" y="2"/>
                  </a:lnTo>
                  <a:lnTo>
                    <a:pt x="315" y="0"/>
                  </a:lnTo>
                  <a:lnTo>
                    <a:pt x="327" y="2"/>
                  </a:lnTo>
                  <a:lnTo>
                    <a:pt x="336" y="5"/>
                  </a:lnTo>
                  <a:lnTo>
                    <a:pt x="343" y="7"/>
                  </a:lnTo>
                  <a:lnTo>
                    <a:pt x="348" y="12"/>
                  </a:lnTo>
                  <a:lnTo>
                    <a:pt x="350" y="17"/>
                  </a:lnTo>
                  <a:lnTo>
                    <a:pt x="355" y="21"/>
                  </a:lnTo>
                  <a:lnTo>
                    <a:pt x="355" y="26"/>
                  </a:lnTo>
                  <a:lnTo>
                    <a:pt x="358" y="29"/>
                  </a:lnTo>
                  <a:lnTo>
                    <a:pt x="358" y="31"/>
                  </a:lnTo>
                  <a:lnTo>
                    <a:pt x="358" y="33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5" name="Freeform 29"/>
            <p:cNvSpPr>
              <a:spLocks/>
            </p:cNvSpPr>
            <p:nvPr/>
          </p:nvSpPr>
          <p:spPr bwMode="auto">
            <a:xfrm>
              <a:off x="3891" y="2911"/>
              <a:ext cx="272" cy="229"/>
            </a:xfrm>
            <a:custGeom>
              <a:avLst/>
              <a:gdLst>
                <a:gd name="T0" fmla="*/ 272 w 272"/>
                <a:gd name="T1" fmla="*/ 202 h 229"/>
                <a:gd name="T2" fmla="*/ 272 w 272"/>
                <a:gd name="T3" fmla="*/ 205 h 229"/>
                <a:gd name="T4" fmla="*/ 267 w 272"/>
                <a:gd name="T5" fmla="*/ 207 h 229"/>
                <a:gd name="T6" fmla="*/ 260 w 272"/>
                <a:gd name="T7" fmla="*/ 212 h 229"/>
                <a:gd name="T8" fmla="*/ 250 w 272"/>
                <a:gd name="T9" fmla="*/ 217 h 229"/>
                <a:gd name="T10" fmla="*/ 238 w 272"/>
                <a:gd name="T11" fmla="*/ 221 h 229"/>
                <a:gd name="T12" fmla="*/ 226 w 272"/>
                <a:gd name="T13" fmla="*/ 226 h 229"/>
                <a:gd name="T14" fmla="*/ 212 w 272"/>
                <a:gd name="T15" fmla="*/ 229 h 229"/>
                <a:gd name="T16" fmla="*/ 195 w 272"/>
                <a:gd name="T17" fmla="*/ 226 h 229"/>
                <a:gd name="T18" fmla="*/ 181 w 272"/>
                <a:gd name="T19" fmla="*/ 224 h 229"/>
                <a:gd name="T20" fmla="*/ 164 w 272"/>
                <a:gd name="T21" fmla="*/ 214 h 229"/>
                <a:gd name="T22" fmla="*/ 152 w 272"/>
                <a:gd name="T23" fmla="*/ 205 h 229"/>
                <a:gd name="T24" fmla="*/ 141 w 272"/>
                <a:gd name="T25" fmla="*/ 195 h 229"/>
                <a:gd name="T26" fmla="*/ 133 w 272"/>
                <a:gd name="T27" fmla="*/ 186 h 229"/>
                <a:gd name="T28" fmla="*/ 129 w 272"/>
                <a:gd name="T29" fmla="*/ 176 h 229"/>
                <a:gd name="T30" fmla="*/ 124 w 272"/>
                <a:gd name="T31" fmla="*/ 167 h 229"/>
                <a:gd name="T32" fmla="*/ 124 w 272"/>
                <a:gd name="T33" fmla="*/ 159 h 229"/>
                <a:gd name="T34" fmla="*/ 121 w 272"/>
                <a:gd name="T35" fmla="*/ 155 h 229"/>
                <a:gd name="T36" fmla="*/ 121 w 272"/>
                <a:gd name="T37" fmla="*/ 150 h 229"/>
                <a:gd name="T38" fmla="*/ 124 w 272"/>
                <a:gd name="T39" fmla="*/ 148 h 229"/>
                <a:gd name="T40" fmla="*/ 124 w 272"/>
                <a:gd name="T41" fmla="*/ 145 h 229"/>
                <a:gd name="T42" fmla="*/ 121 w 272"/>
                <a:gd name="T43" fmla="*/ 148 h 229"/>
                <a:gd name="T44" fmla="*/ 119 w 272"/>
                <a:gd name="T45" fmla="*/ 150 h 229"/>
                <a:gd name="T46" fmla="*/ 114 w 272"/>
                <a:gd name="T47" fmla="*/ 152 h 229"/>
                <a:gd name="T48" fmla="*/ 110 w 272"/>
                <a:gd name="T49" fmla="*/ 155 h 229"/>
                <a:gd name="T50" fmla="*/ 102 w 272"/>
                <a:gd name="T51" fmla="*/ 157 h 229"/>
                <a:gd name="T52" fmla="*/ 93 w 272"/>
                <a:gd name="T53" fmla="*/ 157 h 229"/>
                <a:gd name="T54" fmla="*/ 83 w 272"/>
                <a:gd name="T55" fmla="*/ 157 h 229"/>
                <a:gd name="T56" fmla="*/ 76 w 272"/>
                <a:gd name="T57" fmla="*/ 157 h 229"/>
                <a:gd name="T58" fmla="*/ 67 w 272"/>
                <a:gd name="T59" fmla="*/ 152 h 229"/>
                <a:gd name="T60" fmla="*/ 55 w 272"/>
                <a:gd name="T61" fmla="*/ 145 h 229"/>
                <a:gd name="T62" fmla="*/ 48 w 272"/>
                <a:gd name="T63" fmla="*/ 138 h 229"/>
                <a:gd name="T64" fmla="*/ 43 w 272"/>
                <a:gd name="T65" fmla="*/ 128 h 229"/>
                <a:gd name="T66" fmla="*/ 38 w 272"/>
                <a:gd name="T67" fmla="*/ 121 h 229"/>
                <a:gd name="T68" fmla="*/ 38 w 272"/>
                <a:gd name="T69" fmla="*/ 112 h 229"/>
                <a:gd name="T70" fmla="*/ 38 w 272"/>
                <a:gd name="T71" fmla="*/ 105 h 229"/>
                <a:gd name="T72" fmla="*/ 38 w 272"/>
                <a:gd name="T73" fmla="*/ 97 h 229"/>
                <a:gd name="T74" fmla="*/ 40 w 272"/>
                <a:gd name="T75" fmla="*/ 90 h 229"/>
                <a:gd name="T76" fmla="*/ 40 w 272"/>
                <a:gd name="T77" fmla="*/ 86 h 229"/>
                <a:gd name="T78" fmla="*/ 43 w 272"/>
                <a:gd name="T79" fmla="*/ 83 h 229"/>
                <a:gd name="T80" fmla="*/ 43 w 272"/>
                <a:gd name="T81" fmla="*/ 81 h 229"/>
                <a:gd name="T82" fmla="*/ 43 w 272"/>
                <a:gd name="T83" fmla="*/ 81 h 229"/>
                <a:gd name="T84" fmla="*/ 38 w 272"/>
                <a:gd name="T85" fmla="*/ 78 h 229"/>
                <a:gd name="T86" fmla="*/ 33 w 272"/>
                <a:gd name="T87" fmla="*/ 76 h 229"/>
                <a:gd name="T88" fmla="*/ 29 w 272"/>
                <a:gd name="T89" fmla="*/ 71 h 229"/>
                <a:gd name="T90" fmla="*/ 21 w 272"/>
                <a:gd name="T91" fmla="*/ 64 h 229"/>
                <a:gd name="T92" fmla="*/ 14 w 272"/>
                <a:gd name="T93" fmla="*/ 55 h 229"/>
                <a:gd name="T94" fmla="*/ 9 w 272"/>
                <a:gd name="T95" fmla="*/ 45 h 229"/>
                <a:gd name="T96" fmla="*/ 5 w 272"/>
                <a:gd name="T97" fmla="*/ 31 h 229"/>
                <a:gd name="T98" fmla="*/ 2 w 272"/>
                <a:gd name="T99" fmla="*/ 16 h 229"/>
                <a:gd name="T100" fmla="*/ 0 w 272"/>
                <a:gd name="T101" fmla="*/ 0 h 22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72"/>
                <a:gd name="T154" fmla="*/ 0 h 229"/>
                <a:gd name="T155" fmla="*/ 272 w 272"/>
                <a:gd name="T156" fmla="*/ 229 h 229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72" h="229">
                  <a:moveTo>
                    <a:pt x="272" y="202"/>
                  </a:moveTo>
                  <a:lnTo>
                    <a:pt x="272" y="205"/>
                  </a:lnTo>
                  <a:lnTo>
                    <a:pt x="267" y="207"/>
                  </a:lnTo>
                  <a:lnTo>
                    <a:pt x="260" y="212"/>
                  </a:lnTo>
                  <a:lnTo>
                    <a:pt x="250" y="217"/>
                  </a:lnTo>
                  <a:lnTo>
                    <a:pt x="238" y="221"/>
                  </a:lnTo>
                  <a:lnTo>
                    <a:pt x="226" y="226"/>
                  </a:lnTo>
                  <a:lnTo>
                    <a:pt x="212" y="229"/>
                  </a:lnTo>
                  <a:lnTo>
                    <a:pt x="195" y="226"/>
                  </a:lnTo>
                  <a:lnTo>
                    <a:pt x="181" y="224"/>
                  </a:lnTo>
                  <a:lnTo>
                    <a:pt x="164" y="214"/>
                  </a:lnTo>
                  <a:lnTo>
                    <a:pt x="152" y="205"/>
                  </a:lnTo>
                  <a:lnTo>
                    <a:pt x="141" y="195"/>
                  </a:lnTo>
                  <a:lnTo>
                    <a:pt x="133" y="186"/>
                  </a:lnTo>
                  <a:lnTo>
                    <a:pt x="129" y="176"/>
                  </a:lnTo>
                  <a:lnTo>
                    <a:pt x="124" y="167"/>
                  </a:lnTo>
                  <a:lnTo>
                    <a:pt x="124" y="159"/>
                  </a:lnTo>
                  <a:lnTo>
                    <a:pt x="121" y="155"/>
                  </a:lnTo>
                  <a:lnTo>
                    <a:pt x="121" y="150"/>
                  </a:lnTo>
                  <a:lnTo>
                    <a:pt x="124" y="148"/>
                  </a:lnTo>
                  <a:lnTo>
                    <a:pt x="124" y="145"/>
                  </a:lnTo>
                  <a:lnTo>
                    <a:pt x="121" y="148"/>
                  </a:lnTo>
                  <a:lnTo>
                    <a:pt x="119" y="150"/>
                  </a:lnTo>
                  <a:lnTo>
                    <a:pt x="114" y="152"/>
                  </a:lnTo>
                  <a:lnTo>
                    <a:pt x="110" y="155"/>
                  </a:lnTo>
                  <a:lnTo>
                    <a:pt x="102" y="157"/>
                  </a:lnTo>
                  <a:lnTo>
                    <a:pt x="93" y="157"/>
                  </a:lnTo>
                  <a:lnTo>
                    <a:pt x="83" y="157"/>
                  </a:lnTo>
                  <a:lnTo>
                    <a:pt x="76" y="157"/>
                  </a:lnTo>
                  <a:lnTo>
                    <a:pt x="67" y="152"/>
                  </a:lnTo>
                  <a:lnTo>
                    <a:pt x="55" y="145"/>
                  </a:lnTo>
                  <a:lnTo>
                    <a:pt x="48" y="138"/>
                  </a:lnTo>
                  <a:lnTo>
                    <a:pt x="43" y="128"/>
                  </a:lnTo>
                  <a:lnTo>
                    <a:pt x="38" y="121"/>
                  </a:lnTo>
                  <a:lnTo>
                    <a:pt x="38" y="112"/>
                  </a:lnTo>
                  <a:lnTo>
                    <a:pt x="38" y="105"/>
                  </a:lnTo>
                  <a:lnTo>
                    <a:pt x="38" y="97"/>
                  </a:lnTo>
                  <a:lnTo>
                    <a:pt x="40" y="90"/>
                  </a:lnTo>
                  <a:lnTo>
                    <a:pt x="40" y="86"/>
                  </a:lnTo>
                  <a:lnTo>
                    <a:pt x="43" y="83"/>
                  </a:lnTo>
                  <a:lnTo>
                    <a:pt x="43" y="81"/>
                  </a:lnTo>
                  <a:lnTo>
                    <a:pt x="38" y="78"/>
                  </a:lnTo>
                  <a:lnTo>
                    <a:pt x="33" y="76"/>
                  </a:lnTo>
                  <a:lnTo>
                    <a:pt x="29" y="71"/>
                  </a:lnTo>
                  <a:lnTo>
                    <a:pt x="21" y="64"/>
                  </a:lnTo>
                  <a:lnTo>
                    <a:pt x="14" y="55"/>
                  </a:lnTo>
                  <a:lnTo>
                    <a:pt x="9" y="45"/>
                  </a:lnTo>
                  <a:lnTo>
                    <a:pt x="5" y="31"/>
                  </a:lnTo>
                  <a:lnTo>
                    <a:pt x="2" y="16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6" name="Freeform 30"/>
            <p:cNvSpPr>
              <a:spLocks/>
            </p:cNvSpPr>
            <p:nvPr/>
          </p:nvSpPr>
          <p:spPr bwMode="auto">
            <a:xfrm>
              <a:off x="4165" y="2911"/>
              <a:ext cx="355" cy="236"/>
            </a:xfrm>
            <a:custGeom>
              <a:avLst/>
              <a:gdLst>
                <a:gd name="T0" fmla="*/ 355 w 355"/>
                <a:gd name="T1" fmla="*/ 16 h 236"/>
                <a:gd name="T2" fmla="*/ 348 w 355"/>
                <a:gd name="T3" fmla="*/ 45 h 236"/>
                <a:gd name="T4" fmla="*/ 334 w 355"/>
                <a:gd name="T5" fmla="*/ 64 h 236"/>
                <a:gd name="T6" fmla="*/ 322 w 355"/>
                <a:gd name="T7" fmla="*/ 76 h 236"/>
                <a:gd name="T8" fmla="*/ 315 w 355"/>
                <a:gd name="T9" fmla="*/ 81 h 236"/>
                <a:gd name="T10" fmla="*/ 315 w 355"/>
                <a:gd name="T11" fmla="*/ 83 h 236"/>
                <a:gd name="T12" fmla="*/ 317 w 355"/>
                <a:gd name="T13" fmla="*/ 90 h 236"/>
                <a:gd name="T14" fmla="*/ 320 w 355"/>
                <a:gd name="T15" fmla="*/ 105 h 236"/>
                <a:gd name="T16" fmla="*/ 317 w 355"/>
                <a:gd name="T17" fmla="*/ 121 h 236"/>
                <a:gd name="T18" fmla="*/ 310 w 355"/>
                <a:gd name="T19" fmla="*/ 138 h 236"/>
                <a:gd name="T20" fmla="*/ 291 w 355"/>
                <a:gd name="T21" fmla="*/ 152 h 236"/>
                <a:gd name="T22" fmla="*/ 272 w 355"/>
                <a:gd name="T23" fmla="*/ 159 h 236"/>
                <a:gd name="T24" fmla="*/ 255 w 355"/>
                <a:gd name="T25" fmla="*/ 157 h 236"/>
                <a:gd name="T26" fmla="*/ 241 w 355"/>
                <a:gd name="T27" fmla="*/ 152 h 236"/>
                <a:gd name="T28" fmla="*/ 234 w 355"/>
                <a:gd name="T29" fmla="*/ 148 h 236"/>
                <a:gd name="T30" fmla="*/ 234 w 355"/>
                <a:gd name="T31" fmla="*/ 148 h 236"/>
                <a:gd name="T32" fmla="*/ 234 w 355"/>
                <a:gd name="T33" fmla="*/ 155 h 236"/>
                <a:gd name="T34" fmla="*/ 231 w 355"/>
                <a:gd name="T35" fmla="*/ 169 h 236"/>
                <a:gd name="T36" fmla="*/ 224 w 355"/>
                <a:gd name="T37" fmla="*/ 186 h 236"/>
                <a:gd name="T38" fmla="*/ 205 w 355"/>
                <a:gd name="T39" fmla="*/ 205 h 236"/>
                <a:gd name="T40" fmla="*/ 177 w 355"/>
                <a:gd name="T41" fmla="*/ 224 h 236"/>
                <a:gd name="T42" fmla="*/ 146 w 355"/>
                <a:gd name="T43" fmla="*/ 229 h 236"/>
                <a:gd name="T44" fmla="*/ 117 w 355"/>
                <a:gd name="T45" fmla="*/ 224 h 236"/>
                <a:gd name="T46" fmla="*/ 98 w 355"/>
                <a:gd name="T47" fmla="*/ 214 h 236"/>
                <a:gd name="T48" fmla="*/ 86 w 355"/>
                <a:gd name="T49" fmla="*/ 205 h 236"/>
                <a:gd name="T50" fmla="*/ 84 w 355"/>
                <a:gd name="T51" fmla="*/ 205 h 236"/>
                <a:gd name="T52" fmla="*/ 81 w 355"/>
                <a:gd name="T53" fmla="*/ 212 h 236"/>
                <a:gd name="T54" fmla="*/ 76 w 355"/>
                <a:gd name="T55" fmla="*/ 219 h 236"/>
                <a:gd name="T56" fmla="*/ 69 w 355"/>
                <a:gd name="T57" fmla="*/ 229 h 236"/>
                <a:gd name="T58" fmla="*/ 53 w 355"/>
                <a:gd name="T59" fmla="*/ 236 h 236"/>
                <a:gd name="T60" fmla="*/ 31 w 355"/>
                <a:gd name="T61" fmla="*/ 236 h 236"/>
                <a:gd name="T62" fmla="*/ 14 w 355"/>
                <a:gd name="T63" fmla="*/ 229 h 236"/>
                <a:gd name="T64" fmla="*/ 5 w 355"/>
                <a:gd name="T65" fmla="*/ 219 h 236"/>
                <a:gd name="T66" fmla="*/ 0 w 355"/>
                <a:gd name="T67" fmla="*/ 212 h 236"/>
                <a:gd name="T68" fmla="*/ 0 w 355"/>
                <a:gd name="T69" fmla="*/ 205 h 2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55"/>
                <a:gd name="T106" fmla="*/ 0 h 236"/>
                <a:gd name="T107" fmla="*/ 355 w 355"/>
                <a:gd name="T108" fmla="*/ 236 h 2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55" h="236">
                  <a:moveTo>
                    <a:pt x="355" y="0"/>
                  </a:moveTo>
                  <a:lnTo>
                    <a:pt x="355" y="16"/>
                  </a:lnTo>
                  <a:lnTo>
                    <a:pt x="353" y="33"/>
                  </a:lnTo>
                  <a:lnTo>
                    <a:pt x="348" y="45"/>
                  </a:lnTo>
                  <a:lnTo>
                    <a:pt x="341" y="55"/>
                  </a:lnTo>
                  <a:lnTo>
                    <a:pt x="334" y="64"/>
                  </a:lnTo>
                  <a:lnTo>
                    <a:pt x="329" y="71"/>
                  </a:lnTo>
                  <a:lnTo>
                    <a:pt x="322" y="76"/>
                  </a:lnTo>
                  <a:lnTo>
                    <a:pt x="317" y="78"/>
                  </a:lnTo>
                  <a:lnTo>
                    <a:pt x="315" y="81"/>
                  </a:lnTo>
                  <a:lnTo>
                    <a:pt x="312" y="83"/>
                  </a:lnTo>
                  <a:lnTo>
                    <a:pt x="315" y="83"/>
                  </a:lnTo>
                  <a:lnTo>
                    <a:pt x="315" y="86"/>
                  </a:lnTo>
                  <a:lnTo>
                    <a:pt x="317" y="90"/>
                  </a:lnTo>
                  <a:lnTo>
                    <a:pt x="317" y="97"/>
                  </a:lnTo>
                  <a:lnTo>
                    <a:pt x="320" y="105"/>
                  </a:lnTo>
                  <a:lnTo>
                    <a:pt x="320" y="112"/>
                  </a:lnTo>
                  <a:lnTo>
                    <a:pt x="317" y="121"/>
                  </a:lnTo>
                  <a:lnTo>
                    <a:pt x="315" y="131"/>
                  </a:lnTo>
                  <a:lnTo>
                    <a:pt x="310" y="138"/>
                  </a:lnTo>
                  <a:lnTo>
                    <a:pt x="300" y="148"/>
                  </a:lnTo>
                  <a:lnTo>
                    <a:pt x="291" y="152"/>
                  </a:lnTo>
                  <a:lnTo>
                    <a:pt x="281" y="157"/>
                  </a:lnTo>
                  <a:lnTo>
                    <a:pt x="272" y="159"/>
                  </a:lnTo>
                  <a:lnTo>
                    <a:pt x="262" y="159"/>
                  </a:lnTo>
                  <a:lnTo>
                    <a:pt x="255" y="157"/>
                  </a:lnTo>
                  <a:lnTo>
                    <a:pt x="248" y="155"/>
                  </a:lnTo>
                  <a:lnTo>
                    <a:pt x="241" y="152"/>
                  </a:lnTo>
                  <a:lnTo>
                    <a:pt x="236" y="150"/>
                  </a:lnTo>
                  <a:lnTo>
                    <a:pt x="234" y="148"/>
                  </a:lnTo>
                  <a:lnTo>
                    <a:pt x="234" y="150"/>
                  </a:lnTo>
                  <a:lnTo>
                    <a:pt x="234" y="155"/>
                  </a:lnTo>
                  <a:lnTo>
                    <a:pt x="234" y="162"/>
                  </a:lnTo>
                  <a:lnTo>
                    <a:pt x="231" y="169"/>
                  </a:lnTo>
                  <a:lnTo>
                    <a:pt x="229" y="176"/>
                  </a:lnTo>
                  <a:lnTo>
                    <a:pt x="224" y="186"/>
                  </a:lnTo>
                  <a:lnTo>
                    <a:pt x="215" y="195"/>
                  </a:lnTo>
                  <a:lnTo>
                    <a:pt x="205" y="205"/>
                  </a:lnTo>
                  <a:lnTo>
                    <a:pt x="191" y="217"/>
                  </a:lnTo>
                  <a:lnTo>
                    <a:pt x="177" y="224"/>
                  </a:lnTo>
                  <a:lnTo>
                    <a:pt x="160" y="229"/>
                  </a:lnTo>
                  <a:lnTo>
                    <a:pt x="146" y="229"/>
                  </a:lnTo>
                  <a:lnTo>
                    <a:pt x="131" y="226"/>
                  </a:lnTo>
                  <a:lnTo>
                    <a:pt x="117" y="224"/>
                  </a:lnTo>
                  <a:lnTo>
                    <a:pt x="107" y="219"/>
                  </a:lnTo>
                  <a:lnTo>
                    <a:pt x="98" y="214"/>
                  </a:lnTo>
                  <a:lnTo>
                    <a:pt x="91" y="209"/>
                  </a:lnTo>
                  <a:lnTo>
                    <a:pt x="86" y="205"/>
                  </a:lnTo>
                  <a:lnTo>
                    <a:pt x="84" y="205"/>
                  </a:lnTo>
                  <a:lnTo>
                    <a:pt x="84" y="207"/>
                  </a:lnTo>
                  <a:lnTo>
                    <a:pt x="81" y="212"/>
                  </a:lnTo>
                  <a:lnTo>
                    <a:pt x="81" y="214"/>
                  </a:lnTo>
                  <a:lnTo>
                    <a:pt x="76" y="219"/>
                  </a:lnTo>
                  <a:lnTo>
                    <a:pt x="74" y="224"/>
                  </a:lnTo>
                  <a:lnTo>
                    <a:pt x="69" y="229"/>
                  </a:lnTo>
                  <a:lnTo>
                    <a:pt x="62" y="233"/>
                  </a:lnTo>
                  <a:lnTo>
                    <a:pt x="53" y="236"/>
                  </a:lnTo>
                  <a:lnTo>
                    <a:pt x="41" y="236"/>
                  </a:lnTo>
                  <a:lnTo>
                    <a:pt x="31" y="236"/>
                  </a:lnTo>
                  <a:lnTo>
                    <a:pt x="22" y="233"/>
                  </a:lnTo>
                  <a:lnTo>
                    <a:pt x="14" y="229"/>
                  </a:lnTo>
                  <a:lnTo>
                    <a:pt x="10" y="224"/>
                  </a:lnTo>
                  <a:lnTo>
                    <a:pt x="5" y="219"/>
                  </a:lnTo>
                  <a:lnTo>
                    <a:pt x="2" y="214"/>
                  </a:lnTo>
                  <a:lnTo>
                    <a:pt x="0" y="212"/>
                  </a:lnTo>
                  <a:lnTo>
                    <a:pt x="0" y="207"/>
                  </a:lnTo>
                  <a:lnTo>
                    <a:pt x="0" y="205"/>
                  </a:lnTo>
                </a:path>
              </a:pathLst>
            </a:custGeom>
            <a:noFill/>
            <a:ln w="12700">
              <a:solidFill>
                <a:srgbClr val="00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86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C4CB69DF-9914-0041-944D-C7FAE244F16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8870" name="Line 5"/>
          <p:cNvSpPr>
            <a:spLocks noChangeShapeType="1"/>
          </p:cNvSpPr>
          <p:nvPr/>
        </p:nvSpPr>
        <p:spPr bwMode="auto">
          <a:xfrm>
            <a:off x="1676400" y="5257800"/>
            <a:ext cx="2743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71" name="Rectangle 32"/>
          <p:cNvSpPr>
            <a:spLocks noChangeArrowheads="1"/>
          </p:cNvSpPr>
          <p:nvPr/>
        </p:nvSpPr>
        <p:spPr bwMode="auto">
          <a:xfrm>
            <a:off x="4419600" y="2819400"/>
            <a:ext cx="363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u="none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8872" name="Rectangle 33"/>
          <p:cNvSpPr>
            <a:spLocks noChangeArrowheads="1"/>
          </p:cNvSpPr>
          <p:nvPr/>
        </p:nvSpPr>
        <p:spPr bwMode="auto">
          <a:xfrm>
            <a:off x="4360863" y="5024438"/>
            <a:ext cx="363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u="none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608440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2714" grpId="0" animBg="1"/>
      <p:bldP spid="712715" grpId="0"/>
      <p:bldP spid="712717" grpId="0"/>
      <p:bldP spid="712720" grpId="0"/>
      <p:bldP spid="712721" grpId="0" animBg="1"/>
      <p:bldP spid="712722" grpId="0"/>
      <p:bldP spid="7127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ChangeArrowheads="1"/>
          </p:cNvSpPr>
          <p:nvPr/>
        </p:nvSpPr>
        <p:spPr bwMode="auto">
          <a:xfrm>
            <a:off x="457200" y="4262438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31" name="Rectangle 3"/>
          <p:cNvSpPr>
            <a:spLocks noChangeArrowheads="1"/>
          </p:cNvSpPr>
          <p:nvPr/>
        </p:nvSpPr>
        <p:spPr bwMode="auto">
          <a:xfrm>
            <a:off x="457200" y="4262438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Solução: adicionar números de sequência</a:t>
            </a:r>
          </a:p>
        </p:txBody>
      </p:sp>
      <p:sp>
        <p:nvSpPr>
          <p:cNvPr id="713732" name="Rectangle 4"/>
          <p:cNvSpPr>
            <a:spLocks noChangeArrowheads="1"/>
          </p:cNvSpPr>
          <p:nvPr/>
        </p:nvSpPr>
        <p:spPr bwMode="auto">
          <a:xfrm>
            <a:off x="457200" y="1676400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457200" y="17526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Problema: desordenação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Tw Cen MT" charset="0"/>
                <a:ea typeface="ＭＳ Ｐゴシック" charset="0"/>
                <a:cs typeface="ＭＳ Ｐゴシック" charset="0"/>
              </a:rPr>
              <a:t>Como se lida com dados fora de ordem?</a:t>
            </a: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6172200" y="2286000"/>
            <a:ext cx="8382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GET</a:t>
            </a: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800600" y="2286000"/>
            <a:ext cx="8382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x.ht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3429000" y="2286000"/>
            <a:ext cx="8382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inde</a:t>
            </a:r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2057400" y="2286000"/>
            <a:ext cx="8382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ml</a:t>
            </a:r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1524000" y="2514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2895600" y="2514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4267200" y="2514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Line 14"/>
          <p:cNvSpPr>
            <a:spLocks noChangeShapeType="1"/>
          </p:cNvSpPr>
          <p:nvPr/>
        </p:nvSpPr>
        <p:spPr bwMode="auto">
          <a:xfrm>
            <a:off x="5638800" y="2514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Line 15"/>
          <p:cNvSpPr>
            <a:spLocks noChangeShapeType="1"/>
          </p:cNvSpPr>
          <p:nvPr/>
        </p:nvSpPr>
        <p:spPr bwMode="auto">
          <a:xfrm>
            <a:off x="7010400" y="2514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6553200" y="3352800"/>
            <a:ext cx="2300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FF0000"/>
                </a:solidFill>
                <a:latin typeface="Arial" charset="0"/>
              </a:rPr>
              <a:t>GET x.htindeml</a:t>
            </a:r>
          </a:p>
        </p:txBody>
      </p:sp>
      <p:sp>
        <p:nvSpPr>
          <p:cNvPr id="713745" name="Line 17"/>
          <p:cNvSpPr>
            <a:spLocks noChangeShapeType="1"/>
          </p:cNvSpPr>
          <p:nvPr/>
        </p:nvSpPr>
        <p:spPr bwMode="auto">
          <a:xfrm>
            <a:off x="1371600" y="5405438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>
            <a:off x="2819400" y="5405438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47" name="Line 19"/>
          <p:cNvSpPr>
            <a:spLocks noChangeShapeType="1"/>
          </p:cNvSpPr>
          <p:nvPr/>
        </p:nvSpPr>
        <p:spPr bwMode="auto">
          <a:xfrm>
            <a:off x="4267200" y="5405438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48" name="Text Box 20"/>
          <p:cNvSpPr txBox="1">
            <a:spLocks noChangeArrowheads="1"/>
          </p:cNvSpPr>
          <p:nvPr/>
        </p:nvSpPr>
        <p:spPr bwMode="auto">
          <a:xfrm>
            <a:off x="6629400" y="6015038"/>
            <a:ext cx="2300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>
                <a:solidFill>
                  <a:srgbClr val="000000"/>
                </a:solidFill>
                <a:latin typeface="Arial" charset="0"/>
              </a:rPr>
              <a:t>GET index.html</a:t>
            </a:r>
          </a:p>
        </p:txBody>
      </p:sp>
      <p:sp>
        <p:nvSpPr>
          <p:cNvPr id="713749" name="Rectangle 21"/>
          <p:cNvSpPr>
            <a:spLocks noChangeArrowheads="1"/>
          </p:cNvSpPr>
          <p:nvPr/>
        </p:nvSpPr>
        <p:spPr bwMode="auto">
          <a:xfrm>
            <a:off x="1905000" y="5176838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ml</a:t>
            </a:r>
          </a:p>
        </p:txBody>
      </p:sp>
      <p:sp>
        <p:nvSpPr>
          <p:cNvPr id="713750" name="Rectangle 22"/>
          <p:cNvSpPr>
            <a:spLocks noChangeArrowheads="1"/>
          </p:cNvSpPr>
          <p:nvPr/>
        </p:nvSpPr>
        <p:spPr bwMode="auto">
          <a:xfrm>
            <a:off x="2514600" y="5176838"/>
            <a:ext cx="228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713751" name="Rectangle 23"/>
          <p:cNvSpPr>
            <a:spLocks noChangeArrowheads="1"/>
          </p:cNvSpPr>
          <p:nvPr/>
        </p:nvSpPr>
        <p:spPr bwMode="auto">
          <a:xfrm>
            <a:off x="3352800" y="5176838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inde</a:t>
            </a:r>
          </a:p>
        </p:txBody>
      </p:sp>
      <p:sp>
        <p:nvSpPr>
          <p:cNvPr id="713752" name="Rectangle 24"/>
          <p:cNvSpPr>
            <a:spLocks noChangeArrowheads="1"/>
          </p:cNvSpPr>
          <p:nvPr/>
        </p:nvSpPr>
        <p:spPr bwMode="auto">
          <a:xfrm>
            <a:off x="3962400" y="5176838"/>
            <a:ext cx="228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713753" name="Line 25"/>
          <p:cNvSpPr>
            <a:spLocks noChangeShapeType="1"/>
          </p:cNvSpPr>
          <p:nvPr/>
        </p:nvSpPr>
        <p:spPr bwMode="auto">
          <a:xfrm>
            <a:off x="5715000" y="5405438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54" name="Rectangle 26"/>
          <p:cNvSpPr>
            <a:spLocks noChangeArrowheads="1"/>
          </p:cNvSpPr>
          <p:nvPr/>
        </p:nvSpPr>
        <p:spPr bwMode="auto">
          <a:xfrm>
            <a:off x="4800600" y="5176838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x.ht</a:t>
            </a:r>
          </a:p>
        </p:txBody>
      </p:sp>
      <p:sp>
        <p:nvSpPr>
          <p:cNvPr id="713755" name="Rectangle 27"/>
          <p:cNvSpPr>
            <a:spLocks noChangeArrowheads="1"/>
          </p:cNvSpPr>
          <p:nvPr/>
        </p:nvSpPr>
        <p:spPr bwMode="auto">
          <a:xfrm>
            <a:off x="5410200" y="5176838"/>
            <a:ext cx="228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713756" name="Line 28"/>
          <p:cNvSpPr>
            <a:spLocks noChangeShapeType="1"/>
          </p:cNvSpPr>
          <p:nvPr/>
        </p:nvSpPr>
        <p:spPr bwMode="auto">
          <a:xfrm>
            <a:off x="7086600" y="5405438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757" name="Rectangle 29"/>
          <p:cNvSpPr>
            <a:spLocks noChangeArrowheads="1"/>
          </p:cNvSpPr>
          <p:nvPr/>
        </p:nvSpPr>
        <p:spPr bwMode="auto">
          <a:xfrm>
            <a:off x="6248400" y="5176838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GET</a:t>
            </a:r>
          </a:p>
        </p:txBody>
      </p:sp>
      <p:sp>
        <p:nvSpPr>
          <p:cNvPr id="713758" name="Rectangle 30"/>
          <p:cNvSpPr>
            <a:spLocks noChangeArrowheads="1"/>
          </p:cNvSpPr>
          <p:nvPr/>
        </p:nvSpPr>
        <p:spPr bwMode="auto">
          <a:xfrm>
            <a:off x="6858000" y="5176838"/>
            <a:ext cx="228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r>
              <a:rPr lang="en-US" sz="2000" u="none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pic>
        <p:nvPicPr>
          <p:cNvPr id="80927" name="Picture 31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111375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928" name="Picture 32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057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3761" name="Picture 3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849813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3762" name="Picture 34" descr="paketaro box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872038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3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0" y="1295400"/>
            <a:ext cx="533400" cy="244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12F1E17C-9274-DF48-B722-50E783E47A6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34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5882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30" grpId="0" animBg="1"/>
      <p:bldP spid="713731" grpId="0"/>
      <p:bldP spid="713745" grpId="0" animBg="1"/>
      <p:bldP spid="713746" grpId="0" animBg="1"/>
      <p:bldP spid="713747" grpId="0" animBg="1"/>
      <p:bldP spid="713748" grpId="0"/>
      <p:bldP spid="713749" grpId="0" animBg="1"/>
      <p:bldP spid="713750" grpId="0" animBg="1"/>
      <p:bldP spid="713751" grpId="0" animBg="1"/>
      <p:bldP spid="713752" grpId="0" animBg="1"/>
      <p:bldP spid="713753" grpId="0" animBg="1"/>
      <p:bldP spid="713754" grpId="0" animBg="1"/>
      <p:bldP spid="713755" grpId="0" animBg="1"/>
      <p:bldP spid="713756" grpId="0" animBg="1"/>
      <p:bldP spid="713757" grpId="0" animBg="1"/>
      <p:bldP spid="71375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6BCD4567-1D4A-354E-94F9-A48E426C62C2}" type="slidenum">
              <a:rPr lang="en-US" sz="1400">
                <a:solidFill>
                  <a:srgbClr val="FFFFFF"/>
                </a:solidFill>
              </a:rPr>
              <a:pPr algn="l" eaLnBrk="1" hangingPunct="1"/>
              <a:t>35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pt-PT" sz="2800">
                <a:latin typeface="Tw Cen MT" charset="0"/>
                <a:ea typeface="ＭＳ Ｐゴシック" charset="0"/>
                <a:cs typeface="ＭＳ Ｐゴシック" charset="0"/>
              </a:rPr>
              <a:t>Gestão de recursos na rede: controlo da saturação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458200" cy="2855913"/>
          </a:xfrm>
        </p:spPr>
        <p:txBody>
          <a:bodyPr/>
          <a:lstStyle/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Que acontece se muitos utilizadores estão a usar a rede?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Os emissores devem diminuir o ritmo de emissão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… em resposta aos seus pacotes serem suprimidos</a:t>
            </a:r>
          </a:p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Esta é a essência do </a:t>
            </a: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controlo de saturação do protocolo TCP</a:t>
            </a:r>
          </a:p>
          <a:p>
            <a:pPr lvl="1" eaLnBrk="1" hangingPunct="1"/>
            <a:r>
              <a:rPr lang="pt-PT" sz="2000">
                <a:latin typeface="Tw Cen MT" charset="0"/>
                <a:ea typeface="ＭＳ Ｐゴシック" charset="0"/>
              </a:rPr>
              <a:t>Fundamental para evitar o colapso da Internet</a:t>
            </a:r>
          </a:p>
          <a:p>
            <a:pPr eaLnBrk="1" hangingPunct="1"/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Mas …. (ex.) Isto só não chega para lidar com fluxos de vídeo</a:t>
            </a:r>
          </a:p>
          <a:p>
            <a:pPr lvl="1" eaLnBrk="1" hangingPunct="1"/>
            <a:endParaRPr lang="pt-PT" sz="2000">
              <a:latin typeface="Tw Cen MT" charset="0"/>
              <a:ea typeface="ＭＳ Ｐゴシック" charset="0"/>
            </a:endParaRPr>
          </a:p>
        </p:txBody>
      </p:sp>
      <p:sp>
        <p:nvSpPr>
          <p:cNvPr id="714756" name="Rectangle 4"/>
          <p:cNvSpPr>
            <a:spLocks noChangeArrowheads="1"/>
          </p:cNvSpPr>
          <p:nvPr/>
        </p:nvSpPr>
        <p:spPr bwMode="auto">
          <a:xfrm>
            <a:off x="501650" y="1239838"/>
            <a:ext cx="8458200" cy="2209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Rectangle 5"/>
          <p:cNvSpPr>
            <a:spLocks noChangeArrowheads="1"/>
          </p:cNvSpPr>
          <p:nvPr/>
        </p:nvSpPr>
        <p:spPr bwMode="auto">
          <a:xfrm>
            <a:off x="457200" y="1524000"/>
            <a:ext cx="495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5" tIns="46033" rIns="92065" bIns="46033"/>
          <a:lstStyle/>
          <a:p>
            <a:pPr marL="223838" indent="-223838">
              <a:spcBef>
                <a:spcPct val="50000"/>
              </a:spcBef>
            </a:pPr>
            <a:endParaRPr lang="en-US" sz="1800">
              <a:solidFill>
                <a:srgbClr val="0000FF"/>
              </a:solidFill>
              <a:latin typeface="Arial" charset="0"/>
            </a:endParaRPr>
          </a:p>
        </p:txBody>
      </p:sp>
      <p:grpSp>
        <p:nvGrpSpPr>
          <p:cNvPr id="82951" name="Group 6"/>
          <p:cNvGrpSpPr>
            <a:grpSpLocks/>
          </p:cNvGrpSpPr>
          <p:nvPr/>
        </p:nvGrpSpPr>
        <p:grpSpPr bwMode="auto">
          <a:xfrm>
            <a:off x="3675063" y="1857375"/>
            <a:ext cx="5056187" cy="1009650"/>
            <a:chOff x="1968" y="1440"/>
            <a:chExt cx="3185" cy="636"/>
          </a:xfrm>
        </p:grpSpPr>
        <p:sp>
          <p:nvSpPr>
            <p:cNvPr id="82959" name="Oval 7"/>
            <p:cNvSpPr>
              <a:spLocks noChangeArrowheads="1"/>
            </p:cNvSpPr>
            <p:nvPr/>
          </p:nvSpPr>
          <p:spPr bwMode="auto">
            <a:xfrm>
              <a:off x="1968" y="1440"/>
              <a:ext cx="624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0" name="Line 8"/>
            <p:cNvSpPr>
              <a:spLocks noChangeShapeType="1"/>
            </p:cNvSpPr>
            <p:nvPr/>
          </p:nvSpPr>
          <p:spPr bwMode="auto">
            <a:xfrm>
              <a:off x="2474" y="1740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Line 9"/>
            <p:cNvSpPr>
              <a:spLocks noChangeShapeType="1"/>
            </p:cNvSpPr>
            <p:nvPr/>
          </p:nvSpPr>
          <p:spPr bwMode="auto">
            <a:xfrm>
              <a:off x="4865" y="1726"/>
              <a:ext cx="28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Rectangle 10"/>
            <p:cNvSpPr>
              <a:spLocks noChangeArrowheads="1"/>
            </p:cNvSpPr>
            <p:nvPr/>
          </p:nvSpPr>
          <p:spPr bwMode="auto">
            <a:xfrm>
              <a:off x="479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3" name="Rectangle 11"/>
            <p:cNvSpPr>
              <a:spLocks noChangeArrowheads="1"/>
            </p:cNvSpPr>
            <p:nvPr/>
          </p:nvSpPr>
          <p:spPr bwMode="auto">
            <a:xfrm>
              <a:off x="2296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4" name="Rectangle 12"/>
            <p:cNvSpPr>
              <a:spLocks noChangeArrowheads="1"/>
            </p:cNvSpPr>
            <p:nvPr/>
          </p:nvSpPr>
          <p:spPr bwMode="auto">
            <a:xfrm>
              <a:off x="3072" y="1584"/>
              <a:ext cx="144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5" name="Rectangle 13"/>
            <p:cNvSpPr>
              <a:spLocks noChangeArrowheads="1"/>
            </p:cNvSpPr>
            <p:nvPr/>
          </p:nvSpPr>
          <p:spPr bwMode="auto">
            <a:xfrm>
              <a:off x="3208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6" name="Rectangle 14"/>
            <p:cNvSpPr>
              <a:spLocks noChangeArrowheads="1"/>
            </p:cNvSpPr>
            <p:nvPr/>
          </p:nvSpPr>
          <p:spPr bwMode="auto">
            <a:xfrm>
              <a:off x="373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7" name="Rectangle 15"/>
            <p:cNvSpPr>
              <a:spLocks noChangeArrowheads="1"/>
            </p:cNvSpPr>
            <p:nvPr/>
          </p:nvSpPr>
          <p:spPr bwMode="auto">
            <a:xfrm>
              <a:off x="3928" y="1584"/>
              <a:ext cx="480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Rectangle 16"/>
            <p:cNvSpPr>
              <a:spLocks noChangeArrowheads="1"/>
            </p:cNvSpPr>
            <p:nvPr/>
          </p:nvSpPr>
          <p:spPr bwMode="auto">
            <a:xfrm>
              <a:off x="4416" y="1584"/>
              <a:ext cx="48" cy="288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9" name="Rectangle 17"/>
            <p:cNvSpPr>
              <a:spLocks noChangeArrowheads="1"/>
            </p:cNvSpPr>
            <p:nvPr/>
          </p:nvSpPr>
          <p:spPr bwMode="auto">
            <a:xfrm>
              <a:off x="4552" y="1584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0" name="Rectangle 18"/>
            <p:cNvSpPr>
              <a:spLocks noChangeArrowheads="1"/>
            </p:cNvSpPr>
            <p:nvPr/>
          </p:nvSpPr>
          <p:spPr bwMode="auto">
            <a:xfrm>
              <a:off x="3448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1" name="Rectangle 19"/>
            <p:cNvSpPr>
              <a:spLocks noChangeArrowheads="1"/>
            </p:cNvSpPr>
            <p:nvPr/>
          </p:nvSpPr>
          <p:spPr bwMode="auto">
            <a:xfrm>
              <a:off x="3016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2" name="Rectangle 20"/>
            <p:cNvSpPr>
              <a:spLocks noChangeArrowheads="1"/>
            </p:cNvSpPr>
            <p:nvPr/>
          </p:nvSpPr>
          <p:spPr bwMode="auto">
            <a:xfrm>
              <a:off x="2920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3" name="Rectangle 21"/>
            <p:cNvSpPr>
              <a:spLocks noChangeArrowheads="1"/>
            </p:cNvSpPr>
            <p:nvPr/>
          </p:nvSpPr>
          <p:spPr bwMode="auto">
            <a:xfrm>
              <a:off x="2784" y="1596"/>
              <a:ext cx="88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4" name="Rectangle 22"/>
            <p:cNvSpPr>
              <a:spLocks noChangeArrowheads="1"/>
            </p:cNvSpPr>
            <p:nvPr/>
          </p:nvSpPr>
          <p:spPr bwMode="auto">
            <a:xfrm>
              <a:off x="3352" y="1596"/>
              <a:ext cx="96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5" name="Rectangle 23"/>
            <p:cNvSpPr>
              <a:spLocks noChangeArrowheads="1"/>
            </p:cNvSpPr>
            <p:nvPr/>
          </p:nvSpPr>
          <p:spPr bwMode="auto">
            <a:xfrm>
              <a:off x="445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6" name="Rectangle 24"/>
            <p:cNvSpPr>
              <a:spLocks noChangeArrowheads="1"/>
            </p:cNvSpPr>
            <p:nvPr/>
          </p:nvSpPr>
          <p:spPr bwMode="auto">
            <a:xfrm>
              <a:off x="34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7" name="Rectangle 25"/>
            <p:cNvSpPr>
              <a:spLocks noChangeArrowheads="1"/>
            </p:cNvSpPr>
            <p:nvPr/>
          </p:nvSpPr>
          <p:spPr bwMode="auto">
            <a:xfrm>
              <a:off x="3592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8" name="Rectangle 26"/>
            <p:cNvSpPr>
              <a:spLocks noChangeArrowheads="1"/>
            </p:cNvSpPr>
            <p:nvPr/>
          </p:nvSpPr>
          <p:spPr bwMode="auto">
            <a:xfrm>
              <a:off x="4696" y="1596"/>
              <a:ext cx="88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9" name="Rectangle 27"/>
            <p:cNvSpPr>
              <a:spLocks noChangeArrowheads="1"/>
            </p:cNvSpPr>
            <p:nvPr/>
          </p:nvSpPr>
          <p:spPr bwMode="auto">
            <a:xfrm>
              <a:off x="3784" y="1596"/>
              <a:ext cx="144" cy="28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0" name="Rectangle 28"/>
            <p:cNvSpPr>
              <a:spLocks noChangeArrowheads="1"/>
            </p:cNvSpPr>
            <p:nvPr/>
          </p:nvSpPr>
          <p:spPr bwMode="auto">
            <a:xfrm>
              <a:off x="2344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1" name="Rectangle 29"/>
            <p:cNvSpPr>
              <a:spLocks noChangeArrowheads="1"/>
            </p:cNvSpPr>
            <p:nvPr/>
          </p:nvSpPr>
          <p:spPr bwMode="auto">
            <a:xfrm>
              <a:off x="2344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2" name="Rectangle 30"/>
            <p:cNvSpPr>
              <a:spLocks noChangeArrowheads="1"/>
            </p:cNvSpPr>
            <p:nvPr/>
          </p:nvSpPr>
          <p:spPr bwMode="auto">
            <a:xfrm>
              <a:off x="2152" y="164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3" name="Rectangle 31"/>
            <p:cNvSpPr>
              <a:spLocks noChangeArrowheads="1"/>
            </p:cNvSpPr>
            <p:nvPr/>
          </p:nvSpPr>
          <p:spPr bwMode="auto">
            <a:xfrm>
              <a:off x="2200" y="1644"/>
              <a:ext cx="96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4" name="Rectangle 32"/>
            <p:cNvSpPr>
              <a:spLocks noChangeArrowheads="1"/>
            </p:cNvSpPr>
            <p:nvPr/>
          </p:nvSpPr>
          <p:spPr bwMode="auto">
            <a:xfrm>
              <a:off x="2200" y="1644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5" name="Freeform 33"/>
            <p:cNvSpPr>
              <a:spLocks/>
            </p:cNvSpPr>
            <p:nvPr/>
          </p:nvSpPr>
          <p:spPr bwMode="auto">
            <a:xfrm>
              <a:off x="2122" y="1644"/>
              <a:ext cx="318" cy="192"/>
            </a:xfrm>
            <a:custGeom>
              <a:avLst/>
              <a:gdLst>
                <a:gd name="T0" fmla="*/ 0 w 1012"/>
                <a:gd name="T1" fmla="*/ 0 h 292"/>
                <a:gd name="T2" fmla="*/ 0 w 1012"/>
                <a:gd name="T3" fmla="*/ 0 h 292"/>
                <a:gd name="T4" fmla="*/ 0 w 1012"/>
                <a:gd name="T5" fmla="*/ 1 h 292"/>
                <a:gd name="T6" fmla="*/ 0 w 1012"/>
                <a:gd name="T7" fmla="*/ 1 h 2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12"/>
                <a:gd name="T13" fmla="*/ 0 h 292"/>
                <a:gd name="T14" fmla="*/ 1012 w 1012"/>
                <a:gd name="T15" fmla="*/ 292 h 2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6" name="Rectangle 34"/>
            <p:cNvSpPr>
              <a:spLocks noChangeArrowheads="1"/>
            </p:cNvSpPr>
            <p:nvPr/>
          </p:nvSpPr>
          <p:spPr bwMode="auto">
            <a:xfrm rot="1080000">
              <a:off x="2104" y="1884"/>
              <a:ext cx="48" cy="1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7" name="Rectangle 35"/>
            <p:cNvSpPr>
              <a:spLocks noChangeArrowheads="1"/>
            </p:cNvSpPr>
            <p:nvPr/>
          </p:nvSpPr>
          <p:spPr bwMode="auto">
            <a:xfrm rot="-300000">
              <a:off x="2008" y="1884"/>
              <a:ext cx="48" cy="19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8" name="Rectangle 36"/>
            <p:cNvSpPr>
              <a:spLocks noChangeArrowheads="1"/>
            </p:cNvSpPr>
            <p:nvPr/>
          </p:nvSpPr>
          <p:spPr bwMode="auto">
            <a:xfrm rot="-840000">
              <a:off x="2056" y="1740"/>
              <a:ext cx="48" cy="19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9" name="Rectangle 37"/>
            <p:cNvSpPr>
              <a:spLocks noChangeArrowheads="1"/>
            </p:cNvSpPr>
            <p:nvPr/>
          </p:nvSpPr>
          <p:spPr bwMode="auto">
            <a:xfrm>
              <a:off x="2872" y="1584"/>
              <a:ext cx="48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0" name="Line 38"/>
            <p:cNvSpPr>
              <a:spLocks noChangeShapeType="1"/>
            </p:cNvSpPr>
            <p:nvPr/>
          </p:nvSpPr>
          <p:spPr bwMode="auto">
            <a:xfrm>
              <a:off x="2544" y="18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1" name="Line 39"/>
            <p:cNvSpPr>
              <a:spLocks noChangeShapeType="1"/>
            </p:cNvSpPr>
            <p:nvPr/>
          </p:nvSpPr>
          <p:spPr bwMode="auto">
            <a:xfrm>
              <a:off x="2544" y="1584"/>
              <a:ext cx="24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2952" name="Picture 40" descr="Click To 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4669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3" name="Picture 41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5" y="2009775"/>
            <a:ext cx="731838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954" name="Picture 42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263" y="1476375"/>
            <a:ext cx="731837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55" name="Line 43"/>
          <p:cNvSpPr>
            <a:spLocks noChangeShapeType="1"/>
          </p:cNvSpPr>
          <p:nvPr/>
        </p:nvSpPr>
        <p:spPr bwMode="auto">
          <a:xfrm>
            <a:off x="2608263" y="1933575"/>
            <a:ext cx="990600" cy="425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56" name="Line 44"/>
          <p:cNvSpPr>
            <a:spLocks noChangeShapeType="1"/>
          </p:cNvSpPr>
          <p:nvPr/>
        </p:nvSpPr>
        <p:spPr bwMode="auto">
          <a:xfrm>
            <a:off x="1782763" y="2359025"/>
            <a:ext cx="18161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57" name="Line 45"/>
          <p:cNvSpPr>
            <a:spLocks noChangeShapeType="1"/>
          </p:cNvSpPr>
          <p:nvPr/>
        </p:nvSpPr>
        <p:spPr bwMode="auto">
          <a:xfrm flipV="1">
            <a:off x="2684463" y="2359025"/>
            <a:ext cx="914400" cy="4127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58" name="Slide Number Placeholder 3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A8B5BB71-2CA9-6348-B13B-C346FC8C25DB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35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19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858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fld id="{44E02A29-BE09-5549-8DA5-55DBEBA94245}" type="slidenum">
              <a:rPr lang="en-US" sz="1400">
                <a:solidFill>
                  <a:srgbClr val="FFFFFF"/>
                </a:solidFill>
              </a:rPr>
              <a:pPr algn="l" eaLnBrk="1" hangingPunct="1"/>
              <a:t>36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>
                <a:latin typeface="Tw Cen MT" charset="0"/>
                <a:ea typeface="ＭＳ Ｐゴシック" charset="0"/>
                <a:cs typeface="ＭＳ Ｐゴシック" charset="0"/>
              </a:rPr>
              <a:t>TCP - Transmission Control Protocol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2874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sz="2400" b="1" dirty="0">
                <a:solidFill>
                  <a:srgbClr val="FF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Controlo de fluxo </a:t>
            </a:r>
            <a:r>
              <a:rPr lang="pt-PT" sz="2400" b="1" dirty="0">
                <a:latin typeface="Tw Cen MT" charset="0"/>
                <a:ea typeface="ＭＳ Ｐゴシック" charset="0"/>
                <a:cs typeface="ＭＳ Ｐゴシック" charset="0"/>
              </a:rPr>
              <a:t>baseado numa janela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dirty="0">
                <a:latin typeface="Tw Cen MT" charset="0"/>
                <a:ea typeface="ＭＳ Ｐゴシック" charset="0"/>
              </a:rPr>
              <a:t>O emissor limita o n.º de bytes </a:t>
            </a:r>
            <a:r>
              <a:rPr lang="ja-JP" altLang="pt-PT" sz="2000" dirty="0">
                <a:latin typeface="Tw Cen MT" charset="0"/>
                <a:ea typeface="ＭＳ Ｐゴシック" charset="0"/>
              </a:rPr>
              <a:t>“</a:t>
            </a:r>
            <a:r>
              <a:rPr lang="pt-PT" sz="2000" dirty="0" err="1">
                <a:latin typeface="Tw Cen MT" charset="0"/>
                <a:ea typeface="ＭＳ Ｐゴシック" charset="0"/>
              </a:rPr>
              <a:t>in</a:t>
            </a:r>
            <a:r>
              <a:rPr lang="pt-PT" sz="2000" dirty="0">
                <a:latin typeface="Tw Cen MT" charset="0"/>
                <a:ea typeface="ＭＳ Ｐゴシック" charset="0"/>
              </a:rPr>
              <a:t> </a:t>
            </a:r>
            <a:r>
              <a:rPr lang="pt-PT" sz="2000" dirty="0" err="1">
                <a:latin typeface="Tw Cen MT" charset="0"/>
                <a:ea typeface="ＭＳ Ｐゴシック" charset="0"/>
              </a:rPr>
              <a:t>flight</a:t>
            </a:r>
            <a:r>
              <a:rPr lang="ja-JP" altLang="pt-PT" sz="2000" dirty="0">
                <a:latin typeface="Tw Cen MT" charset="0"/>
                <a:ea typeface="ＭＳ Ｐゴシック" charset="0"/>
              </a:rPr>
              <a:t>”</a:t>
            </a:r>
            <a:r>
              <a:rPr lang="pt-PT" sz="2000" dirty="0">
                <a:latin typeface="Tw Cen MT" charset="0"/>
                <a:ea typeface="ＭＳ Ｐゴシック" charset="0"/>
              </a:rPr>
              <a:t> (dimensão da janela) à capacidade do receptor</a:t>
            </a:r>
          </a:p>
          <a:p>
            <a:pPr eaLnBrk="1" hangingPunct="1">
              <a:lnSpc>
                <a:spcPct val="90000"/>
              </a:lnSpc>
            </a:pPr>
            <a:r>
              <a:rPr lang="pt-PT" sz="2400" b="1" dirty="0">
                <a:solidFill>
                  <a:srgbClr val="FF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Controlo de saturação</a:t>
            </a:r>
            <a:r>
              <a:rPr lang="pt-PT" sz="2400" b="1" dirty="0">
                <a:latin typeface="Tw Cen MT" charset="0"/>
                <a:ea typeface="ＭＳ Ｐゴシック" charset="0"/>
                <a:cs typeface="ＭＳ Ｐゴシック" charset="0"/>
              </a:rPr>
              <a:t> como </a:t>
            </a:r>
            <a:r>
              <a:rPr lang="pt-PT" sz="2400" b="1" dirty="0" err="1">
                <a:latin typeface="Tw Cen MT" charset="0"/>
                <a:ea typeface="ＭＳ Ｐゴシック" charset="0"/>
                <a:cs typeface="ＭＳ Ｐゴシック" charset="0"/>
              </a:rPr>
              <a:t>reacção</a:t>
            </a:r>
            <a:r>
              <a:rPr lang="pt-PT" sz="2400" b="1" dirty="0">
                <a:latin typeface="Tw Cen MT" charset="0"/>
                <a:ea typeface="ＭＳ Ｐゴシック" charset="0"/>
                <a:cs typeface="ＭＳ Ｐゴシック" charset="0"/>
              </a:rPr>
              <a:t> à perca de pacotes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i="1" dirty="0">
                <a:latin typeface="Tw Cen MT" charset="0"/>
                <a:ea typeface="ＭＳ Ｐゴシック" charset="0"/>
              </a:rPr>
              <a:t>Janela de saturação </a:t>
            </a:r>
            <a:r>
              <a:rPr lang="pt-PT" sz="2000" dirty="0">
                <a:latin typeface="Tw Cen MT" charset="0"/>
                <a:ea typeface="ＭＳ Ｐゴシック" charset="0"/>
              </a:rPr>
              <a:t>usada para tentar não saturar a rede (aumenta se os pacotes chegam, decresce no caso contrário)</a:t>
            </a:r>
          </a:p>
          <a:p>
            <a:pPr lvl="1" eaLnBrk="1" hangingPunct="1">
              <a:lnSpc>
                <a:spcPct val="90000"/>
              </a:lnSpc>
            </a:pPr>
            <a:r>
              <a:rPr lang="pt-PT" sz="2000" dirty="0">
                <a:latin typeface="Tw Cen MT" charset="0"/>
                <a:ea typeface="ＭＳ Ｐゴシック" charset="0"/>
              </a:rPr>
              <a:t>Uma conexão TCP começa com uma janela de saturação pequena</a:t>
            </a:r>
          </a:p>
        </p:txBody>
      </p:sp>
      <p:sp>
        <p:nvSpPr>
          <p:cNvPr id="84997" name="Line 4"/>
          <p:cNvSpPr>
            <a:spLocks noChangeShapeType="1"/>
          </p:cNvSpPr>
          <p:nvPr/>
        </p:nvSpPr>
        <p:spPr bwMode="auto">
          <a:xfrm>
            <a:off x="755650" y="6610350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8" name="Line 5"/>
          <p:cNvSpPr>
            <a:spLocks noChangeShapeType="1"/>
          </p:cNvSpPr>
          <p:nvPr/>
        </p:nvSpPr>
        <p:spPr bwMode="auto">
          <a:xfrm flipV="1">
            <a:off x="755650" y="3894138"/>
            <a:ext cx="0" cy="2716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999" name="Freeform 6"/>
          <p:cNvSpPr>
            <a:spLocks/>
          </p:cNvSpPr>
          <p:nvPr/>
        </p:nvSpPr>
        <p:spPr bwMode="auto">
          <a:xfrm>
            <a:off x="755650" y="5500688"/>
            <a:ext cx="692150" cy="977900"/>
          </a:xfrm>
          <a:custGeom>
            <a:avLst/>
            <a:gdLst>
              <a:gd name="T0" fmla="*/ 0 w 436"/>
              <a:gd name="T1" fmla="*/ 2147483647 h 616"/>
              <a:gd name="T2" fmla="*/ 2147483647 w 436"/>
              <a:gd name="T3" fmla="*/ 2147483647 h 616"/>
              <a:gd name="T4" fmla="*/ 2147483647 w 436"/>
              <a:gd name="T5" fmla="*/ 2147483647 h 616"/>
              <a:gd name="T6" fmla="*/ 2147483647 w 436"/>
              <a:gd name="T7" fmla="*/ 2147483647 h 616"/>
              <a:gd name="T8" fmla="*/ 2147483647 w 436"/>
              <a:gd name="T9" fmla="*/ 2147483647 h 616"/>
              <a:gd name="T10" fmla="*/ 2147483647 w 436"/>
              <a:gd name="T11" fmla="*/ 0 h 6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6"/>
              <a:gd name="T19" fmla="*/ 0 h 616"/>
              <a:gd name="T20" fmla="*/ 436 w 436"/>
              <a:gd name="T21" fmla="*/ 616 h 6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6" h="616">
                <a:moveTo>
                  <a:pt x="0" y="611"/>
                </a:moveTo>
                <a:cubicBezTo>
                  <a:pt x="39" y="613"/>
                  <a:pt x="78" y="616"/>
                  <a:pt x="122" y="603"/>
                </a:cubicBezTo>
                <a:cubicBezTo>
                  <a:pt x="166" y="590"/>
                  <a:pt x="217" y="575"/>
                  <a:pt x="262" y="533"/>
                </a:cubicBezTo>
                <a:cubicBezTo>
                  <a:pt x="307" y="491"/>
                  <a:pt x="365" y="411"/>
                  <a:pt x="393" y="350"/>
                </a:cubicBezTo>
                <a:cubicBezTo>
                  <a:pt x="421" y="289"/>
                  <a:pt x="421" y="224"/>
                  <a:pt x="428" y="166"/>
                </a:cubicBezTo>
                <a:cubicBezTo>
                  <a:pt x="435" y="108"/>
                  <a:pt x="435" y="26"/>
                  <a:pt x="436" y="0"/>
                </a:cubicBezTo>
              </a:path>
            </a:pathLst>
          </a:custGeom>
          <a:noFill/>
          <a:ln w="254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0" name="Freeform 7"/>
          <p:cNvSpPr>
            <a:spLocks/>
          </p:cNvSpPr>
          <p:nvPr/>
        </p:nvSpPr>
        <p:spPr bwMode="auto">
          <a:xfrm>
            <a:off x="1447800" y="4343400"/>
            <a:ext cx="6083300" cy="1157288"/>
          </a:xfrm>
          <a:custGeom>
            <a:avLst/>
            <a:gdLst>
              <a:gd name="T0" fmla="*/ 0 w 3832"/>
              <a:gd name="T1" fmla="*/ 2147483647 h 969"/>
              <a:gd name="T2" fmla="*/ 2147483647 w 3832"/>
              <a:gd name="T3" fmla="*/ 2147483647 h 969"/>
              <a:gd name="T4" fmla="*/ 2147483647 w 3832"/>
              <a:gd name="T5" fmla="*/ 2147483647 h 969"/>
              <a:gd name="T6" fmla="*/ 2147483647 w 3832"/>
              <a:gd name="T7" fmla="*/ 2147483647 h 969"/>
              <a:gd name="T8" fmla="*/ 2147483647 w 3832"/>
              <a:gd name="T9" fmla="*/ 2147483647 h 969"/>
              <a:gd name="T10" fmla="*/ 2147483647 w 3832"/>
              <a:gd name="T11" fmla="*/ 2147483647 h 969"/>
              <a:gd name="T12" fmla="*/ 2147483647 w 3832"/>
              <a:gd name="T13" fmla="*/ 2147483647 h 969"/>
              <a:gd name="T14" fmla="*/ 2147483647 w 3832"/>
              <a:gd name="T15" fmla="*/ 2147483647 h 969"/>
              <a:gd name="T16" fmla="*/ 2147483647 w 3832"/>
              <a:gd name="T17" fmla="*/ 2147483647 h 969"/>
              <a:gd name="T18" fmla="*/ 2147483647 w 3832"/>
              <a:gd name="T19" fmla="*/ 0 h 969"/>
              <a:gd name="T20" fmla="*/ 2147483647 w 3832"/>
              <a:gd name="T21" fmla="*/ 2147483647 h 96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832"/>
              <a:gd name="T34" fmla="*/ 0 h 969"/>
              <a:gd name="T35" fmla="*/ 3832 w 3832"/>
              <a:gd name="T36" fmla="*/ 969 h 96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832" h="969">
                <a:moveTo>
                  <a:pt x="0" y="969"/>
                </a:moveTo>
                <a:lnTo>
                  <a:pt x="978" y="26"/>
                </a:lnTo>
                <a:lnTo>
                  <a:pt x="978" y="812"/>
                </a:lnTo>
                <a:lnTo>
                  <a:pt x="1772" y="26"/>
                </a:lnTo>
                <a:lnTo>
                  <a:pt x="1763" y="777"/>
                </a:lnTo>
                <a:lnTo>
                  <a:pt x="2470" y="17"/>
                </a:lnTo>
                <a:lnTo>
                  <a:pt x="2470" y="716"/>
                </a:lnTo>
                <a:lnTo>
                  <a:pt x="3116" y="35"/>
                </a:lnTo>
                <a:lnTo>
                  <a:pt x="3116" y="698"/>
                </a:lnTo>
                <a:lnTo>
                  <a:pt x="3832" y="0"/>
                </a:lnTo>
                <a:lnTo>
                  <a:pt x="3832" y="681"/>
                </a:lnTo>
              </a:path>
            </a:pathLst>
          </a:custGeom>
          <a:noFill/>
          <a:ln w="254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1" name="Text Box 8"/>
          <p:cNvSpPr txBox="1">
            <a:spLocks noChangeArrowheads="1"/>
          </p:cNvSpPr>
          <p:nvPr/>
        </p:nvSpPr>
        <p:spPr bwMode="auto">
          <a:xfrm>
            <a:off x="8001000" y="6096000"/>
            <a:ext cx="777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time</a:t>
            </a:r>
          </a:p>
        </p:txBody>
      </p:sp>
      <p:sp>
        <p:nvSpPr>
          <p:cNvPr id="85002" name="Text Box 9"/>
          <p:cNvSpPr txBox="1">
            <a:spLocks noChangeArrowheads="1"/>
          </p:cNvSpPr>
          <p:nvPr/>
        </p:nvSpPr>
        <p:spPr bwMode="auto">
          <a:xfrm rot="-5400000">
            <a:off x="-881856" y="5045869"/>
            <a:ext cx="28717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u="none"/>
              <a:t>congestion window</a:t>
            </a:r>
          </a:p>
        </p:txBody>
      </p:sp>
      <p:sp>
        <p:nvSpPr>
          <p:cNvPr id="85003" name="Line 10"/>
          <p:cNvSpPr>
            <a:spLocks noChangeShapeType="1"/>
          </p:cNvSpPr>
          <p:nvPr/>
        </p:nvSpPr>
        <p:spPr bwMode="auto">
          <a:xfrm flipH="1" flipV="1">
            <a:off x="1447800" y="6070600"/>
            <a:ext cx="790575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4" name="Text Box 11"/>
          <p:cNvSpPr txBox="1">
            <a:spLocks noChangeArrowheads="1"/>
          </p:cNvSpPr>
          <p:nvPr/>
        </p:nvSpPr>
        <p:spPr bwMode="auto">
          <a:xfrm>
            <a:off x="2238375" y="6070600"/>
            <a:ext cx="1592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u="none"/>
              <a:t>slow start</a:t>
            </a:r>
          </a:p>
        </p:txBody>
      </p:sp>
      <p:sp>
        <p:nvSpPr>
          <p:cNvPr id="85005" name="Text Box 12"/>
          <p:cNvSpPr txBox="1">
            <a:spLocks noChangeArrowheads="1"/>
          </p:cNvSpPr>
          <p:nvPr/>
        </p:nvSpPr>
        <p:spPr bwMode="auto">
          <a:xfrm>
            <a:off x="4586288" y="5673725"/>
            <a:ext cx="3190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i="1" u="none"/>
              <a:t>congestion avoidance</a:t>
            </a:r>
          </a:p>
        </p:txBody>
      </p:sp>
      <p:sp>
        <p:nvSpPr>
          <p:cNvPr id="85006" name="Line 13"/>
          <p:cNvSpPr>
            <a:spLocks noChangeShapeType="1"/>
          </p:cNvSpPr>
          <p:nvPr/>
        </p:nvSpPr>
        <p:spPr bwMode="auto">
          <a:xfrm flipH="1" flipV="1">
            <a:off x="4538663" y="5030788"/>
            <a:ext cx="290512" cy="679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07" name="Slide Number Placeholder 3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fld id="{D2BE641F-9FCF-6040-8107-C90C62F1A77C}" type="slidenum">
              <a:rPr lang="en-US" sz="1200" b="1">
                <a:solidFill>
                  <a:srgbClr val="FFFFFF"/>
                </a:solidFill>
              </a:rPr>
              <a:pPr algn="ctr" eaLnBrk="1" hangingPunct="1">
                <a:lnSpc>
                  <a:spcPct val="80000"/>
                </a:lnSpc>
              </a:pPr>
              <a:t>36</a:t>
            </a:fld>
            <a:endParaRPr lang="en-US" sz="1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19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b="1" dirty="0">
                <a:latin typeface="Tw Cen MT" charset="0"/>
                <a:ea typeface="ＭＳ Ｐゴシック" charset="0"/>
                <a:cs typeface="ＭＳ Ｐゴシック" charset="0"/>
              </a:rPr>
              <a:t>Onde estudar no livro de base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79505614-4827-5345-B02A-33F6ED126BF5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8337"/>
            <a:ext cx="8229600" cy="4525963"/>
          </a:xfrm>
          <a:noFill/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</a:rPr>
              <a:t>Princípios </a:t>
            </a:r>
            <a:r>
              <a:rPr lang="pt-PT" sz="2000" dirty="0">
                <a:latin typeface="Tw Cen MT" charset="0"/>
                <a:ea typeface="ＭＳ Ｐゴシック" charset="0"/>
              </a:rPr>
              <a:t>de estruturação e organização de uma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rede </a:t>
            </a:r>
            <a:r>
              <a:rPr lang="pt-PT" sz="2000" dirty="0">
                <a:latin typeface="Tw Cen MT" charset="0"/>
                <a:ea typeface="ＭＳ Ｐゴシック" charset="0"/>
              </a:rPr>
              <a:t>/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estrutura </a:t>
            </a:r>
            <a:r>
              <a:rPr lang="pt-PT" sz="2000" dirty="0">
                <a:latin typeface="Tw Cen MT" charset="0"/>
                <a:ea typeface="ＭＳ Ｐゴシック" charset="0"/>
              </a:rPr>
              <a:t>da rede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Internet – parte 1, corresponde às secções 1.1 e 1.2 do Capítulo 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Wingdings" charset="0"/>
              <a:buNone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conceitos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de canal, 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multiplexagem, comutação de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pacotes – parte 2 </a:t>
            </a:r>
            <a:r>
              <a:rPr lang="pt-PT" sz="2000" dirty="0">
                <a:latin typeface="Tw Cen MT" charset="0"/>
                <a:ea typeface="ＭＳ Ｐゴシック" charset="0"/>
              </a:rPr>
              <a:t>, corresponde às secções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1.2 </a:t>
            </a:r>
            <a:r>
              <a:rPr lang="pt-PT" sz="2000" dirty="0">
                <a:latin typeface="Tw Cen MT" charset="0"/>
                <a:ea typeface="ＭＳ Ｐゴシック" charset="0"/>
              </a:rPr>
              <a:t>e 1.3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>
              <a:latin typeface="Tw Cen MT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SzPct val="100000"/>
              <a:buNone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Introduzir alguns  aspectos de desempenho das redes (performance)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3,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1.4 do Capítulo 1</a:t>
            </a: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Aspectos de segurança numa visão inicial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4,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à secção 1.6 do Capítulo 1</a:t>
            </a: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Introduzir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os conceitos de protocolos</a:t>
            </a:r>
            <a:r>
              <a:rPr lang="pt-PT" sz="20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e respectivas camadas – parte </a:t>
            </a:r>
            <a:r>
              <a:rPr lang="pt-PT" sz="2000" dirty="0" smtClean="0">
                <a:latin typeface="Tw Cen MT" charset="0"/>
                <a:ea typeface="ＭＳ Ｐゴシック" charset="0"/>
                <a:cs typeface="ＭＳ Ｐゴシック" charset="0"/>
              </a:rPr>
              <a:t>5,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 </a:t>
            </a:r>
            <a:r>
              <a:rPr lang="pt-PT" sz="2000" dirty="0">
                <a:latin typeface="Tw Cen MT" charset="0"/>
                <a:ea typeface="ＭＳ Ｐゴシック" charset="0"/>
              </a:rPr>
              <a:t>corresponde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à secção </a:t>
            </a:r>
            <a:r>
              <a:rPr lang="pt-PT" sz="2000" dirty="0">
                <a:latin typeface="Tw Cen MT" charset="0"/>
                <a:ea typeface="ＭＳ Ｐゴシック" charset="0"/>
              </a:rPr>
              <a:t>1.5 do Capítulo </a:t>
            </a:r>
            <a:r>
              <a:rPr lang="pt-PT" sz="2000" dirty="0" smtClean="0">
                <a:latin typeface="Tw Cen MT" charset="0"/>
                <a:ea typeface="ＭＳ Ｐゴシック" charset="0"/>
              </a:rPr>
              <a:t>1</a:t>
            </a:r>
            <a:endParaRPr lang="pt-PT" sz="2000" dirty="0" smtClean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Arial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2000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6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i="1">
                <a:latin typeface="Tw Cen MT" charset="0"/>
                <a:ea typeface="ＭＳ Ｐゴシック" charset="0"/>
                <a:cs typeface="ＭＳ Ｐゴシック" charset="0"/>
              </a:rPr>
              <a:t>Performance</a:t>
            </a:r>
            <a:r>
              <a:rPr lang="pt-PT" sz="4000">
                <a:latin typeface="Tw Cen MT" charset="0"/>
                <a:ea typeface="ＭＳ Ｐゴシック" charset="0"/>
                <a:cs typeface="ＭＳ Ｐゴシック" charset="0"/>
              </a:rPr>
              <a:t> ou desempenho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752600"/>
            <a:ext cx="8153400" cy="4114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pt-PT" sz="2400" b="1">
                <a:latin typeface="Tw Cen MT" charset="0"/>
                <a:ea typeface="ＭＳ Ｐゴシック" charset="0"/>
                <a:cs typeface="ＭＳ Ｐゴシック" charset="0"/>
              </a:rPr>
              <a:t>Aspectos de desempenho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Quanto tempo leva uma mensagem a percorrer um canal?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Quanto tempo leva uma mensagem a ir de um computador a outro através de uma rede ?</a:t>
            </a:r>
          </a:p>
          <a:p>
            <a:r>
              <a:rPr lang="pt-PT" sz="2400">
                <a:latin typeface="Tw Cen MT" charset="0"/>
                <a:ea typeface="ＭＳ Ｐゴシック" charset="0"/>
                <a:cs typeface="ＭＳ Ｐゴシック" charset="0"/>
              </a:rPr>
              <a:t>Que tipo de necessidades têm as aplicações?</a:t>
            </a:r>
          </a:p>
          <a:p>
            <a:pPr lvl="1"/>
            <a:r>
              <a:rPr lang="pt-PT" sz="2000">
                <a:latin typeface="Tw Cen MT" charset="0"/>
                <a:ea typeface="ＭＳ Ｐゴシック" charset="0"/>
              </a:rPr>
              <a:t>De que forma a performance da rede influencia o desempenho das aplicações?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BC5388BD-6420-D44F-96A8-20DE9AC117D6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5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82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sz="4000">
                <a:latin typeface="Tw Cen MT" charset="0"/>
                <a:ea typeface="ＭＳ Ｐゴシック" charset="0"/>
                <a:cs typeface="ＭＳ Ｐゴシック" charset="0"/>
              </a:rPr>
              <a:t>Noções a clarificar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 err="1">
                <a:latin typeface="Tw Cen MT" charset="0"/>
                <a:ea typeface="ＭＳ Ｐゴシック" charset="0"/>
                <a:cs typeface="ＭＳ Ｐゴシック" charset="0"/>
              </a:rPr>
              <a:t>Grandezas</a:t>
            </a:r>
            <a:r>
              <a:rPr lang="en-US" dirty="0">
                <a:latin typeface="Tw Cen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Tw Cen MT" charset="0"/>
                <a:ea typeface="ＭＳ Ｐゴシック" charset="0"/>
                <a:cs typeface="ＭＳ Ｐゴシック" charset="0"/>
              </a:rPr>
              <a:t>medidas</a:t>
            </a:r>
            <a:r>
              <a:rPr lang="en-US" dirty="0">
                <a:latin typeface="Tw Cen MT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err="1">
                <a:latin typeface="Tw Cen MT" charset="0"/>
                <a:ea typeface="ＭＳ Ｐゴシック" charset="0"/>
                <a:cs typeface="ＭＳ Ｐゴシック" charset="0"/>
              </a:rPr>
              <a:t>unidades</a:t>
            </a:r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Vt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Velocidade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transmissão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      bps, Kbps Mbps</a:t>
            </a:r>
          </a:p>
          <a:p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Vp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Velocidade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de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propagação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    Km/s   </a:t>
            </a:r>
          </a:p>
          <a:p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Tp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: Tempo de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Propagação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           s,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ms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</a:t>
            </a:r>
          </a:p>
          <a:p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D: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Dimensão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do canal (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distância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)  	Km</a:t>
            </a:r>
          </a:p>
          <a:p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Latência</a:t>
            </a:r>
            <a:r>
              <a:rPr lang="en-US" sz="2400" dirty="0">
                <a:latin typeface="Tw Cen MT" charset="0"/>
                <a:ea typeface="ＭＳ Ｐゴシック" charset="0"/>
                <a:cs typeface="ＭＳ Ｐゴシック" charset="0"/>
              </a:rPr>
              <a:t>                                 	s, </a:t>
            </a:r>
            <a:r>
              <a:rPr lang="en-US" sz="2400" dirty="0" err="1">
                <a:latin typeface="Tw Cen MT" charset="0"/>
                <a:ea typeface="ＭＳ Ｐゴシック" charset="0"/>
                <a:cs typeface="ＭＳ Ｐゴシック" charset="0"/>
              </a:rPr>
              <a:t>ms</a:t>
            </a:r>
            <a:endParaRPr lang="en-US" sz="2400" dirty="0">
              <a:latin typeface="Tw Cen MT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0D28F61B-A360-A340-8401-441FA12115E4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6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6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>
                <a:latin typeface="Tw Cen MT" charset="0"/>
                <a:ea typeface="ＭＳ Ｐゴシック" charset="0"/>
                <a:cs typeface="ＭＳ Ｐゴシック" charset="0"/>
              </a:rPr>
              <a:t>Medidas e unidades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pt-PT" sz="3200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V</a:t>
            </a:r>
            <a:r>
              <a:rPr lang="pt-PT" sz="3200" b="1" baseline="-25000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t</a:t>
            </a:r>
            <a:r>
              <a:rPr lang="pt-PT" b="1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 Velocidade de transmissão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Dados (bits) transmitidos por unidade de tempo               (bps, Kbps, Mbps, …)</a:t>
            </a:r>
          </a:p>
          <a:p>
            <a:pPr lvl="1"/>
            <a:r>
              <a:rPr lang="ja-JP" altLang="pt-PT" sz="2400">
                <a:latin typeface="Tw Cen MT" charset="0"/>
                <a:ea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</a:rPr>
              <a:t>Canal</a:t>
            </a:r>
            <a:r>
              <a:rPr lang="ja-JP" altLang="pt-PT" sz="2400">
                <a:latin typeface="Tw Cen MT" charset="0"/>
                <a:ea typeface="ＭＳ Ｐゴシック" charset="0"/>
              </a:rPr>
              <a:t>”</a:t>
            </a:r>
            <a:r>
              <a:rPr lang="pt-PT" sz="2400">
                <a:latin typeface="Tw Cen MT" charset="0"/>
                <a:ea typeface="ＭＳ Ｐゴシック" charset="0"/>
              </a:rPr>
              <a:t> versus </a:t>
            </a:r>
            <a:r>
              <a:rPr lang="ja-JP" altLang="pt-PT" sz="2400">
                <a:latin typeface="Tw Cen MT" charset="0"/>
                <a:ea typeface="ＭＳ Ｐゴシック" charset="0"/>
              </a:rPr>
              <a:t>“</a:t>
            </a:r>
            <a:r>
              <a:rPr lang="pt-PT" sz="2400">
                <a:latin typeface="Tw Cen MT" charset="0"/>
                <a:ea typeface="ＭＳ Ｐゴシック" charset="0"/>
              </a:rPr>
              <a:t>extremo a extremo</a:t>
            </a:r>
            <a:r>
              <a:rPr lang="ja-JP" altLang="pt-PT" sz="2400">
                <a:latin typeface="Tw Cen MT" charset="0"/>
                <a:ea typeface="ＭＳ Ｐゴシック" charset="0"/>
              </a:rPr>
              <a:t>”</a:t>
            </a:r>
            <a:endParaRPr lang="pt-PT" sz="2400">
              <a:latin typeface="Tw Cen MT" charset="0"/>
              <a:ea typeface="ＭＳ Ｐゴシック" charset="0"/>
            </a:endParaRP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Velocidade de transmissão: determina a duração de transmitir 1 bit no canal</a:t>
            </a:r>
          </a:p>
          <a:p>
            <a:pPr lvl="1"/>
            <a:r>
              <a:rPr lang="pt-PT" sz="2400">
                <a:latin typeface="Tw Cen MT" charset="0"/>
                <a:ea typeface="ＭＳ Ｐゴシック" charset="0"/>
              </a:rPr>
              <a:t>Notação:</a:t>
            </a:r>
          </a:p>
          <a:p>
            <a:pPr lvl="2"/>
            <a:r>
              <a:rPr lang="pt-PT" sz="2000">
                <a:latin typeface="Tw Cen MT" charset="0"/>
                <a:ea typeface="ＭＳ Ｐゴシック" charset="0"/>
              </a:rPr>
              <a:t>KB = Kbyte = 10</a:t>
            </a:r>
            <a:r>
              <a:rPr lang="pt-PT" sz="2000" baseline="30000">
                <a:latin typeface="Tw Cen MT" charset="0"/>
                <a:ea typeface="ＭＳ Ｐゴシック" charset="0"/>
              </a:rPr>
              <a:t>3</a:t>
            </a:r>
            <a:r>
              <a:rPr lang="pt-PT" sz="2000">
                <a:latin typeface="Tw Cen MT" charset="0"/>
                <a:ea typeface="ＭＳ Ｐゴシック" charset="0"/>
              </a:rPr>
              <a:t> bytes, 2</a:t>
            </a:r>
            <a:r>
              <a:rPr lang="pt-PT" sz="2000" baseline="30000">
                <a:latin typeface="Tw Cen MT" charset="0"/>
                <a:ea typeface="ＭＳ Ｐゴシック" charset="0"/>
              </a:rPr>
              <a:t>10</a:t>
            </a:r>
            <a:r>
              <a:rPr lang="pt-PT" sz="2000" baseline="-25000">
                <a:latin typeface="Tw Cen MT" charset="0"/>
                <a:ea typeface="ＭＳ Ｐゴシック" charset="0"/>
              </a:rPr>
              <a:t> </a:t>
            </a:r>
            <a:r>
              <a:rPr lang="pt-PT" sz="2000">
                <a:latin typeface="Tw Cen MT" charset="0"/>
                <a:ea typeface="ＭＳ Ｐゴシック" charset="0"/>
              </a:rPr>
              <a:t>bytes</a:t>
            </a:r>
          </a:p>
          <a:p>
            <a:pPr lvl="2"/>
            <a:r>
              <a:rPr lang="pt-PT" sz="2000">
                <a:latin typeface="Tw Cen MT" charset="0"/>
                <a:ea typeface="ＭＳ Ｐゴシック" charset="0"/>
              </a:rPr>
              <a:t>Mbps = 10</a:t>
            </a:r>
            <a:r>
              <a:rPr lang="pt-PT" sz="2000" baseline="30000">
                <a:latin typeface="Tw Cen MT" charset="0"/>
                <a:ea typeface="ＭＳ Ｐゴシック" charset="0"/>
              </a:rPr>
              <a:t>6</a:t>
            </a:r>
            <a:r>
              <a:rPr lang="pt-PT" sz="2000">
                <a:latin typeface="Tw Cen MT" charset="0"/>
                <a:ea typeface="ＭＳ Ｐゴシック" charset="0"/>
              </a:rPr>
              <a:t> bits por segundo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277260F6-C165-994A-8B29-A46F95E7B80D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7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5605" name="Group 17"/>
          <p:cNvGrpSpPr>
            <a:grpSpLocks/>
          </p:cNvGrpSpPr>
          <p:nvPr/>
        </p:nvGrpSpPr>
        <p:grpSpPr bwMode="auto">
          <a:xfrm>
            <a:off x="1447800" y="5715000"/>
            <a:ext cx="2135188" cy="458788"/>
            <a:chOff x="1447800" y="5715000"/>
            <a:chExt cx="2135188" cy="458788"/>
          </a:xfrm>
        </p:grpSpPr>
        <p:grpSp>
          <p:nvGrpSpPr>
            <p:cNvPr id="25618" name="Group 11"/>
            <p:cNvGrpSpPr>
              <a:grpSpLocks/>
            </p:cNvGrpSpPr>
            <p:nvPr/>
          </p:nvGrpSpPr>
          <p:grpSpPr bwMode="auto">
            <a:xfrm>
              <a:off x="1447800" y="5715000"/>
              <a:ext cx="1068388" cy="458788"/>
              <a:chOff x="1447800" y="5715000"/>
              <a:chExt cx="1068388" cy="458788"/>
            </a:xfrm>
          </p:grpSpPr>
          <p:cxnSp>
            <p:nvCxnSpPr>
              <p:cNvPr id="6" name="Straight Connector 5"/>
              <p:cNvCxnSpPr>
                <a:cxnSpLocks noChangeShapeType="1"/>
              </p:cNvCxnSpPr>
              <p:nvPr/>
            </p:nvCxnSpPr>
            <p:spPr bwMode="auto">
              <a:xfrm>
                <a:off x="1447800" y="61722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8" name="Straight Connector 7"/>
              <p:cNvCxnSpPr>
                <a:cxnSpLocks noChangeShapeType="1"/>
              </p:cNvCxnSpPr>
              <p:nvPr/>
            </p:nvCxnSpPr>
            <p:spPr bwMode="auto">
              <a:xfrm rot="5400000">
                <a:off x="1753395" y="5942806"/>
                <a:ext cx="455612" cy="3175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9" name="Straight Connector 8"/>
              <p:cNvCxnSpPr>
                <a:cxnSpLocks noChangeShapeType="1"/>
              </p:cNvCxnSpPr>
              <p:nvPr/>
            </p:nvCxnSpPr>
            <p:spPr bwMode="auto">
              <a:xfrm>
                <a:off x="1981200" y="57150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11" name="Straight Connector 10"/>
              <p:cNvCxnSpPr>
                <a:cxnSpLocks noChangeShapeType="1"/>
              </p:cNvCxnSpPr>
              <p:nvPr/>
            </p:nvCxnSpPr>
            <p:spPr bwMode="auto">
              <a:xfrm rot="5400000">
                <a:off x="2286794" y="5942806"/>
                <a:ext cx="4572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</p:grpSp>
        <p:grpSp>
          <p:nvGrpSpPr>
            <p:cNvPr id="25619" name="Group 12"/>
            <p:cNvGrpSpPr>
              <a:grpSpLocks/>
            </p:cNvGrpSpPr>
            <p:nvPr/>
          </p:nvGrpSpPr>
          <p:grpSpPr bwMode="auto">
            <a:xfrm>
              <a:off x="2514600" y="5715000"/>
              <a:ext cx="1068388" cy="458788"/>
              <a:chOff x="1447800" y="5715000"/>
              <a:chExt cx="1068388" cy="458788"/>
            </a:xfrm>
          </p:grpSpPr>
          <p:cxnSp>
            <p:nvCxnSpPr>
              <p:cNvPr id="14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1447800" y="61722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15" name="Straight Connector 14"/>
              <p:cNvCxnSpPr>
                <a:cxnSpLocks noChangeShapeType="1"/>
              </p:cNvCxnSpPr>
              <p:nvPr/>
            </p:nvCxnSpPr>
            <p:spPr bwMode="auto">
              <a:xfrm rot="5400000">
                <a:off x="1753395" y="5942806"/>
                <a:ext cx="455612" cy="3175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16" name="Straight Connector 15"/>
              <p:cNvCxnSpPr>
                <a:cxnSpLocks noChangeShapeType="1"/>
              </p:cNvCxnSpPr>
              <p:nvPr/>
            </p:nvCxnSpPr>
            <p:spPr bwMode="auto">
              <a:xfrm>
                <a:off x="1981200" y="57150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17" name="Straight Connector 16"/>
              <p:cNvCxnSpPr>
                <a:cxnSpLocks noChangeShapeType="1"/>
              </p:cNvCxnSpPr>
              <p:nvPr/>
            </p:nvCxnSpPr>
            <p:spPr bwMode="auto">
              <a:xfrm rot="5400000">
                <a:off x="2286794" y="5942806"/>
                <a:ext cx="4572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</p:grpSp>
      </p:grpSp>
      <p:grpSp>
        <p:nvGrpSpPr>
          <p:cNvPr id="25606" name="Group 18"/>
          <p:cNvGrpSpPr>
            <a:grpSpLocks/>
          </p:cNvGrpSpPr>
          <p:nvPr/>
        </p:nvGrpSpPr>
        <p:grpSpPr bwMode="auto">
          <a:xfrm>
            <a:off x="4876800" y="5715000"/>
            <a:ext cx="2135188" cy="458788"/>
            <a:chOff x="1447800" y="5715000"/>
            <a:chExt cx="2135188" cy="458788"/>
          </a:xfrm>
        </p:grpSpPr>
        <p:grpSp>
          <p:nvGrpSpPr>
            <p:cNvPr id="25608" name="Group 11"/>
            <p:cNvGrpSpPr>
              <a:grpSpLocks/>
            </p:cNvGrpSpPr>
            <p:nvPr/>
          </p:nvGrpSpPr>
          <p:grpSpPr bwMode="auto">
            <a:xfrm>
              <a:off x="1447800" y="5715000"/>
              <a:ext cx="1068388" cy="458788"/>
              <a:chOff x="1447800" y="5715000"/>
              <a:chExt cx="1068388" cy="458788"/>
            </a:xfrm>
          </p:grpSpPr>
          <p:cxnSp>
            <p:nvCxnSpPr>
              <p:cNvPr id="26" name="Straight Connector 25"/>
              <p:cNvCxnSpPr>
                <a:cxnSpLocks noChangeShapeType="1"/>
              </p:cNvCxnSpPr>
              <p:nvPr/>
            </p:nvCxnSpPr>
            <p:spPr bwMode="auto">
              <a:xfrm>
                <a:off x="1447800" y="61722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7" name="Straight Connector 26"/>
              <p:cNvCxnSpPr>
                <a:cxnSpLocks noChangeShapeType="1"/>
              </p:cNvCxnSpPr>
              <p:nvPr/>
            </p:nvCxnSpPr>
            <p:spPr bwMode="auto">
              <a:xfrm rot="5400000">
                <a:off x="1753395" y="5942806"/>
                <a:ext cx="455612" cy="3175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8" name="Straight Connector 27"/>
              <p:cNvCxnSpPr>
                <a:cxnSpLocks noChangeShapeType="1"/>
              </p:cNvCxnSpPr>
              <p:nvPr/>
            </p:nvCxnSpPr>
            <p:spPr bwMode="auto">
              <a:xfrm>
                <a:off x="1981200" y="57150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9" name="Straight Connector 28"/>
              <p:cNvCxnSpPr>
                <a:cxnSpLocks noChangeShapeType="1"/>
              </p:cNvCxnSpPr>
              <p:nvPr/>
            </p:nvCxnSpPr>
            <p:spPr bwMode="auto">
              <a:xfrm rot="5400000">
                <a:off x="2286794" y="5942806"/>
                <a:ext cx="4572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</p:grpSp>
        <p:grpSp>
          <p:nvGrpSpPr>
            <p:cNvPr id="25609" name="Group 12"/>
            <p:cNvGrpSpPr>
              <a:grpSpLocks/>
            </p:cNvGrpSpPr>
            <p:nvPr/>
          </p:nvGrpSpPr>
          <p:grpSpPr bwMode="auto">
            <a:xfrm>
              <a:off x="2514600" y="5715000"/>
              <a:ext cx="1068388" cy="458788"/>
              <a:chOff x="1447800" y="5715000"/>
              <a:chExt cx="1068388" cy="458788"/>
            </a:xfrm>
          </p:grpSpPr>
          <p:cxnSp>
            <p:nvCxnSpPr>
              <p:cNvPr id="22" name="Straight Connector 21"/>
              <p:cNvCxnSpPr>
                <a:cxnSpLocks noChangeShapeType="1"/>
              </p:cNvCxnSpPr>
              <p:nvPr/>
            </p:nvCxnSpPr>
            <p:spPr bwMode="auto">
              <a:xfrm>
                <a:off x="1447800" y="61722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3" name="Straight Connector 22"/>
              <p:cNvCxnSpPr>
                <a:cxnSpLocks noChangeShapeType="1"/>
              </p:cNvCxnSpPr>
              <p:nvPr/>
            </p:nvCxnSpPr>
            <p:spPr bwMode="auto">
              <a:xfrm rot="5400000">
                <a:off x="1753395" y="5942806"/>
                <a:ext cx="455612" cy="3175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4" name="Straight Connector 23"/>
              <p:cNvCxnSpPr>
                <a:cxnSpLocks noChangeShapeType="1"/>
              </p:cNvCxnSpPr>
              <p:nvPr/>
            </p:nvCxnSpPr>
            <p:spPr bwMode="auto">
              <a:xfrm>
                <a:off x="1981200" y="5715000"/>
                <a:ext cx="5334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  <p:cxnSp>
            <p:nvCxnSpPr>
              <p:cNvPr id="25" name="Straight Connector 24"/>
              <p:cNvCxnSpPr>
                <a:cxnSpLocks noChangeShapeType="1"/>
              </p:cNvCxnSpPr>
              <p:nvPr/>
            </p:nvCxnSpPr>
            <p:spPr bwMode="auto">
              <a:xfrm rot="5400000">
                <a:off x="2286794" y="5942806"/>
                <a:ext cx="457200" cy="1588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30000" dir="5400000" rotWithShape="0">
                  <a:srgbClr val="808080">
                    <a:alpha val="45000"/>
                  </a:srgbClr>
                </a:outerShdw>
              </a:effectLst>
            </p:spPr>
          </p:cxnSp>
        </p:grpSp>
      </p:grp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3581400" y="6172200"/>
            <a:ext cx="1371600" cy="1588"/>
          </a:xfrm>
          <a:prstGeom prst="line">
            <a:avLst/>
          </a:prstGeom>
          <a:noFill/>
          <a:ln w="19050">
            <a:solidFill>
              <a:schemeClr val="accent1"/>
            </a:solidFill>
            <a:prstDash val="dot"/>
            <a:round/>
            <a:headEnd/>
            <a:tailEnd/>
          </a:ln>
          <a:effectLst>
            <a:outerShdw dist="30000" dir="5400000" rotWithShape="0">
              <a:srgbClr val="808080">
                <a:alpha val="45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11430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>
                <a:latin typeface="Tw Cen MT" charset="0"/>
                <a:ea typeface="ＭＳ Ｐゴシック" charset="0"/>
                <a:cs typeface="ＭＳ Ｐゴシック" charset="0"/>
              </a:rPr>
              <a:t>Continuação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53000"/>
          </a:xfrm>
        </p:spPr>
        <p:txBody>
          <a:bodyPr/>
          <a:lstStyle/>
          <a:p>
            <a:r>
              <a:rPr lang="pt-PT" sz="2800" b="1" dirty="0">
                <a:solidFill>
                  <a:srgbClr val="C00000"/>
                </a:solidFill>
                <a:latin typeface="Tw Cen MT" charset="0"/>
                <a:ea typeface="ＭＳ Ｐゴシック" charset="0"/>
                <a:cs typeface="ＭＳ Ｐゴシック" charset="0"/>
              </a:rPr>
              <a:t>Latência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Tempo necessário para transmitir uma mensagem </a:t>
            </a:r>
            <a:r>
              <a:rPr lang="pt-PT" sz="2400" b="1" dirty="0">
                <a:latin typeface="Tw Cen MT" charset="0"/>
                <a:ea typeface="ＭＳ Ｐゴシック" charset="0"/>
              </a:rPr>
              <a:t>de um extremo ao outro do canal</a:t>
            </a:r>
            <a:r>
              <a:rPr lang="pt-PT" sz="2400" dirty="0">
                <a:latin typeface="Tw Cen MT" charset="0"/>
                <a:ea typeface="ＭＳ Ｐゴシック" charset="0"/>
              </a:rPr>
              <a:t> (ou de um </a:t>
            </a:r>
            <a:r>
              <a:rPr lang="pt-PT" sz="2400" b="1" dirty="0">
                <a:latin typeface="Tw Cen MT" charset="0"/>
                <a:ea typeface="ＭＳ Ｐゴシック" charset="0"/>
              </a:rPr>
              <a:t>computador a outro computador)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Depende também do </a:t>
            </a:r>
            <a:r>
              <a:rPr lang="pt-PT" sz="2400" b="1" dirty="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tempo de propagação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Podemos considerar o tempo num sentido só, ou o RTT (</a:t>
            </a:r>
            <a:r>
              <a:rPr lang="pt-PT" sz="2400" i="1" dirty="0">
                <a:latin typeface="Tw Cen MT" charset="0"/>
                <a:ea typeface="ＭＳ Ｐゴシック" charset="0"/>
              </a:rPr>
              <a:t>round-</a:t>
            </a:r>
            <a:r>
              <a:rPr lang="pt-PT" sz="2400" i="1" dirty="0" err="1">
                <a:latin typeface="Tw Cen MT" charset="0"/>
                <a:ea typeface="ＭＳ Ｐゴシック" charset="0"/>
              </a:rPr>
              <a:t>trip</a:t>
            </a:r>
            <a:r>
              <a:rPr lang="pt-PT" sz="2400" i="1" dirty="0">
                <a:latin typeface="Tw Cen MT" charset="0"/>
                <a:ea typeface="ＭＳ Ｐゴシック" charset="0"/>
              </a:rPr>
              <a:t> time</a:t>
            </a:r>
            <a:r>
              <a:rPr lang="pt-PT" sz="2400" dirty="0">
                <a:latin typeface="Tw Cen MT" charset="0"/>
                <a:ea typeface="ＭＳ Ｐゴシック" charset="0"/>
              </a:rPr>
              <a:t>)</a:t>
            </a:r>
          </a:p>
          <a:p>
            <a:pPr lvl="1"/>
            <a:r>
              <a:rPr lang="pt-PT" sz="2400" dirty="0">
                <a:latin typeface="Tw Cen MT" charset="0"/>
                <a:ea typeface="ＭＳ Ｐゴシック" charset="0"/>
              </a:rPr>
              <a:t>Componentes no caso de um canal </a:t>
            </a:r>
            <a:r>
              <a:rPr lang="pt-PT" sz="2400" dirty="0" smtClean="0">
                <a:latin typeface="Tw Cen MT" charset="0"/>
                <a:ea typeface="ＭＳ Ｐゴシック" charset="0"/>
              </a:rPr>
              <a:t>isolado</a:t>
            </a:r>
            <a:endParaRPr lang="pt-PT" sz="2400" b="1" dirty="0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/>
            <a:r>
              <a:rPr lang="pt-PT" sz="2400" b="1" dirty="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Tempo de Propagação</a:t>
            </a:r>
          </a:p>
          <a:p>
            <a:pPr lvl="2"/>
            <a:r>
              <a:rPr lang="pt-PT" sz="2400" b="1" dirty="0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Tempo de Transmissão</a:t>
            </a:r>
          </a:p>
          <a:p>
            <a:pPr lvl="2"/>
            <a:endParaRPr lang="pt-PT" sz="2400" b="1" dirty="0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A822F49E-6771-C44F-AA80-8BB7DE4A112D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8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457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>
                <a:latin typeface="Tw Cen MT" charset="0"/>
                <a:ea typeface="ＭＳ Ｐゴシック" charset="0"/>
                <a:cs typeface="ＭＳ Ｐゴシック" charset="0"/>
              </a:rPr>
              <a:t>Continuação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53000"/>
          </a:xfrm>
        </p:spPr>
        <p:txBody>
          <a:bodyPr/>
          <a:lstStyle/>
          <a:p>
            <a:pPr lvl="2"/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Latência </a:t>
            </a:r>
            <a:r>
              <a:rPr lang="pt-PT" sz="2400" b="1">
                <a:latin typeface="Tw Cen MT" charset="0"/>
                <a:ea typeface="ＭＳ Ｐゴシック" charset="0"/>
              </a:rPr>
              <a:t>= Tempo de transmissão + Tempo de propagação</a:t>
            </a:r>
          </a:p>
          <a:p>
            <a:pPr lvl="2">
              <a:buFont typeface="Wingdings" charset="0"/>
              <a:buNone/>
            </a:pPr>
            <a:endParaRPr lang="pt-PT" sz="24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/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Tempo de propagação </a:t>
            </a:r>
            <a:r>
              <a:rPr lang="pt-PT" sz="2400" b="1">
                <a:latin typeface="Tw Cen MT" charset="0"/>
                <a:ea typeface="ＭＳ Ｐゴシック" charset="0"/>
              </a:rPr>
              <a:t>= Dimensão do canal / Velocidade de propagação</a:t>
            </a:r>
          </a:p>
          <a:p>
            <a:pPr lvl="2">
              <a:buFont typeface="Wingdings" charset="0"/>
              <a:buNone/>
            </a:pPr>
            <a:endParaRPr lang="pt-PT" sz="24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>
              <a:buFont typeface="Wingdings" charset="0"/>
              <a:buNone/>
            </a:pPr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	</a:t>
            </a:r>
            <a:endParaRPr lang="pt-PT" sz="32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>
              <a:buFont typeface="Wingdings" charset="0"/>
              <a:buNone/>
            </a:pPr>
            <a:endParaRPr lang="pt-PT" sz="24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/>
            <a:r>
              <a:rPr lang="pt-PT" sz="24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Tempo de Transmissão </a:t>
            </a:r>
            <a:r>
              <a:rPr lang="pt-PT" sz="2400" b="1">
                <a:latin typeface="Tw Cen MT" charset="0"/>
                <a:ea typeface="ＭＳ Ｐゴシック" charset="0"/>
              </a:rPr>
              <a:t>= Dimensão da mensagem / Velocidade de transmissão</a:t>
            </a:r>
            <a:endParaRPr lang="pt-PT" sz="24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  <a:p>
            <a:pPr lvl="2">
              <a:buFont typeface="Wingdings" charset="0"/>
              <a:buNone/>
            </a:pPr>
            <a:r>
              <a:rPr lang="pt-PT" sz="2100" b="1">
                <a:solidFill>
                  <a:srgbClr val="C00000"/>
                </a:solidFill>
                <a:latin typeface="Tw Cen MT" charset="0"/>
                <a:ea typeface="ＭＳ Ｐゴシック" charset="0"/>
              </a:rPr>
              <a:t>	</a:t>
            </a:r>
            <a:endParaRPr lang="pt-PT" sz="3200" b="1">
              <a:solidFill>
                <a:srgbClr val="C00000"/>
              </a:solidFill>
              <a:latin typeface="Tw Cen MT" charset="0"/>
              <a:ea typeface="ＭＳ Ｐゴシック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C9BBBF81-FE35-F64F-9E7D-9A6B5F83127A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9</a:t>
            </a:fld>
            <a:endParaRPr lang="en-US" sz="1200">
              <a:solidFill>
                <a:srgbClr val="FFFFFF"/>
              </a:solidFill>
            </a:endParaRPr>
          </a:p>
        </p:txBody>
      </p:sp>
      <p:grpSp>
        <p:nvGrpSpPr>
          <p:cNvPr id="29701" name="Group 7"/>
          <p:cNvGrpSpPr>
            <a:grpSpLocks/>
          </p:cNvGrpSpPr>
          <p:nvPr/>
        </p:nvGrpSpPr>
        <p:grpSpPr bwMode="auto">
          <a:xfrm>
            <a:off x="5429250" y="3714750"/>
            <a:ext cx="2297113" cy="714375"/>
            <a:chOff x="1357290" y="3929066"/>
            <a:chExt cx="2296696" cy="7143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357290" y="3929066"/>
              <a:ext cx="2285585" cy="714380"/>
            </a:xfrm>
            <a:prstGeom prst="rect">
              <a:avLst/>
            </a:prstGeom>
            <a:noFill/>
            <a:ln w="10000">
              <a:solidFill>
                <a:srgbClr val="404040"/>
              </a:solidFill>
              <a:miter lim="800000"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29706" name="Rectangle 6"/>
            <p:cNvSpPr>
              <a:spLocks noChangeArrowheads="1"/>
            </p:cNvSpPr>
            <p:nvPr/>
          </p:nvSpPr>
          <p:spPr bwMode="auto">
            <a:xfrm>
              <a:off x="1500166" y="4071942"/>
              <a:ext cx="2153820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pt-PT" b="1" u="none">
                  <a:solidFill>
                    <a:srgbClr val="C00000"/>
                  </a:solidFill>
                </a:rPr>
                <a:t>Tp = Dc / Vp</a:t>
              </a:r>
              <a:endParaRPr lang="en-US" u="none"/>
            </a:p>
          </p:txBody>
        </p:sp>
      </p:grpSp>
      <p:grpSp>
        <p:nvGrpSpPr>
          <p:cNvPr id="29702" name="Group 9"/>
          <p:cNvGrpSpPr>
            <a:grpSpLocks/>
          </p:cNvGrpSpPr>
          <p:nvPr/>
        </p:nvGrpSpPr>
        <p:grpSpPr bwMode="auto">
          <a:xfrm>
            <a:off x="5429250" y="5786438"/>
            <a:ext cx="2419350" cy="642937"/>
            <a:chOff x="1714480" y="4071942"/>
            <a:chExt cx="2419367" cy="64296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714480" y="4071942"/>
              <a:ext cx="2419367" cy="642966"/>
            </a:xfrm>
            <a:prstGeom prst="rect">
              <a:avLst/>
            </a:prstGeom>
            <a:noFill/>
            <a:ln w="10000">
              <a:solidFill>
                <a:srgbClr val="404040"/>
              </a:solidFill>
              <a:miter lim="800000"/>
              <a:headEnd/>
              <a:tailEnd/>
            </a:ln>
            <a:effectLst>
              <a:outerShdw blurRad="63500" dist="30000" dir="5400000" rotWithShape="0">
                <a:srgbClr val="000000">
                  <a:alpha val="45000"/>
                </a:srgbClr>
              </a:outerShdw>
            </a:effectLst>
          </p:spPr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latin typeface="Tw Cen MT" charset="0"/>
              </a:endParaRP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1928795" y="4143380"/>
              <a:ext cx="2159581" cy="4616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pt-PT" b="1" u="none">
                  <a:solidFill>
                    <a:srgbClr val="C00000"/>
                  </a:solidFill>
                </a:rPr>
                <a:t>Tt = Dm / Vt</a:t>
              </a:r>
              <a:endParaRPr lang="en-US" u="none"/>
            </a:p>
          </p:txBody>
        </p:sp>
      </p:grpSp>
    </p:spTree>
    <p:extLst>
      <p:ext uri="{BB962C8B-B14F-4D97-AF65-F5344CB8AC3E}">
        <p14:creationId xmlns:p14="http://schemas.microsoft.com/office/powerpoint/2010/main" val="1890652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2828</Words>
  <Application>Microsoft Macintosh PowerPoint</Application>
  <PresentationFormat>On-screen Show (4:3)</PresentationFormat>
  <Paragraphs>436</Paragraphs>
  <Slides>36</Slides>
  <Notes>36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Clip</vt:lpstr>
      <vt:lpstr>REDES DE COMPUTADORES  INTRODUÇÃO  (Parte 3)</vt:lpstr>
      <vt:lpstr>Nota prévia</vt:lpstr>
      <vt:lpstr>Objectivos do capítulo</vt:lpstr>
      <vt:lpstr>Onde estudar no livro de base</vt:lpstr>
      <vt:lpstr>Performance ou desempenho</vt:lpstr>
      <vt:lpstr>Noções a clarificar</vt:lpstr>
      <vt:lpstr>Medidas e unidades</vt:lpstr>
      <vt:lpstr>Continuação</vt:lpstr>
      <vt:lpstr>Continuação</vt:lpstr>
      <vt:lpstr>Exemplo</vt:lpstr>
      <vt:lpstr>Velocidade de transmissão  vs Velocidade de propagação</vt:lpstr>
      <vt:lpstr>Velocidade de transmissão  vs Velocidade de propagação</vt:lpstr>
      <vt:lpstr>Velocidade de transmissão  vs Velocidade de propagação</vt:lpstr>
      <vt:lpstr>“Volume” = Vt x Tp   Volume = Velocidade de transmissão x Tempo propagação</vt:lpstr>
      <vt:lpstr>Exemplo</vt:lpstr>
      <vt:lpstr>Efeito da alta velocidade</vt:lpstr>
      <vt:lpstr>Store and Forward (Memorizar e Retransmitir)</vt:lpstr>
      <vt:lpstr>Latência de extremo a extremo na Internet</vt:lpstr>
      <vt:lpstr>A mesma medida tomada noutro ponto da Internet</vt:lpstr>
      <vt:lpstr>Tempo de encaminhamento dos pacotes</vt:lpstr>
      <vt:lpstr>Origens do tempo de trânsito</vt:lpstr>
      <vt:lpstr>Quantificação dos tempos</vt:lpstr>
      <vt:lpstr>Filas de espera (queueing delay) </vt:lpstr>
      <vt:lpstr>Queueing delay</vt:lpstr>
      <vt:lpstr>Perca de pacotes (packet loss)</vt:lpstr>
      <vt:lpstr>Velocidade média (taxa) de transmissão extremo a extremo</vt:lpstr>
      <vt:lpstr>Continuação</vt:lpstr>
      <vt:lpstr>Que se passa de facto na Internet ?</vt:lpstr>
      <vt:lpstr>Tempos e rotas reais na Internet</vt:lpstr>
      <vt:lpstr>Exemplo</vt:lpstr>
      <vt:lpstr>Variação do tempo de transito (“Jitter”)</vt:lpstr>
      <vt:lpstr>Gestão de recursos na rede: filas de espera</vt:lpstr>
      <vt:lpstr>Como se lida com os pacotes perdidos?</vt:lpstr>
      <vt:lpstr>Como se lida com dados fora de ordem?</vt:lpstr>
      <vt:lpstr>Gestão de recursos na rede: controlo da saturação</vt:lpstr>
      <vt:lpstr>TCP - Transmission Control Protocol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Objectivos do capítulo</dc:title>
  <dc:creator>José Legatheaux Martins</dc:creator>
  <cp:lastModifiedBy>José Legatheaux Martins</cp:lastModifiedBy>
  <cp:revision>12</cp:revision>
  <dcterms:created xsi:type="dcterms:W3CDTF">2012-02-10T18:19:53Z</dcterms:created>
  <dcterms:modified xsi:type="dcterms:W3CDTF">2012-02-26T11:38:49Z</dcterms:modified>
</cp:coreProperties>
</file>