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sldIdLst>
    <p:sldId id="257" r:id="rId2"/>
    <p:sldId id="258" r:id="rId3"/>
    <p:sldId id="301" r:id="rId4"/>
    <p:sldId id="300" r:id="rId5"/>
    <p:sldId id="294" r:id="rId6"/>
    <p:sldId id="277" r:id="rId7"/>
    <p:sldId id="295" r:id="rId8"/>
    <p:sldId id="296" r:id="rId9"/>
    <p:sldId id="297" r:id="rId10"/>
    <p:sldId id="298" r:id="rId11"/>
    <p:sldId id="276" r:id="rId12"/>
    <p:sldId id="278" r:id="rId13"/>
    <p:sldId id="282" r:id="rId14"/>
    <p:sldId id="283" r:id="rId15"/>
    <p:sldId id="284" r:id="rId16"/>
    <p:sldId id="285" r:id="rId17"/>
    <p:sldId id="290" r:id="rId18"/>
    <p:sldId id="291" r:id="rId19"/>
    <p:sldId id="292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9605" autoAdjust="0"/>
  </p:normalViewPr>
  <p:slideViewPr>
    <p:cSldViewPr snapToGrid="0" snapToObjects="1">
      <p:cViewPr varScale="1">
        <p:scale>
          <a:sx n="137" d="100"/>
          <a:sy n="137" d="100"/>
        </p:scale>
        <p:origin x="-13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9" d="100"/>
        <a:sy n="119" d="100"/>
      </p:scale>
      <p:origin x="0" y="323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9C540C-8DA5-9B4C-89E7-38ED1AAE832A}" type="datetimeFigureOut">
              <a:rPr lang="en-US" smtClean="0"/>
              <a:t>24/02/12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97CEB2-2B04-2A4B-86B3-546E1A2B0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7009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EA5523BE-B033-5E4C-BFE4-0073BA89EB61}" type="slidenum">
              <a:rPr lang="pt-PT" sz="1200" u="none"/>
              <a:pPr eaLnBrk="1" hangingPunct="1"/>
              <a:t>1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5EBF9F-D648-344C-A1D3-5541D57E1A80}" type="slidenum">
              <a:rPr lang="pt-PT"/>
              <a:pPr/>
              <a:t>10</a:t>
            </a:fld>
            <a:endParaRPr lang="pt-PT"/>
          </a:p>
        </p:txBody>
      </p:sp>
      <p:sp>
        <p:nvSpPr>
          <p:cNvPr id="276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76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62A78AF9-5839-CE4F-A00E-DC240800519D}" type="slidenum">
              <a:rPr lang="pt-PT" sz="1200" u="none"/>
              <a:pPr eaLnBrk="1" hangingPunct="1"/>
              <a:t>11</a:t>
            </a:fld>
            <a:endParaRPr lang="pt-PT" sz="1200" u="none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0F2311ED-327C-294C-BF30-1F77ABC2E761}" type="slidenum">
              <a:rPr lang="pt-PT" sz="1200" u="none"/>
              <a:pPr eaLnBrk="1" hangingPunct="1"/>
              <a:t>13</a:t>
            </a:fld>
            <a:endParaRPr lang="pt-PT" sz="1200" u="none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2B268B07-4805-E647-B470-F8F3B3D8C22E}" type="slidenum">
              <a:rPr lang="pt-PT" sz="1200" u="none"/>
              <a:pPr eaLnBrk="1" hangingPunct="1"/>
              <a:t>14</a:t>
            </a:fld>
            <a:endParaRPr lang="pt-PT" sz="1200" u="none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098" y="4343704"/>
            <a:ext cx="5485805" cy="4113892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DDB4C1A0-D197-5C45-985D-BBB664D84B12}" type="slidenum">
              <a:rPr lang="en-US" sz="1200" u="none">
                <a:latin typeface="Times New Roman" charset="0"/>
              </a:rPr>
              <a:pPr eaLnBrk="1" hangingPunct="1"/>
              <a:t>15</a:t>
            </a:fld>
            <a:endParaRPr lang="en-US" sz="1200" u="none">
              <a:latin typeface="Times New Roman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ea typeface="ＭＳ Ｐゴシック" charset="0"/>
                <a:cs typeface="ＭＳ Ｐゴシック" charset="0"/>
              </a:rPr>
              <a:t>Two simple multiple access control techniques.</a:t>
            </a:r>
          </a:p>
          <a:p>
            <a:endParaRPr lang="en-US">
              <a:ea typeface="ＭＳ Ｐゴシック" charset="0"/>
              <a:cs typeface="ＭＳ Ｐゴシック" charset="0"/>
            </a:endParaRPr>
          </a:p>
          <a:p>
            <a:r>
              <a:rPr lang="en-US">
                <a:ea typeface="ＭＳ Ｐゴシック" charset="0"/>
                <a:cs typeface="ＭＳ Ｐゴシック" charset="0"/>
              </a:rPr>
              <a:t>Each mobile’s share of the bandwidth is divided into portions for the uplink and the downlink. Also, possibly, out of band signaling.</a:t>
            </a:r>
          </a:p>
          <a:p>
            <a:endParaRPr lang="en-US">
              <a:ea typeface="ＭＳ Ｐゴシック" charset="0"/>
              <a:cs typeface="ＭＳ Ｐゴシック" charset="0"/>
            </a:endParaRPr>
          </a:p>
          <a:p>
            <a:r>
              <a:rPr lang="en-US">
                <a:ea typeface="ＭＳ Ｐゴシック" charset="0"/>
                <a:cs typeface="ＭＳ Ｐゴシック" charset="0"/>
              </a:rPr>
              <a:t>As we will see, used in AMPS, GSM, IS-54/136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9F0DF6EA-882D-6948-AE3D-3AF5D745EF8F}" type="slidenum">
              <a:rPr lang="pt-PT" sz="1200" u="none"/>
              <a:pPr eaLnBrk="1" hangingPunct="1"/>
              <a:t>16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FB203652-ED9F-F346-A794-ABE599DB1CCD}" type="slidenum">
              <a:rPr lang="pt-PT" sz="1200" u="none"/>
              <a:pPr eaLnBrk="1" hangingPunct="1"/>
              <a:t>17</a:t>
            </a:fld>
            <a:endParaRPr lang="pt-PT" sz="1200" u="none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098" y="4343704"/>
            <a:ext cx="5485805" cy="4113892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396B2C1B-F68B-CE49-8144-52120EFCBDDF}" type="slidenum">
              <a:rPr lang="pt-PT" sz="1200" u="none"/>
              <a:pPr eaLnBrk="1" hangingPunct="1"/>
              <a:t>18</a:t>
            </a:fld>
            <a:endParaRPr lang="pt-PT" sz="1200" u="none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94603387-E1A7-C340-AB7D-53DFB1FB2829}" type="slidenum">
              <a:rPr lang="pt-PT" sz="1200" u="none"/>
              <a:pPr eaLnBrk="1" hangingPunct="1"/>
              <a:t>19</a:t>
            </a:fld>
            <a:endParaRPr lang="pt-PT" sz="1200" u="none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098" y="4343704"/>
            <a:ext cx="5485805" cy="4113892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B2D66EE8-E4A7-ED49-93B4-2653DF46F518}" type="slidenum">
              <a:rPr lang="pt-PT" sz="1200" u="none"/>
              <a:pPr eaLnBrk="1" hangingPunct="1"/>
              <a:t>2</a:t>
            </a:fld>
            <a:endParaRPr lang="pt-PT" sz="1200" u="none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09F40389-C8F8-7A41-8653-5F396C3F4458}" type="slidenum">
              <a:rPr lang="pt-PT" sz="1200" u="none"/>
              <a:pPr eaLnBrk="1" hangingPunct="1"/>
              <a:t>3</a:t>
            </a:fld>
            <a:endParaRPr lang="pt-PT" sz="1200" u="none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39FA34-74A3-DE43-8642-0143E466BCC5}" type="slidenum">
              <a:rPr lang="pt-PT"/>
              <a:pPr/>
              <a:t>4</a:t>
            </a:fld>
            <a:endParaRPr lang="pt-PT"/>
          </a:p>
        </p:txBody>
      </p:sp>
      <p:sp>
        <p:nvSpPr>
          <p:cNvPr id="272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39FA34-74A3-DE43-8642-0143E466BCC5}" type="slidenum">
              <a:rPr lang="pt-PT"/>
              <a:pPr/>
              <a:t>5</a:t>
            </a:fld>
            <a:endParaRPr lang="pt-PT"/>
          </a:p>
        </p:txBody>
      </p:sp>
      <p:sp>
        <p:nvSpPr>
          <p:cNvPr id="272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6CC3F1DC-2CA9-D74D-B831-05EC55A14B13}" type="slidenum">
              <a:rPr lang="pt-PT" sz="1200" u="none"/>
              <a:pPr eaLnBrk="1" hangingPunct="1"/>
              <a:t>6</a:t>
            </a:fld>
            <a:endParaRPr lang="pt-PT" sz="1200" u="none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27F6F5-8A1F-6C4A-ADFC-A4A8C0BE368C}" type="slidenum">
              <a:rPr lang="pt-PT"/>
              <a:pPr/>
              <a:t>7</a:t>
            </a:fld>
            <a:endParaRPr lang="pt-PT"/>
          </a:p>
        </p:txBody>
      </p:sp>
      <p:sp>
        <p:nvSpPr>
          <p:cNvPr id="27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6780FF-77D1-FB49-BC22-B3AF91159DF8}" type="slidenum">
              <a:rPr lang="pt-PT"/>
              <a:pPr/>
              <a:t>8</a:t>
            </a:fld>
            <a:endParaRPr lang="pt-PT"/>
          </a:p>
        </p:txBody>
      </p:sp>
      <p:sp>
        <p:nvSpPr>
          <p:cNvPr id="274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D2E84E-3EE6-7F48-BDC7-C6506E7C68DF}" type="slidenum">
              <a:rPr lang="pt-PT"/>
              <a:pPr/>
              <a:t>9</a:t>
            </a:fld>
            <a:endParaRPr lang="pt-PT"/>
          </a:p>
        </p:txBody>
      </p:sp>
      <p:sp>
        <p:nvSpPr>
          <p:cNvPr id="275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1D2BF-9F94-2347-B61A-FFDDA494A31F}" type="datetimeFigureOut">
              <a:rPr lang="en-US" smtClean="0"/>
              <a:t>24/02/12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4BD90-C7F3-1540-B2D3-4E4091678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810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1D2BF-9F94-2347-B61A-FFDDA494A31F}" type="datetimeFigureOut">
              <a:rPr lang="en-US" smtClean="0"/>
              <a:t>24/02/12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4BD90-C7F3-1540-B2D3-4E4091678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703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1D2BF-9F94-2347-B61A-FFDDA494A31F}" type="datetimeFigureOut">
              <a:rPr lang="en-US" smtClean="0"/>
              <a:t>24/02/12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4BD90-C7F3-1540-B2D3-4E4091678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609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1D2BF-9F94-2347-B61A-FFDDA494A31F}" type="datetimeFigureOut">
              <a:rPr lang="en-US" smtClean="0"/>
              <a:t>24/02/12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4BD90-C7F3-1540-B2D3-4E4091678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700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1D2BF-9F94-2347-B61A-FFDDA494A31F}" type="datetimeFigureOut">
              <a:rPr lang="en-US" smtClean="0"/>
              <a:t>24/02/12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4BD90-C7F3-1540-B2D3-4E4091678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503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1D2BF-9F94-2347-B61A-FFDDA494A31F}" type="datetimeFigureOut">
              <a:rPr lang="en-US" smtClean="0"/>
              <a:t>24/02/12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4BD90-C7F3-1540-B2D3-4E4091678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959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1D2BF-9F94-2347-B61A-FFDDA494A31F}" type="datetimeFigureOut">
              <a:rPr lang="en-US" smtClean="0"/>
              <a:t>24/02/12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4BD90-C7F3-1540-B2D3-4E4091678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043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1D2BF-9F94-2347-B61A-FFDDA494A31F}" type="datetimeFigureOut">
              <a:rPr lang="en-US" smtClean="0"/>
              <a:t>24/02/12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4BD90-C7F3-1540-B2D3-4E4091678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80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1D2BF-9F94-2347-B61A-FFDDA494A31F}" type="datetimeFigureOut">
              <a:rPr lang="en-US" smtClean="0"/>
              <a:t>24/02/12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4BD90-C7F3-1540-B2D3-4E4091678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668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1D2BF-9F94-2347-B61A-FFDDA494A31F}" type="datetimeFigureOut">
              <a:rPr lang="en-US" smtClean="0"/>
              <a:t>24/02/12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4BD90-C7F3-1540-B2D3-4E4091678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864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1D2BF-9F94-2347-B61A-FFDDA494A31F}" type="datetimeFigureOut">
              <a:rPr lang="en-US" smtClean="0"/>
              <a:t>24/02/12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4BD90-C7F3-1540-B2D3-4E4091678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327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41D2BF-9F94-2347-B61A-FFDDA494A31F}" type="datetimeFigureOut">
              <a:rPr lang="en-US" smtClean="0"/>
              <a:t>24/02/12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4BD90-C7F3-1540-B2D3-4E4091678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016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4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image" Target="../media/image10.png"/><Relationship Id="rId7" Type="http://schemas.openxmlformats.org/officeDocument/2006/relationships/image" Target="../media/image11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12.emf"/><Relationship Id="rId6" Type="http://schemas.openxmlformats.org/officeDocument/2006/relationships/oleObject" Target="../embeddings/oleObject2.bin"/><Relationship Id="rId7" Type="http://schemas.openxmlformats.org/officeDocument/2006/relationships/oleObject" Target="../embeddings/oleObject3.bin"/><Relationship Id="rId8" Type="http://schemas.openxmlformats.org/officeDocument/2006/relationships/oleObject" Target="../embeddings/oleObject4.bin"/><Relationship Id="rId9" Type="http://schemas.openxmlformats.org/officeDocument/2006/relationships/oleObject" Target="../embeddings/oleObject5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4" Type="http://schemas.openxmlformats.org/officeDocument/2006/relationships/image" Target="../media/image14.png"/><Relationship Id="rId5" Type="http://schemas.openxmlformats.org/officeDocument/2006/relationships/image" Target="../media/image15.png"/><Relationship Id="rId6" Type="http://schemas.openxmlformats.org/officeDocument/2006/relationships/image" Target="../media/image9.png"/><Relationship Id="rId7" Type="http://schemas.openxmlformats.org/officeDocument/2006/relationships/image" Target="../media/image16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41893"/>
            <a:ext cx="7772400" cy="3454170"/>
          </a:xfrm>
        </p:spPr>
        <p:txBody>
          <a:bodyPr>
            <a:normAutofit/>
          </a:bodyPr>
          <a:lstStyle/>
          <a:p>
            <a: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  <a:t>REDES DE COMPUTADORES</a:t>
            </a:r>
            <a:b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</a:br>
            <a: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  <a:t/>
            </a:r>
            <a:b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</a:br>
            <a: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  <a:t>INTRODUÇÃO</a:t>
            </a:r>
            <a:b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</a:br>
            <a: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  <a:t/>
            </a:r>
            <a:b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</a:br>
            <a: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  <a:t>(Parte </a:t>
            </a:r>
            <a:r>
              <a:rPr lang="pt-PT" sz="3600" dirty="0" smtClean="0">
                <a:latin typeface="Tw Cen MT" charset="0"/>
                <a:ea typeface="ＭＳ Ｐゴシック" charset="0"/>
                <a:cs typeface="ＭＳ Ｐゴシック" charset="0"/>
              </a:rPr>
              <a:t>2)</a:t>
            </a:r>
            <a:endParaRPr lang="pt-PT" sz="3600" cap="none" dirty="0">
              <a:latin typeface="Tw Cen MT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6797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PT" sz="4000" b="1"/>
              <a:t>Rádio</a:t>
            </a:r>
          </a:p>
        </p:txBody>
      </p:sp>
      <p:sp>
        <p:nvSpPr>
          <p:cNvPr id="206851" name="Rectangle 3"/>
          <p:cNvSpPr>
            <a:spLocks noChangeArrowheads="1"/>
          </p:cNvSpPr>
          <p:nvPr/>
        </p:nvSpPr>
        <p:spPr bwMode="auto">
          <a:xfrm>
            <a:off x="533400" y="1371600"/>
            <a:ext cx="83058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100000"/>
              <a:buFont typeface="Times" charset="0"/>
              <a:buChar char="•"/>
            </a:pPr>
            <a:r>
              <a:rPr lang="pt-PT" sz="2000" u="none" dirty="0">
                <a:solidFill>
                  <a:srgbClr val="000000"/>
                </a:solidFill>
              </a:rPr>
              <a:t>O sinal é transportado pelo meio atmosférico, espaço, etc.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100000"/>
              <a:buFont typeface="Times" charset="0"/>
              <a:buChar char="•"/>
            </a:pPr>
            <a:r>
              <a:rPr lang="pt-PT" sz="2000" u="none" dirty="0">
                <a:solidFill>
                  <a:srgbClr val="000000"/>
                </a:solidFill>
              </a:rPr>
              <a:t>Sem fios, </a:t>
            </a:r>
            <a:r>
              <a:rPr lang="pt-PT" sz="2000" u="none" dirty="0" smtClean="0">
                <a:solidFill>
                  <a:srgbClr val="000000"/>
                </a:solidFill>
              </a:rPr>
              <a:t>propagação </a:t>
            </a:r>
            <a:r>
              <a:rPr lang="pt-PT" sz="2000" u="none" dirty="0">
                <a:solidFill>
                  <a:srgbClr val="000000"/>
                </a:solidFill>
              </a:rPr>
              <a:t>condicionada por: reflexão, obstruções por </a:t>
            </a:r>
            <a:r>
              <a:rPr lang="pt-PT" sz="2000" u="none" dirty="0" err="1">
                <a:solidFill>
                  <a:srgbClr val="000000"/>
                </a:solidFill>
              </a:rPr>
              <a:t>objectos</a:t>
            </a:r>
            <a:r>
              <a:rPr lang="pt-PT" sz="2000" u="none" dirty="0">
                <a:solidFill>
                  <a:srgbClr val="000000"/>
                </a:solidFill>
              </a:rPr>
              <a:t>, interferências, ...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100000"/>
              <a:buFont typeface="Times" charset="0"/>
              <a:buChar char="•"/>
            </a:pPr>
            <a:endParaRPr lang="pt-PT" sz="2000" u="none" dirty="0">
              <a:solidFill>
                <a:srgbClr val="000000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100000"/>
              <a:buFont typeface="Times" charset="0"/>
              <a:buChar char="•"/>
            </a:pPr>
            <a:r>
              <a:rPr lang="pt-PT" sz="2000" u="none" dirty="0">
                <a:solidFill>
                  <a:srgbClr val="000000"/>
                </a:solidFill>
              </a:rPr>
              <a:t>Tipos de ligações rádio disponíveis: 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100000"/>
              <a:buFont typeface="Times" charset="0"/>
              <a:buChar char="•"/>
            </a:pPr>
            <a:r>
              <a:rPr lang="pt-PT" sz="2000" u="none" dirty="0" smtClean="0">
                <a:solidFill>
                  <a:srgbClr val="000000"/>
                </a:solidFill>
              </a:rPr>
              <a:t>LAN </a:t>
            </a:r>
            <a:r>
              <a:rPr lang="pt-PT" sz="2000" u="none" dirty="0">
                <a:solidFill>
                  <a:srgbClr val="000000"/>
                </a:solidFill>
              </a:rPr>
              <a:t>(e.g., 802.11b  g  n </a:t>
            </a:r>
            <a:r>
              <a:rPr lang="pt-PT" sz="2000" u="none" dirty="0" smtClean="0">
                <a:solidFill>
                  <a:srgbClr val="000000"/>
                </a:solidFill>
              </a:rPr>
              <a:t>… </a:t>
            </a:r>
            <a:r>
              <a:rPr lang="pt-PT" sz="2000" u="none" dirty="0" err="1" smtClean="0">
                <a:solidFill>
                  <a:srgbClr val="000000"/>
                </a:solidFill>
              </a:rPr>
              <a:t>WiIFI</a:t>
            </a:r>
            <a:r>
              <a:rPr lang="pt-PT" sz="2000" u="none" dirty="0" smtClean="0">
                <a:solidFill>
                  <a:srgbClr val="000000"/>
                </a:solidFill>
              </a:rPr>
              <a:t>) – 54</a:t>
            </a:r>
            <a:r>
              <a:rPr lang="pt-PT" sz="2000" u="none" dirty="0">
                <a:solidFill>
                  <a:srgbClr val="000000"/>
                </a:solidFill>
              </a:rPr>
              <a:t>, 100, ... </a:t>
            </a:r>
            <a:r>
              <a:rPr lang="pt-PT" sz="2000" u="none" dirty="0" smtClean="0">
                <a:solidFill>
                  <a:srgbClr val="000000"/>
                </a:solidFill>
              </a:rPr>
              <a:t>Mbps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100000"/>
              <a:buFont typeface="Times" charset="0"/>
              <a:buChar char="•"/>
            </a:pPr>
            <a:r>
              <a:rPr lang="pt-PT" sz="2000" dirty="0" smtClean="0">
                <a:solidFill>
                  <a:srgbClr val="000000"/>
                </a:solidFill>
              </a:rPr>
              <a:t>Canais baseados em antenas </a:t>
            </a:r>
            <a:r>
              <a:rPr lang="pt-PT" sz="2000" dirty="0" err="1" smtClean="0">
                <a:solidFill>
                  <a:srgbClr val="000000"/>
                </a:solidFill>
              </a:rPr>
              <a:t>direccionadas</a:t>
            </a:r>
            <a:endParaRPr lang="pt-PT" sz="2000" u="none" dirty="0">
              <a:solidFill>
                <a:srgbClr val="000000"/>
              </a:solidFill>
            </a:endParaRP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100000"/>
              <a:buFont typeface="Times" charset="0"/>
              <a:buChar char="•"/>
            </a:pPr>
            <a:r>
              <a:rPr lang="pt-PT" sz="2000" u="none" dirty="0" err="1" smtClean="0">
                <a:solidFill>
                  <a:srgbClr val="000000"/>
                </a:solidFill>
              </a:rPr>
              <a:t>Wide</a:t>
            </a:r>
            <a:r>
              <a:rPr lang="pt-PT" sz="2000" u="none" dirty="0" err="1">
                <a:solidFill>
                  <a:srgbClr val="000000"/>
                </a:solidFill>
              </a:rPr>
              <a:t>-area</a:t>
            </a:r>
            <a:r>
              <a:rPr lang="pt-PT" sz="2000" u="none" dirty="0">
                <a:solidFill>
                  <a:srgbClr val="000000"/>
                </a:solidFill>
              </a:rPr>
              <a:t> (e.g., celular) e.g. GSM e UMTS </a:t>
            </a:r>
            <a:r>
              <a:rPr lang="pt-PT" sz="2000" u="none" dirty="0" smtClean="0">
                <a:solidFill>
                  <a:srgbClr val="000000"/>
                </a:solidFill>
              </a:rPr>
              <a:t>– </a:t>
            </a:r>
            <a:r>
              <a:rPr lang="pt-PT" sz="2000" u="none" dirty="0">
                <a:solidFill>
                  <a:srgbClr val="000000"/>
                </a:solidFill>
              </a:rPr>
              <a:t>de </a:t>
            </a:r>
            <a:r>
              <a:rPr lang="pt-PT" sz="2000" u="none" dirty="0" smtClean="0">
                <a:solidFill>
                  <a:srgbClr val="000000"/>
                </a:solidFill>
              </a:rPr>
              <a:t>14 </a:t>
            </a:r>
            <a:r>
              <a:rPr lang="pt-PT" sz="2000" u="none" dirty="0" err="1">
                <a:solidFill>
                  <a:srgbClr val="000000"/>
                </a:solidFill>
              </a:rPr>
              <a:t>Kbps</a:t>
            </a:r>
            <a:r>
              <a:rPr lang="pt-PT" sz="2000" u="none" dirty="0">
                <a:solidFill>
                  <a:srgbClr val="000000"/>
                </a:solidFill>
              </a:rPr>
              <a:t> a v</a:t>
            </a:r>
            <a:r>
              <a:rPr lang="pt-PT" altLang="ja-JP" sz="2000" u="none" dirty="0">
                <a:solidFill>
                  <a:srgbClr val="000000"/>
                </a:solidFill>
                <a:latin typeface="Arial"/>
                <a:cs typeface="ＭＳ Ｐゴシック" charset="0"/>
              </a:rPr>
              <a:t>ários</a:t>
            </a:r>
            <a:r>
              <a:rPr lang="pt-PT" sz="2000" u="none" dirty="0">
                <a:solidFill>
                  <a:srgbClr val="000000"/>
                </a:solidFill>
              </a:rPr>
              <a:t> Mbps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100000"/>
              <a:buFont typeface="Times" charset="0"/>
              <a:buChar char="•"/>
            </a:pPr>
            <a:r>
              <a:rPr lang="pt-PT" sz="2000" u="none" dirty="0" smtClean="0">
                <a:solidFill>
                  <a:srgbClr val="000000"/>
                </a:solidFill>
              </a:rPr>
              <a:t>Satélite</a:t>
            </a:r>
            <a:endParaRPr lang="pt-PT" sz="2000" u="none" dirty="0">
              <a:solidFill>
                <a:srgbClr val="000000"/>
              </a:solidFill>
            </a:endParaRPr>
          </a:p>
          <a:p>
            <a:pPr marL="742950" lvl="1" indent="-285750">
              <a:spcBef>
                <a:spcPct val="20000"/>
              </a:spcBef>
              <a:buClr>
                <a:schemeClr val="hlink"/>
              </a:buClr>
              <a:buSzPct val="100000"/>
              <a:buFont typeface="Times" charset="0"/>
              <a:buChar char="•"/>
            </a:pPr>
            <a:endParaRPr lang="pt-PT" sz="2000" u="none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90863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  <a:t>Redes de </a:t>
            </a:r>
            <a:r>
              <a:rPr lang="pt-PT" sz="3600" dirty="0" smtClean="0">
                <a:latin typeface="Tw Cen MT" charset="0"/>
                <a:ea typeface="ＭＳ Ｐゴシック" charset="0"/>
                <a:cs typeface="ＭＳ Ｐゴシック" charset="0"/>
              </a:rPr>
              <a:t>acesso por satélite</a:t>
            </a:r>
            <a:endParaRPr lang="pt-PT" sz="3600" dirty="0">
              <a:latin typeface="Tw Cen MT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4275" name="Rectangle 239"/>
          <p:cNvSpPr>
            <a:spLocks noChangeArrowheads="1"/>
          </p:cNvSpPr>
          <p:nvPr/>
        </p:nvSpPr>
        <p:spPr bwMode="auto">
          <a:xfrm>
            <a:off x="285750" y="1571625"/>
            <a:ext cx="4783418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100000"/>
              <a:buFont typeface="Times" charset="0"/>
              <a:buChar char="•"/>
            </a:pPr>
            <a:r>
              <a:rPr lang="pt-PT" sz="2000" b="1" u="none" dirty="0">
                <a:latin typeface="Tw Cen MT" charset="0"/>
                <a:ea typeface="ヒラギノ角ゴ Pro W3" charset="0"/>
                <a:cs typeface="ヒラギノ角ゴ Pro W3" charset="0"/>
              </a:rPr>
              <a:t>Rádio (satélite)</a:t>
            </a:r>
            <a:r>
              <a:rPr lang="pt-PT" sz="2000" u="none" dirty="0">
                <a:latin typeface="Tw Cen MT" charset="0"/>
                <a:ea typeface="ヒラギノ角ゴ Pro W3" charset="0"/>
                <a:cs typeface="ヒラギノ角ゴ Pro W3" charset="0"/>
              </a:rPr>
              <a:t>, via GEOSAT/LEO</a:t>
            </a:r>
          </a:p>
          <a:p>
            <a:pPr marL="800100" lvl="1" indent="-342900">
              <a:spcBef>
                <a:spcPct val="20000"/>
              </a:spcBef>
              <a:buClr>
                <a:schemeClr val="folHlink"/>
              </a:buClr>
              <a:buSzPct val="100000"/>
              <a:buFont typeface="Times" charset="0"/>
              <a:buChar char="•"/>
            </a:pPr>
            <a:r>
              <a:rPr lang="pt-PT" sz="2000" u="none" dirty="0">
                <a:latin typeface="Tw Cen MT" charset="0"/>
                <a:ea typeface="ヒラギノ角ゴ Pro W3" charset="0"/>
                <a:cs typeface="ヒラギノ角ゴ Pro W3" charset="0"/>
              </a:rPr>
              <a:t>36000 Km, Latência (propagação de 280 </a:t>
            </a:r>
            <a:r>
              <a:rPr lang="pt-PT" sz="2000" u="none" dirty="0" err="1">
                <a:latin typeface="Tw Cen MT" charset="0"/>
                <a:ea typeface="ヒラギノ角ゴ Pro W3" charset="0"/>
                <a:cs typeface="ヒラギノ角ゴ Pro W3" charset="0"/>
              </a:rPr>
              <a:t>ms</a:t>
            </a:r>
            <a:r>
              <a:rPr lang="pt-PT" sz="2000" u="none" dirty="0">
                <a:latin typeface="Tw Cen MT" charset="0"/>
                <a:ea typeface="ヒラギノ角ゴ Pro W3" charset="0"/>
                <a:cs typeface="ヒラギノ角ゴ Pro W3" charset="0"/>
              </a:rPr>
              <a:t>)</a:t>
            </a:r>
          </a:p>
          <a:p>
            <a:pPr marL="800100" lvl="1" indent="-342900">
              <a:spcBef>
                <a:spcPct val="20000"/>
              </a:spcBef>
              <a:buClr>
                <a:schemeClr val="folHlink"/>
              </a:buClr>
              <a:buSzPct val="100000"/>
              <a:buFont typeface="Times" charset="0"/>
              <a:buChar char="•"/>
            </a:pPr>
            <a:r>
              <a:rPr lang="pt-PT" sz="2000" u="none" dirty="0">
                <a:latin typeface="Tw Cen MT" charset="0"/>
                <a:ea typeface="ヒラギノ角ゴ Pro W3" charset="0"/>
                <a:cs typeface="ヒラギノ角ゴ Pro W3" charset="0"/>
              </a:rPr>
              <a:t>Acessos residenciais ou em locais remotos até 1Mbit</a:t>
            </a:r>
          </a:p>
          <a:p>
            <a:pPr marL="800100" lvl="1" indent="-342900">
              <a:spcBef>
                <a:spcPct val="20000"/>
              </a:spcBef>
              <a:buClr>
                <a:schemeClr val="folHlink"/>
              </a:buClr>
              <a:buSzPct val="100000"/>
              <a:buFont typeface="Times" charset="0"/>
              <a:buChar char="•"/>
            </a:pPr>
            <a:r>
              <a:rPr lang="pt-PT" sz="2000" u="none" dirty="0">
                <a:latin typeface="Tw Cen MT" charset="0"/>
                <a:ea typeface="ヒラギノ角ゴ Pro W3" charset="0"/>
                <a:cs typeface="ヒラギノ角ゴ Pro W3" charset="0"/>
              </a:rPr>
              <a:t>Operam a centenas de Mbps em redes </a:t>
            </a:r>
            <a:r>
              <a:rPr lang="pt-PT" sz="2000" u="none" dirty="0" err="1">
                <a:latin typeface="Tw Cen MT" charset="0"/>
                <a:ea typeface="ヒラギノ角ゴ Pro W3" charset="0"/>
                <a:cs typeface="ヒラギノ角ゴ Pro W3" charset="0"/>
              </a:rPr>
              <a:t>inter</a:t>
            </a:r>
            <a:r>
              <a:rPr lang="pt-PT" sz="2000" u="none" dirty="0">
                <a:latin typeface="Tw Cen MT" charset="0"/>
                <a:ea typeface="ヒラギノ角ゴ Pro W3" charset="0"/>
                <a:cs typeface="ヒラギノ角ゴ Pro W3" charset="0"/>
              </a:rPr>
              <a:t>-satélite</a:t>
            </a:r>
          </a:p>
          <a:p>
            <a:pPr marL="800100" lvl="1" indent="-342900">
              <a:spcBef>
                <a:spcPct val="20000"/>
              </a:spcBef>
              <a:buClr>
                <a:schemeClr val="folHlink"/>
              </a:buClr>
              <a:buSzPct val="100000"/>
              <a:buFont typeface="Times" charset="0"/>
              <a:buChar char="•"/>
            </a:pPr>
            <a:r>
              <a:rPr lang="pt-PT" sz="2000" u="none" dirty="0">
                <a:latin typeface="Tw Cen MT" charset="0"/>
                <a:ea typeface="ヒラギノ角ゴ Pro W3" charset="0"/>
                <a:cs typeface="ヒラギノ角ゴ Pro W3" charset="0"/>
              </a:rPr>
              <a:t>Operadores (</a:t>
            </a:r>
            <a:r>
              <a:rPr lang="pt-PT" sz="2000" u="none" dirty="0" err="1">
                <a:latin typeface="Tw Cen MT" charset="0"/>
                <a:ea typeface="ヒラギノ角ゴ Pro W3" charset="0"/>
                <a:cs typeface="ヒラギノ角ゴ Pro W3" charset="0"/>
              </a:rPr>
              <a:t>ISPs</a:t>
            </a:r>
            <a:r>
              <a:rPr lang="pt-PT" sz="2000" u="none" dirty="0">
                <a:latin typeface="Tw Cen MT" charset="0"/>
                <a:ea typeface="ヒラギノ角ゴ Pro W3" charset="0"/>
                <a:cs typeface="ヒラギノ角ゴ Pro W3" charset="0"/>
              </a:rPr>
              <a:t>) especializados:</a:t>
            </a:r>
          </a:p>
          <a:p>
            <a:pPr marL="1257300" lvl="2" indent="-342900">
              <a:spcBef>
                <a:spcPct val="20000"/>
              </a:spcBef>
              <a:buClr>
                <a:schemeClr val="folHlink"/>
              </a:buClr>
              <a:buSzPct val="100000"/>
              <a:buFont typeface="Times" charset="0"/>
              <a:buChar char="•"/>
            </a:pPr>
            <a:r>
              <a:rPr lang="pt-PT" sz="2000" u="none" dirty="0" err="1">
                <a:latin typeface="Tw Cen MT" charset="0"/>
                <a:ea typeface="ヒラギノ角ゴ Pro W3" charset="0"/>
                <a:cs typeface="ヒラギノ角ゴ Pro W3" charset="0"/>
              </a:rPr>
              <a:t>Inmarsat</a:t>
            </a:r>
            <a:r>
              <a:rPr lang="pt-PT" sz="2000" u="none" dirty="0">
                <a:latin typeface="Tw Cen MT" charset="0"/>
                <a:ea typeface="ヒラギノ角ゴ Pro W3" charset="0"/>
                <a:cs typeface="ヒラギノ角ゴ Pro W3" charset="0"/>
              </a:rPr>
              <a:t>, </a:t>
            </a:r>
            <a:r>
              <a:rPr lang="pt-PT" sz="2000" u="none" dirty="0" err="1">
                <a:latin typeface="Tw Cen MT" charset="0"/>
                <a:ea typeface="ヒラギノ角ゴ Pro W3" charset="0"/>
                <a:cs typeface="ヒラギノ角ゴ Pro W3" charset="0"/>
              </a:rPr>
              <a:t>StarBand</a:t>
            </a:r>
            <a:r>
              <a:rPr lang="pt-PT" sz="2000" u="none" dirty="0" smtClean="0">
                <a:latin typeface="Tw Cen MT" charset="0"/>
                <a:ea typeface="ヒラギノ角ゴ Pro W3" charset="0"/>
                <a:cs typeface="ヒラギノ角ゴ Pro W3" charset="0"/>
              </a:rPr>
              <a:t>, </a:t>
            </a:r>
            <a:r>
              <a:rPr lang="pt-PT" sz="2000" u="none" dirty="0" err="1" smtClean="0">
                <a:latin typeface="Tw Cen MT" charset="0"/>
                <a:ea typeface="ヒラギノ角ゴ Pro W3" charset="0"/>
                <a:cs typeface="ヒラギノ角ゴ Pro W3" charset="0"/>
              </a:rPr>
              <a:t>HughesNet</a:t>
            </a:r>
            <a:endParaRPr lang="pt-PT" sz="2000" u="none" dirty="0">
              <a:latin typeface="Tw Cen MT" charset="0"/>
              <a:ea typeface="ヒラギノ角ゴ Pro W3" charset="0"/>
              <a:cs typeface="ヒラギノ角ゴ Pro W3" charset="0"/>
            </a:endParaRP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100000"/>
              <a:buFont typeface="Times" charset="0"/>
              <a:buChar char="•"/>
            </a:pPr>
            <a:endParaRPr lang="pt-PT" sz="2000" u="none" dirty="0">
              <a:latin typeface="Tw Cen MT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54276" name="Slide Number Placeholder 32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3D5729FD-8B2C-7548-8395-4FBBA77A88EB}" type="slidenum">
              <a:rPr lang="en-US" sz="1200">
                <a:solidFill>
                  <a:srgbClr val="FFFFFF"/>
                </a:solidFill>
              </a:rPr>
              <a:pPr eaLnBrk="1" hangingPunct="1">
                <a:lnSpc>
                  <a:spcPct val="80000"/>
                </a:lnSpc>
              </a:pPr>
              <a:t>11</a:t>
            </a:fld>
            <a:endParaRPr lang="en-US" sz="1200">
              <a:solidFill>
                <a:srgbClr val="FFFFFF"/>
              </a:solidFill>
            </a:endParaRPr>
          </a:p>
        </p:txBody>
      </p:sp>
      <p:pic>
        <p:nvPicPr>
          <p:cNvPr id="54277" name="Picture 326" descr="tooway-antena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600200"/>
            <a:ext cx="2981325" cy="288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278" name="Picture 322" descr="inmarsat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4660900"/>
            <a:ext cx="2959100" cy="196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84439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z="3600">
                <a:latin typeface="Tw Cen MT" charset="0"/>
                <a:ea typeface="ＭＳ Ｐゴシック" charset="0"/>
                <a:cs typeface="ＭＳ Ｐゴシック" charset="0"/>
              </a:rPr>
              <a:t>Aspectos iniciais a reter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1AB34B9E-8443-B143-B217-B128057129DD}" type="slidenum">
              <a:rPr lang="en-US" sz="1200">
                <a:solidFill>
                  <a:srgbClr val="FFFFFF"/>
                </a:solidFill>
              </a:rPr>
              <a:pPr eaLnBrk="1" hangingPunct="1">
                <a:lnSpc>
                  <a:spcPct val="80000"/>
                </a:lnSpc>
              </a:pPr>
              <a:t>12</a:t>
            </a:fld>
            <a:endParaRPr lang="en-US" sz="1200">
              <a:solidFill>
                <a:srgbClr val="FFFFFF"/>
              </a:solidFill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81000" y="1406110"/>
            <a:ext cx="8334375" cy="49502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2000" b="1" u="none" dirty="0">
                <a:latin typeface="Tw Cen MT" charset="0"/>
              </a:rPr>
              <a:t>Diversas tecnologias de </a:t>
            </a:r>
            <a:r>
              <a:rPr lang="pt-PT" sz="2000" b="1" u="none" dirty="0" smtClean="0">
                <a:latin typeface="Tw Cen MT" charset="0"/>
              </a:rPr>
              <a:t>canais </a:t>
            </a:r>
            <a:r>
              <a:rPr lang="pt-PT" sz="2000" b="1" u="none" dirty="0">
                <a:latin typeface="Tw Cen MT" charset="0"/>
              </a:rPr>
              <a:t>de </a:t>
            </a:r>
            <a:r>
              <a:rPr lang="pt-PT" sz="2000" b="1" u="none" dirty="0" smtClean="0">
                <a:latin typeface="Tw Cen MT" charset="0"/>
              </a:rPr>
              <a:t>comunicação</a:t>
            </a:r>
            <a:endParaRPr lang="pt-PT" sz="2000" b="1" u="none" dirty="0">
              <a:latin typeface="Tw Cen MT" charset="0"/>
            </a:endParaRPr>
          </a:p>
          <a:p>
            <a:pPr marL="800100" lvl="1" indent="-342900"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1800" u="none" dirty="0">
                <a:latin typeface="Tw Cen MT" charset="0"/>
              </a:rPr>
              <a:t>Diferentes velocidades de transmissão ( Bits</a:t>
            </a:r>
            <a:r>
              <a:rPr lang="pt-PT" sz="1800" u="none" dirty="0" smtClean="0">
                <a:latin typeface="Tw Cen MT" charset="0"/>
              </a:rPr>
              <a:t>/</a:t>
            </a:r>
            <a:r>
              <a:rPr lang="pt-PT" dirty="0">
                <a:latin typeface="Tw Cen MT" charset="0"/>
              </a:rPr>
              <a:t>s</a:t>
            </a:r>
            <a:r>
              <a:rPr lang="pt-PT" sz="1800" u="none" dirty="0" smtClean="0">
                <a:latin typeface="Tw Cen MT" charset="0"/>
              </a:rPr>
              <a:t> </a:t>
            </a:r>
            <a:r>
              <a:rPr lang="pt-PT" sz="1800" u="none" dirty="0">
                <a:latin typeface="Tw Cen MT" charset="0"/>
              </a:rPr>
              <a:t>)</a:t>
            </a:r>
          </a:p>
          <a:p>
            <a:pPr marL="800100" lvl="1" indent="-342900"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1800" u="none" dirty="0">
                <a:latin typeface="Tw Cen MT" charset="0"/>
              </a:rPr>
              <a:t>Abrangência diversa ( Metros, Km, Dezenas </a:t>
            </a:r>
            <a:r>
              <a:rPr lang="pt-PT" sz="1800" u="none" dirty="0" smtClean="0">
                <a:latin typeface="Tw Cen MT" charset="0"/>
              </a:rPr>
              <a:t>ou centenas de </a:t>
            </a:r>
            <a:r>
              <a:rPr lang="pt-PT" sz="1800" u="none" dirty="0">
                <a:latin typeface="Tw Cen MT" charset="0"/>
              </a:rPr>
              <a:t>Km)</a:t>
            </a:r>
          </a:p>
          <a:p>
            <a:pPr marL="800100" lvl="1" indent="-342900"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1800" u="none" dirty="0">
                <a:latin typeface="Tw Cen MT" charset="0"/>
              </a:rPr>
              <a:t>Diferentes taxas de erros ou condições de percas de mensagens e diversos meios físicos (atenuação, reflexão, </a:t>
            </a:r>
            <a:r>
              <a:rPr lang="pt-PT" sz="1800" i="1" u="none" dirty="0" err="1">
                <a:latin typeface="Tw Cen MT" charset="0"/>
              </a:rPr>
              <a:t>crosstalk</a:t>
            </a:r>
            <a:r>
              <a:rPr lang="pt-PT" sz="1800" u="none" dirty="0">
                <a:latin typeface="Tw Cen MT" charset="0"/>
              </a:rPr>
              <a:t>, ruído, </a:t>
            </a:r>
            <a:r>
              <a:rPr lang="pt-PT" sz="1800" u="none" dirty="0" smtClean="0">
                <a:latin typeface="Tw Cen MT" charset="0"/>
              </a:rPr>
              <a:t>resistência, </a:t>
            </a:r>
            <a:r>
              <a:rPr lang="pt-PT" sz="1800" u="none" dirty="0">
                <a:latin typeface="Tw Cen MT" charset="0"/>
              </a:rPr>
              <a:t>...)</a:t>
            </a:r>
          </a:p>
          <a:p>
            <a:pPr marL="800100" lvl="1" indent="-342900"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1800" u="none" dirty="0">
                <a:latin typeface="Tw Cen MT" charset="0"/>
              </a:rPr>
              <a:t>Propagação de sinal</a:t>
            </a:r>
          </a:p>
          <a:p>
            <a:pPr marL="1257300" lvl="2" indent="-342900"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1800" u="none" dirty="0">
                <a:latin typeface="Tw Cen MT" charset="0"/>
              </a:rPr>
              <a:t>Ex., 200.000 Km/s a diferentes </a:t>
            </a:r>
            <a:r>
              <a:rPr lang="pt-PT" sz="1800" u="none" dirty="0" smtClean="0">
                <a:latin typeface="Tw Cen MT" charset="0"/>
              </a:rPr>
              <a:t>distâncias</a:t>
            </a:r>
          </a:p>
          <a:p>
            <a:pPr lvl="2">
              <a:spcBef>
                <a:spcPct val="20000"/>
              </a:spcBef>
              <a:buSzPct val="100000"/>
            </a:pPr>
            <a:r>
              <a:rPr lang="pt-PT" dirty="0">
                <a:latin typeface="Tw Cen MT" charset="0"/>
              </a:rPr>
              <a:t>	</a:t>
            </a:r>
            <a:r>
              <a:rPr lang="pt-PT" dirty="0" smtClean="0">
                <a:latin typeface="Tw Cen MT" charset="0"/>
              </a:rPr>
              <a:t>(</a:t>
            </a:r>
            <a:r>
              <a:rPr lang="pt-PT" sz="1800" u="none" dirty="0" smtClean="0">
                <a:latin typeface="Tw Cen MT" charset="0"/>
              </a:rPr>
              <a:t>Velocidade </a:t>
            </a:r>
            <a:r>
              <a:rPr lang="pt-PT" sz="1800" u="none" dirty="0">
                <a:latin typeface="Tw Cen MT" charset="0"/>
              </a:rPr>
              <a:t>da luz no vazio: </a:t>
            </a:r>
            <a:r>
              <a:rPr lang="pt-PT" dirty="0" smtClean="0">
                <a:latin typeface="Tw Cen MT" charset="0"/>
              </a:rPr>
              <a:t>≈ </a:t>
            </a:r>
            <a:r>
              <a:rPr lang="pt-PT" sz="1800" u="none" dirty="0" smtClean="0">
                <a:latin typeface="Tw Cen MT" charset="0"/>
              </a:rPr>
              <a:t>300.00 </a:t>
            </a:r>
            <a:r>
              <a:rPr lang="pt-PT" sz="1800" u="none" dirty="0">
                <a:latin typeface="Tw Cen MT" charset="0"/>
              </a:rPr>
              <a:t>Km/</a:t>
            </a:r>
            <a:r>
              <a:rPr lang="pt-PT" sz="1800" u="none" dirty="0" smtClean="0">
                <a:latin typeface="Tw Cen MT" charset="0"/>
              </a:rPr>
              <a:t>s)</a:t>
            </a:r>
            <a:endParaRPr lang="pt-PT" sz="1800" u="none" dirty="0">
              <a:latin typeface="Tw Cen MT" charset="0"/>
            </a:endParaRPr>
          </a:p>
          <a:p>
            <a:pPr marL="800100" lvl="1" indent="-342900"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1800" u="none" dirty="0" smtClean="0">
                <a:latin typeface="Tw Cen MT" charset="0"/>
              </a:rPr>
              <a:t>A informação </a:t>
            </a:r>
            <a:r>
              <a:rPr lang="pt-PT" sz="1800" u="none" dirty="0">
                <a:latin typeface="Tw Cen MT" charset="0"/>
              </a:rPr>
              <a:t>a enviar pode ser maior ou menor (número de bits/mensagem</a:t>
            </a:r>
            <a:r>
              <a:rPr lang="pt-PT" sz="1800" u="none" dirty="0" smtClean="0">
                <a:latin typeface="Tw Cen MT" charset="0"/>
              </a:rPr>
              <a:t>)</a:t>
            </a:r>
          </a:p>
          <a:p>
            <a:pPr marL="800100" lvl="1" indent="-342900"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dirty="0" smtClean="0">
                <a:latin typeface="Tw Cen MT" charset="0"/>
              </a:rPr>
              <a:t>A própria tecnologia do canal pode impor diversos tamanhos máximos das mensagens a transmitir</a:t>
            </a:r>
            <a:endParaRPr lang="pt-PT" sz="1800" u="none" dirty="0" smtClean="0">
              <a:latin typeface="Tw Cen MT" charset="0"/>
            </a:endParaRPr>
          </a:p>
          <a:p>
            <a:pPr marL="800100" lvl="1" indent="-342900">
              <a:spcBef>
                <a:spcPct val="20000"/>
              </a:spcBef>
              <a:buSzPct val="100000"/>
              <a:buFont typeface="Times" charset="0"/>
              <a:buChar char="•"/>
            </a:pPr>
            <a:endParaRPr lang="pt-PT" sz="1800" u="none" dirty="0">
              <a:latin typeface="Tw Cen MT" charset="0"/>
            </a:endParaRPr>
          </a:p>
          <a:p>
            <a:pPr marL="342900" indent="-342900"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2000" b="1" u="none" dirty="0">
                <a:latin typeface="Tw Cen MT" charset="0"/>
              </a:rPr>
              <a:t>Numa transmissão extremo-a-extremo, poderão ser </a:t>
            </a:r>
            <a:r>
              <a:rPr lang="pt-PT" sz="2000" b="1" u="none" dirty="0" smtClean="0">
                <a:latin typeface="Tw Cen MT" charset="0"/>
              </a:rPr>
              <a:t>atravessados </a:t>
            </a:r>
            <a:r>
              <a:rPr lang="pt-PT" sz="2000" b="1" u="none" dirty="0">
                <a:latin typeface="Tw Cen MT" charset="0"/>
              </a:rPr>
              <a:t>canais diversos, com diferentes características</a:t>
            </a:r>
          </a:p>
          <a:p>
            <a:pPr marL="800100" lvl="1" indent="-342900">
              <a:spcBef>
                <a:spcPct val="20000"/>
              </a:spcBef>
              <a:buClr>
                <a:schemeClr val="folHlink"/>
              </a:buClr>
              <a:buSzPct val="100000"/>
              <a:buFont typeface="Times" charset="0"/>
              <a:buChar char="•"/>
            </a:pPr>
            <a:endParaRPr lang="pt-PT" sz="2000" u="none" dirty="0">
              <a:latin typeface="Tw Cen M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41308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271463" y="381000"/>
            <a:ext cx="8796337" cy="762000"/>
          </a:xfrm>
        </p:spPr>
        <p:txBody>
          <a:bodyPr/>
          <a:lstStyle/>
          <a:p>
            <a: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  <a:t>Multiplexagem </a:t>
            </a:r>
            <a:r>
              <a:rPr lang="pt-PT" sz="3600" dirty="0" smtClean="0">
                <a:latin typeface="Tw Cen MT" charset="0"/>
                <a:ea typeface="ＭＳ Ｐゴシック" charset="0"/>
                <a:cs typeface="ＭＳ Ｐゴシック" charset="0"/>
              </a:rPr>
              <a:t>de </a:t>
            </a:r>
            <a: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  <a:t>canais</a:t>
            </a:r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381000" y="1524000"/>
            <a:ext cx="833437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chemeClr val="folHlink"/>
              </a:buClr>
              <a:buSzPct val="100000"/>
            </a:pPr>
            <a:endParaRPr lang="pt-PT" sz="2000" u="none" dirty="0">
              <a:latin typeface="Tw Cen MT" charset="0"/>
            </a:endParaRPr>
          </a:p>
          <a:p>
            <a:pPr marL="342900" indent="-342900"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2000" u="none" dirty="0" smtClean="0">
                <a:latin typeface="Tw Cen MT" charset="0"/>
              </a:rPr>
              <a:t>Problema</a:t>
            </a:r>
            <a:r>
              <a:rPr lang="pt-PT" sz="2000" u="none" dirty="0">
                <a:latin typeface="Tw Cen MT" charset="0"/>
              </a:rPr>
              <a:t>: </a:t>
            </a:r>
            <a:r>
              <a:rPr lang="pt-PT" sz="2000" u="none" dirty="0" smtClean="0">
                <a:latin typeface="Tw Cen MT" charset="0"/>
              </a:rPr>
              <a:t>Dados N </a:t>
            </a:r>
            <a:r>
              <a:rPr lang="pt-PT" sz="2000" u="none" dirty="0">
                <a:latin typeface="Tw Cen MT" charset="0"/>
              </a:rPr>
              <a:t>interlocutores </a:t>
            </a:r>
            <a:r>
              <a:rPr lang="pt-PT" sz="2000" u="none" dirty="0" smtClean="0">
                <a:latin typeface="Tw Cen MT" charset="0"/>
              </a:rPr>
              <a:t>que pretendem </a:t>
            </a:r>
            <a:r>
              <a:rPr lang="pt-PT" sz="2000" u="none" dirty="0">
                <a:latin typeface="Tw Cen MT" charset="0"/>
              </a:rPr>
              <a:t>comunicar com M interlocutores distantes</a:t>
            </a:r>
          </a:p>
          <a:p>
            <a:pPr marL="800100" lvl="1" indent="-342900"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2000" u="none" dirty="0">
                <a:latin typeface="Tw Cen MT" charset="0"/>
              </a:rPr>
              <a:t>Instalamos N x M canais ponto a ponto a ligar cada par deles ?</a:t>
            </a:r>
          </a:p>
          <a:p>
            <a:pPr marL="800100" lvl="1" indent="-342900"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2000" u="none" dirty="0">
                <a:latin typeface="Tw Cen MT" charset="0"/>
              </a:rPr>
              <a:t>N</a:t>
            </a:r>
            <a:r>
              <a:rPr lang="pt-PT" altLang="ja-JP" sz="2000" u="none" dirty="0">
                <a:latin typeface="Tw Cen MT" charset="0"/>
                <a:ea typeface="ヒラギノ角ゴ Pro W3" charset="0"/>
                <a:cs typeface="ヒラギノ角ゴ Pro W3" charset="0"/>
              </a:rPr>
              <a:t>ão, </a:t>
            </a:r>
            <a:r>
              <a:rPr lang="pt-PT" altLang="ja-JP" sz="2000" i="1" u="none" dirty="0">
                <a:latin typeface="Tw Cen MT" charset="0"/>
                <a:ea typeface="ヒラギノ角ゴ Pro W3" charset="0"/>
                <a:cs typeface="ヒラギノ角ゴ Pro W3" charset="0"/>
              </a:rPr>
              <a:t>multiplexamos</a:t>
            </a:r>
            <a:r>
              <a:rPr lang="pt-PT" altLang="ja-JP" sz="2000" u="none" dirty="0">
                <a:latin typeface="Tw Cen MT" charset="0"/>
                <a:ea typeface="ヒラギノ角ゴ Pro W3" charset="0"/>
                <a:cs typeface="ヒラギノ角ゴ Pro W3" charset="0"/>
              </a:rPr>
              <a:t> uma ou mais ligações de uma malha mais restrita … pois é mais </a:t>
            </a:r>
            <a:r>
              <a:rPr lang="pt-PT" altLang="ja-JP" sz="2000" u="none" dirty="0" smtClean="0">
                <a:latin typeface="Tw Cen MT" charset="0"/>
                <a:ea typeface="ヒラギノ角ゴ Pro W3" charset="0"/>
                <a:cs typeface="ヒラギノ角ゴ Pro W3" charset="0"/>
              </a:rPr>
              <a:t>económico</a:t>
            </a:r>
          </a:p>
          <a:p>
            <a:pPr lvl="1">
              <a:spcBef>
                <a:spcPct val="20000"/>
              </a:spcBef>
              <a:buSzPct val="100000"/>
            </a:pPr>
            <a:endParaRPr lang="pt-PT" altLang="ja-JP" sz="2000" u="none" dirty="0">
              <a:latin typeface="Tw Cen MT" charset="0"/>
              <a:ea typeface="ヒラギノ角ゴ Pro W3" charset="0"/>
              <a:cs typeface="ヒラギノ角ゴ Pro W3" charset="0"/>
            </a:endParaRPr>
          </a:p>
          <a:p>
            <a:pPr marL="342900" indent="-342900"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altLang="ja-JP" sz="2000" u="none" dirty="0">
                <a:latin typeface="Tw Cen MT" charset="0"/>
                <a:ea typeface="ヒラギノ角ゴ Pro W3" charset="0"/>
                <a:cs typeface="ヒラギノ角ゴ Pro W3" charset="0"/>
              </a:rPr>
              <a:t>Logicamente, </a:t>
            </a:r>
            <a:r>
              <a:rPr lang="pt-PT" altLang="ja-JP" sz="2000" i="1" u="none" dirty="0">
                <a:latin typeface="Tw Cen MT" charset="0"/>
                <a:ea typeface="ヒラギノ角ゴ Pro W3" charset="0"/>
                <a:cs typeface="ヒラギノ角ゴ Pro W3" charset="0"/>
              </a:rPr>
              <a:t>multiplexar</a:t>
            </a:r>
            <a:r>
              <a:rPr lang="pt-PT" altLang="ja-JP" sz="2000" u="none" dirty="0">
                <a:latin typeface="Tw Cen MT" charset="0"/>
                <a:ea typeface="ヒラギノ角ゴ Pro W3" charset="0"/>
                <a:cs typeface="ヒラギノ角ゴ Pro W3" charset="0"/>
              </a:rPr>
              <a:t> consiste em disponibilizar vários canais que partilham o mesmo meio de </a:t>
            </a:r>
            <a:r>
              <a:rPr lang="pt-PT" altLang="ja-JP" sz="2000" u="none" dirty="0" smtClean="0">
                <a:latin typeface="Tw Cen MT" charset="0"/>
                <a:ea typeface="ヒラギノ角ゴ Pro W3" charset="0"/>
                <a:cs typeface="ヒラギノ角ゴ Pro W3" charset="0"/>
              </a:rPr>
              <a:t>transmissão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100000"/>
            </a:pPr>
            <a:endParaRPr lang="pt-PT" altLang="ja-JP" sz="2000" u="none" dirty="0">
              <a:latin typeface="Tw Cen MT" charset="0"/>
              <a:ea typeface="ヒラギノ角ゴ Pro W3" charset="0"/>
              <a:cs typeface="ヒラギノ角ゴ Pro W3" charset="0"/>
            </a:endParaRP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100000"/>
              <a:buFont typeface="Times" charset="0"/>
              <a:buChar char="•"/>
            </a:pPr>
            <a:r>
              <a:rPr lang="pt-PT" altLang="ja-JP" sz="2000" u="none" dirty="0">
                <a:latin typeface="Tw Cen MT" charset="0"/>
                <a:ea typeface="ヒラギノ角ゴ Pro W3" charset="0"/>
                <a:cs typeface="ヒラギノ角ゴ Pro W3" charset="0"/>
              </a:rPr>
              <a:t>O termo utiliza-se em todos os contextos onde existe desdobramento em várias vias ....</a:t>
            </a:r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14227C79-73E3-444B-9211-846B77B2576B}" type="slidenum">
              <a:rPr lang="en-US" sz="1200">
                <a:solidFill>
                  <a:srgbClr val="FFFFFF"/>
                </a:solidFill>
              </a:rPr>
              <a:pPr eaLnBrk="1" hangingPunct="1">
                <a:lnSpc>
                  <a:spcPct val="80000"/>
                </a:lnSpc>
              </a:pPr>
              <a:t>13</a:t>
            </a:fld>
            <a:endParaRPr lang="en-US" sz="12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82037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 smtClean="0">
                <a:latin typeface="Tw Cen MT" charset="0"/>
                <a:ea typeface="ＭＳ Ｐゴシック" charset="0"/>
                <a:cs typeface="ＭＳ Ｐゴシック" charset="0"/>
              </a:rPr>
              <a:t>Multiplexagem</a:t>
            </a:r>
            <a:endParaRPr lang="en-US" sz="3600" dirty="0">
              <a:latin typeface="Tw Cen MT" charset="0"/>
              <a:ea typeface="ＭＳ Ｐゴシック" charset="0"/>
              <a:cs typeface="ＭＳ Ｐゴシック" charset="0"/>
            </a:endParaRPr>
          </a:p>
        </p:txBody>
      </p:sp>
      <p:grpSp>
        <p:nvGrpSpPr>
          <p:cNvPr id="64515" name="Group 22"/>
          <p:cNvGrpSpPr>
            <a:grpSpLocks/>
          </p:cNvGrpSpPr>
          <p:nvPr/>
        </p:nvGrpSpPr>
        <p:grpSpPr bwMode="auto">
          <a:xfrm>
            <a:off x="381000" y="1600200"/>
            <a:ext cx="3733800" cy="2895600"/>
            <a:chOff x="685800" y="1600200"/>
            <a:chExt cx="8077200" cy="4419600"/>
          </a:xfrm>
        </p:grpSpPr>
        <p:sp>
          <p:nvSpPr>
            <p:cNvPr id="229378" name="Rectangle 2"/>
            <p:cNvSpPr>
              <a:spLocks noChangeArrowheads="1"/>
            </p:cNvSpPr>
            <p:nvPr/>
          </p:nvSpPr>
          <p:spPr bwMode="auto">
            <a:xfrm>
              <a:off x="685800" y="1600200"/>
              <a:ext cx="8077200" cy="4419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64522" name="Picture 4" descr="Click To Preview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14800" y="1752600"/>
              <a:ext cx="731838" cy="7318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4523" name="Picture 5" descr="Click To Preview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0763" y="3429000"/>
              <a:ext cx="731837" cy="7318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4524" name="Picture 6" descr="Click To Preview"/>
            <p:cNvPicPr>
              <a:picLocks noChangeAspect="1" noChangeArrowheads="1"/>
            </p:cNvPicPr>
            <p:nvPr/>
          </p:nvPicPr>
          <p:blipFill>
            <a:blip r:embed="rId5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4725" y="4191000"/>
              <a:ext cx="731838" cy="7318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4525" name="Picture 7" descr="Click To Preview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0763" y="2590800"/>
              <a:ext cx="731837" cy="7318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4526" name="Line 8"/>
            <p:cNvSpPr>
              <a:spLocks noChangeShapeType="1"/>
            </p:cNvSpPr>
            <p:nvPr/>
          </p:nvSpPr>
          <p:spPr bwMode="auto">
            <a:xfrm>
              <a:off x="1828800" y="3048000"/>
              <a:ext cx="56388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4527" name="Line 9"/>
            <p:cNvSpPr>
              <a:spLocks noChangeShapeType="1"/>
            </p:cNvSpPr>
            <p:nvPr/>
          </p:nvSpPr>
          <p:spPr bwMode="auto">
            <a:xfrm>
              <a:off x="1828800" y="3733800"/>
              <a:ext cx="5638800" cy="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4528" name="Line 10"/>
            <p:cNvSpPr>
              <a:spLocks noChangeShapeType="1"/>
            </p:cNvSpPr>
            <p:nvPr/>
          </p:nvSpPr>
          <p:spPr bwMode="auto">
            <a:xfrm>
              <a:off x="1828800" y="4495800"/>
              <a:ext cx="5638800" cy="0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4529" name="Line 11"/>
            <p:cNvSpPr>
              <a:spLocks noChangeShapeType="1"/>
            </p:cNvSpPr>
            <p:nvPr/>
          </p:nvSpPr>
          <p:spPr bwMode="auto">
            <a:xfrm>
              <a:off x="1828800" y="5257800"/>
              <a:ext cx="5638800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pic>
          <p:nvPicPr>
            <p:cNvPr id="64530" name="Picture 12" descr="Click To Preview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00" y="3352800"/>
              <a:ext cx="731838" cy="7318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4531" name="Picture 13" descr="Click To Preview"/>
            <p:cNvPicPr>
              <a:picLocks noChangeAspect="1" noChangeArrowheads="1"/>
            </p:cNvPicPr>
            <p:nvPr/>
          </p:nvPicPr>
          <p:blipFill>
            <a:blip r:embed="rId5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00" y="2590800"/>
              <a:ext cx="731838" cy="7318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4532" name="Picture 14" descr="Click To Preview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00" y="4876800"/>
              <a:ext cx="731838" cy="7318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4533" name="Picture 15" descr="Click To Preview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4400" y="4953000"/>
              <a:ext cx="731838" cy="7318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4534" name="Picture 16" descr="Click To Preview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00" y="4114800"/>
              <a:ext cx="731838" cy="7318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4535" name="Rectangle 17"/>
            <p:cNvSpPr>
              <a:spLocks noChangeArrowheads="1"/>
            </p:cNvSpPr>
            <p:nvPr/>
          </p:nvSpPr>
          <p:spPr bwMode="auto">
            <a:xfrm>
              <a:off x="3810000" y="2743200"/>
              <a:ext cx="1524000" cy="3048000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36" name="Line 18"/>
            <p:cNvSpPr>
              <a:spLocks noChangeShapeType="1"/>
            </p:cNvSpPr>
            <p:nvPr/>
          </p:nvSpPr>
          <p:spPr bwMode="auto">
            <a:xfrm>
              <a:off x="4114800" y="3733800"/>
              <a:ext cx="83820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4537" name="Line 19"/>
            <p:cNvSpPr>
              <a:spLocks noChangeShapeType="1"/>
            </p:cNvSpPr>
            <p:nvPr/>
          </p:nvSpPr>
          <p:spPr bwMode="auto">
            <a:xfrm>
              <a:off x="4114800" y="4495800"/>
              <a:ext cx="83820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4538" name="Line 20"/>
            <p:cNvSpPr>
              <a:spLocks noChangeShapeType="1"/>
            </p:cNvSpPr>
            <p:nvPr/>
          </p:nvSpPr>
          <p:spPr bwMode="auto">
            <a:xfrm>
              <a:off x="4114800" y="5257800"/>
              <a:ext cx="83820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4539" name="Line 21"/>
            <p:cNvSpPr>
              <a:spLocks noChangeShapeType="1"/>
            </p:cNvSpPr>
            <p:nvPr/>
          </p:nvSpPr>
          <p:spPr bwMode="auto">
            <a:xfrm>
              <a:off x="4114800" y="3048000"/>
              <a:ext cx="83820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64516" name="Slide Number Placeholder 2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873BFC5C-EFC9-2545-9CF7-F6DD934DB912}" type="slidenum">
              <a:rPr lang="en-US" sz="1200">
                <a:solidFill>
                  <a:srgbClr val="FFFFFF"/>
                </a:solidFill>
              </a:rPr>
              <a:pPr eaLnBrk="1" hangingPunct="1">
                <a:lnSpc>
                  <a:spcPct val="80000"/>
                </a:lnSpc>
              </a:pPr>
              <a:t>14</a:t>
            </a:fld>
            <a:endParaRPr lang="en-US" sz="1200">
              <a:solidFill>
                <a:srgbClr val="FFFFFF"/>
              </a:solidFill>
            </a:endParaRPr>
          </a:p>
        </p:txBody>
      </p:sp>
      <p:pic>
        <p:nvPicPr>
          <p:cNvPr id="64518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449"/>
          <a:stretch>
            <a:fillRect/>
          </a:stretch>
        </p:blipFill>
        <p:spPr bwMode="auto">
          <a:xfrm>
            <a:off x="3733800" y="4524375"/>
            <a:ext cx="5410200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19" name="Rectangle 25"/>
          <p:cNvSpPr>
            <a:spLocks noChangeArrowheads="1"/>
          </p:cNvSpPr>
          <p:nvPr/>
        </p:nvSpPr>
        <p:spPr bwMode="auto">
          <a:xfrm>
            <a:off x="2514600" y="1687513"/>
            <a:ext cx="3724275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 u="none"/>
              <a:t>Comutaç</a:t>
            </a:r>
            <a:r>
              <a:rPr lang="en-US" altLang="ja-JP" sz="2000" u="none"/>
              <a:t>ão manual de circuitos</a:t>
            </a:r>
            <a:endParaRPr lang="pt-PT" sz="2000" u="none"/>
          </a:p>
        </p:txBody>
      </p:sp>
      <p:sp>
        <p:nvSpPr>
          <p:cNvPr id="64520" name="Rectangle 26"/>
          <p:cNvSpPr>
            <a:spLocks noChangeArrowheads="1"/>
          </p:cNvSpPr>
          <p:nvPr/>
        </p:nvSpPr>
        <p:spPr bwMode="auto">
          <a:xfrm>
            <a:off x="4811713" y="3733800"/>
            <a:ext cx="304740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 u="none" dirty="0" err="1" smtClean="0"/>
              <a:t>Multiplexagem</a:t>
            </a:r>
            <a:r>
              <a:rPr lang="en-US" altLang="ja-JP" sz="2000" u="none" dirty="0" smtClean="0"/>
              <a:t> </a:t>
            </a:r>
            <a:r>
              <a:rPr lang="en-US" altLang="ja-JP" sz="2000" u="none" dirty="0"/>
              <a:t>de </a:t>
            </a:r>
            <a:r>
              <a:rPr lang="en-US" altLang="ja-JP" sz="2000" u="none" dirty="0" err="1"/>
              <a:t>canais</a:t>
            </a:r>
            <a:r>
              <a:rPr lang="en-US" altLang="ja-JP" sz="2000" u="none" dirty="0"/>
              <a:t> </a:t>
            </a:r>
          </a:p>
          <a:p>
            <a:r>
              <a:rPr lang="en-US" altLang="ja-JP" sz="2000" u="none" dirty="0" err="1"/>
              <a:t>em</a:t>
            </a:r>
            <a:r>
              <a:rPr lang="en-US" altLang="ja-JP" sz="2000" u="none" dirty="0"/>
              <a:t> </a:t>
            </a:r>
            <a:r>
              <a:rPr lang="en-US" altLang="ja-JP" sz="2000" u="none" dirty="0" err="1" smtClean="0"/>
              <a:t>redes</a:t>
            </a:r>
            <a:r>
              <a:rPr lang="en-US" altLang="ja-JP" sz="2000" u="none" dirty="0" smtClean="0"/>
              <a:t> </a:t>
            </a:r>
            <a:r>
              <a:rPr lang="en-US" sz="2000" u="none" dirty="0" smtClean="0"/>
              <a:t>de </a:t>
            </a:r>
            <a:r>
              <a:rPr lang="en-US" sz="2000" u="none" dirty="0" err="1"/>
              <a:t>computadores</a:t>
            </a:r>
            <a:endParaRPr lang="pt-PT" sz="2000" u="none" dirty="0"/>
          </a:p>
        </p:txBody>
      </p:sp>
    </p:spTree>
    <p:extLst>
      <p:ext uri="{BB962C8B-B14F-4D97-AF65-F5344CB8AC3E}">
        <p14:creationId xmlns:p14="http://schemas.microsoft.com/office/powerpoint/2010/main" val="392883363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439738" y="227013"/>
            <a:ext cx="8462962" cy="987425"/>
          </a:xfrm>
        </p:spPr>
        <p:txBody>
          <a:bodyPr>
            <a:normAutofit/>
          </a:bodyPr>
          <a:lstStyle/>
          <a:p>
            <a:r>
              <a:rPr lang="en-US" sz="3600" dirty="0" err="1" smtClean="0">
                <a:latin typeface="Tw Cen MT" charset="0"/>
                <a:ea typeface="ＭＳ Ｐゴシック" charset="0"/>
                <a:cs typeface="ＭＳ Ｐゴシック" charset="0"/>
              </a:rPr>
              <a:t>Técnicas</a:t>
            </a:r>
            <a:r>
              <a:rPr lang="en-US" sz="3600" dirty="0" smtClean="0">
                <a:latin typeface="Tw Cen MT" charset="0"/>
                <a:ea typeface="ＭＳ Ｐゴシック" charset="0"/>
                <a:cs typeface="ＭＳ Ｐゴシック" charset="0"/>
              </a:rPr>
              <a:t> de </a:t>
            </a:r>
            <a:r>
              <a:rPr lang="en-US" sz="3600" dirty="0" err="1" smtClean="0">
                <a:latin typeface="Tw Cen MT" charset="0"/>
                <a:ea typeface="ＭＳ Ｐゴシック" charset="0"/>
                <a:cs typeface="ＭＳ Ｐゴシック" charset="0"/>
              </a:rPr>
              <a:t>Multiplexagem</a:t>
            </a:r>
            <a:endParaRPr lang="fr-FR" sz="3600" dirty="0">
              <a:latin typeface="Tw Cen MT" charset="0"/>
              <a:ea typeface="ＭＳ Ｐゴシック" charset="0"/>
              <a:cs typeface="ＭＳ Ｐゴシック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04800" y="2744788"/>
            <a:ext cx="6724650" cy="1827212"/>
            <a:chOff x="612" y="1392"/>
            <a:chExt cx="4236" cy="1151"/>
          </a:xfrm>
        </p:grpSpPr>
        <p:sp>
          <p:nvSpPr>
            <p:cNvPr id="66659" name="Text Box 4"/>
            <p:cNvSpPr txBox="1">
              <a:spLocks noChangeArrowheads="1"/>
            </p:cNvSpPr>
            <p:nvPr/>
          </p:nvSpPr>
          <p:spPr bwMode="auto">
            <a:xfrm>
              <a:off x="612" y="1784"/>
              <a:ext cx="53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u="none">
                  <a:latin typeface="Arial" charset="0"/>
                </a:rPr>
                <a:t>FDM</a:t>
              </a:r>
              <a:endParaRPr lang="fr-FR" u="none">
                <a:latin typeface="Arial" charset="0"/>
              </a:endParaRPr>
            </a:p>
          </p:txBody>
        </p:sp>
        <p:grpSp>
          <p:nvGrpSpPr>
            <p:cNvPr id="66660" name="Group 5"/>
            <p:cNvGrpSpPr>
              <a:grpSpLocks/>
            </p:cNvGrpSpPr>
            <p:nvPr/>
          </p:nvGrpSpPr>
          <p:grpSpPr bwMode="auto">
            <a:xfrm>
              <a:off x="616" y="1392"/>
              <a:ext cx="4232" cy="1151"/>
              <a:chOff x="616" y="1392"/>
              <a:chExt cx="4232" cy="1151"/>
            </a:xfrm>
          </p:grpSpPr>
          <p:sp>
            <p:nvSpPr>
              <p:cNvPr id="66661" name="Line 6"/>
              <p:cNvSpPr>
                <a:spLocks noChangeShapeType="1"/>
              </p:cNvSpPr>
              <p:nvPr/>
            </p:nvSpPr>
            <p:spPr bwMode="auto">
              <a:xfrm flipV="1">
                <a:off x="1728" y="1392"/>
                <a:ext cx="0" cy="81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662" name="Text Box 7"/>
              <p:cNvSpPr txBox="1">
                <a:spLocks noChangeArrowheads="1"/>
              </p:cNvSpPr>
              <p:nvPr/>
            </p:nvSpPr>
            <p:spPr bwMode="auto">
              <a:xfrm>
                <a:off x="616" y="2024"/>
                <a:ext cx="96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u="none">
                    <a:latin typeface="Arial" charset="0"/>
                  </a:rPr>
                  <a:t>frequency</a:t>
                </a:r>
                <a:endParaRPr lang="fr-FR" u="none">
                  <a:latin typeface="Arial" charset="0"/>
                </a:endParaRPr>
              </a:p>
            </p:txBody>
          </p:sp>
          <p:sp>
            <p:nvSpPr>
              <p:cNvPr id="66663" name="Line 8"/>
              <p:cNvSpPr>
                <a:spLocks noChangeShapeType="1"/>
              </p:cNvSpPr>
              <p:nvPr/>
            </p:nvSpPr>
            <p:spPr bwMode="auto">
              <a:xfrm>
                <a:off x="1728" y="2208"/>
                <a:ext cx="312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664" name="Text Box 9"/>
              <p:cNvSpPr txBox="1">
                <a:spLocks noChangeArrowheads="1"/>
              </p:cNvSpPr>
              <p:nvPr/>
            </p:nvSpPr>
            <p:spPr bwMode="auto">
              <a:xfrm>
                <a:off x="3048" y="2255"/>
                <a:ext cx="479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Arial" charset="0"/>
                  </a:rPr>
                  <a:t>time</a:t>
                </a:r>
                <a:endParaRPr lang="fr-FR">
                  <a:latin typeface="Arial" charset="0"/>
                </a:endParaRPr>
              </a:p>
            </p:txBody>
          </p:sp>
          <p:sp>
            <p:nvSpPr>
              <p:cNvPr id="66665" name="Rectangle 10"/>
              <p:cNvSpPr>
                <a:spLocks noChangeArrowheads="1"/>
              </p:cNvSpPr>
              <p:nvPr/>
            </p:nvSpPr>
            <p:spPr bwMode="auto">
              <a:xfrm>
                <a:off x="1776" y="1584"/>
                <a:ext cx="2880" cy="57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4" name="Group 107"/>
          <p:cNvGrpSpPr>
            <a:grpSpLocks/>
          </p:cNvGrpSpPr>
          <p:nvPr/>
        </p:nvGrpSpPr>
        <p:grpSpPr bwMode="auto">
          <a:xfrm>
            <a:off x="2139950" y="3062288"/>
            <a:ext cx="4572000" cy="914400"/>
            <a:chOff x="2743200" y="2514600"/>
            <a:chExt cx="4572000" cy="914400"/>
          </a:xfrm>
        </p:grpSpPr>
        <p:sp>
          <p:nvSpPr>
            <p:cNvPr id="66655" name="Rectangle 11"/>
            <p:cNvSpPr>
              <a:spLocks noChangeArrowheads="1"/>
            </p:cNvSpPr>
            <p:nvPr/>
          </p:nvSpPr>
          <p:spPr bwMode="auto">
            <a:xfrm>
              <a:off x="2743200" y="2514600"/>
              <a:ext cx="4572000" cy="228600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656" name="Rectangle 12"/>
            <p:cNvSpPr>
              <a:spLocks noChangeArrowheads="1"/>
            </p:cNvSpPr>
            <p:nvPr/>
          </p:nvSpPr>
          <p:spPr bwMode="auto">
            <a:xfrm>
              <a:off x="2743200" y="2743200"/>
              <a:ext cx="4572000" cy="228600"/>
            </a:xfrm>
            <a:prstGeom prst="rect">
              <a:avLst/>
            </a:prstGeom>
            <a:solidFill>
              <a:srgbClr val="99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657" name="Rectangle 13"/>
            <p:cNvSpPr>
              <a:spLocks noChangeArrowheads="1"/>
            </p:cNvSpPr>
            <p:nvPr/>
          </p:nvSpPr>
          <p:spPr bwMode="auto">
            <a:xfrm>
              <a:off x="2743200" y="2971800"/>
              <a:ext cx="4572000" cy="228600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658" name="Rectangle 14"/>
            <p:cNvSpPr>
              <a:spLocks noChangeArrowheads="1"/>
            </p:cNvSpPr>
            <p:nvPr/>
          </p:nvSpPr>
          <p:spPr bwMode="auto">
            <a:xfrm>
              <a:off x="2743200" y="3200400"/>
              <a:ext cx="4572000" cy="228600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114"/>
          <p:cNvGrpSpPr>
            <a:grpSpLocks/>
          </p:cNvGrpSpPr>
          <p:nvPr/>
        </p:nvGrpSpPr>
        <p:grpSpPr bwMode="auto">
          <a:xfrm>
            <a:off x="311150" y="4802188"/>
            <a:ext cx="6705600" cy="1827212"/>
            <a:chOff x="311150" y="4802188"/>
            <a:chExt cx="6705600" cy="1827212"/>
          </a:xfrm>
        </p:grpSpPr>
        <p:grpSp>
          <p:nvGrpSpPr>
            <p:cNvPr id="66647" name="Group 113"/>
            <p:cNvGrpSpPr>
              <a:grpSpLocks/>
            </p:cNvGrpSpPr>
            <p:nvPr/>
          </p:nvGrpSpPr>
          <p:grpSpPr bwMode="auto">
            <a:xfrm>
              <a:off x="311150" y="4802188"/>
              <a:ext cx="6705600" cy="1295400"/>
              <a:chOff x="311150" y="4802188"/>
              <a:chExt cx="6705600" cy="1295400"/>
            </a:xfrm>
          </p:grpSpPr>
          <p:sp>
            <p:nvSpPr>
              <p:cNvPr id="66649" name="Rectangle 21"/>
              <p:cNvSpPr>
                <a:spLocks noChangeArrowheads="1"/>
              </p:cNvSpPr>
              <p:nvPr/>
            </p:nvSpPr>
            <p:spPr bwMode="auto">
              <a:xfrm>
                <a:off x="2057400" y="5181600"/>
                <a:ext cx="4572000" cy="91440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6650" name="Group 112"/>
              <p:cNvGrpSpPr>
                <a:grpSpLocks/>
              </p:cNvGrpSpPr>
              <p:nvPr/>
            </p:nvGrpSpPr>
            <p:grpSpPr bwMode="auto">
              <a:xfrm>
                <a:off x="311150" y="4802188"/>
                <a:ext cx="6705600" cy="1295400"/>
                <a:chOff x="311150" y="4802188"/>
                <a:chExt cx="6705600" cy="1295400"/>
              </a:xfrm>
            </p:grpSpPr>
            <p:sp>
              <p:nvSpPr>
                <p:cNvPr id="66651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311150" y="5180013"/>
                  <a:ext cx="844550" cy="4572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  <a:cs typeface="ＭＳ Ｐゴシック" charset="0"/>
                    </a:defRPr>
                  </a:lvl1pPr>
                  <a:lvl2pPr marL="37931725" indent="-37474525"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2pPr>
                  <a:lvl3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3pPr>
                  <a:lvl4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4pPr>
                  <a:lvl5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9pPr>
                </a:lstStyle>
                <a:p>
                  <a:pPr eaLnBrk="1" hangingPunct="1"/>
                  <a:r>
                    <a:rPr lang="en-US" u="none">
                      <a:latin typeface="Arial" charset="0"/>
                    </a:rPr>
                    <a:t>TDM</a:t>
                  </a:r>
                  <a:endParaRPr lang="fr-FR" u="none">
                    <a:latin typeface="Arial" charset="0"/>
                  </a:endParaRPr>
                </a:p>
              </p:txBody>
            </p:sp>
            <p:sp>
              <p:nvSpPr>
                <p:cNvPr id="66652" name="Line 17"/>
                <p:cNvSpPr>
                  <a:spLocks noChangeShapeType="1"/>
                </p:cNvSpPr>
                <p:nvPr/>
              </p:nvSpPr>
              <p:spPr bwMode="auto">
                <a:xfrm flipV="1">
                  <a:off x="2063750" y="4802188"/>
                  <a:ext cx="0" cy="129540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6653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11150" y="5638800"/>
                  <a:ext cx="1524000" cy="4572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  <a:cs typeface="ＭＳ Ｐゴシック" charset="0"/>
                    </a:defRPr>
                  </a:lvl1pPr>
                  <a:lvl2pPr marL="37931725" indent="-37474525"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2pPr>
                  <a:lvl3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3pPr>
                  <a:lvl4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4pPr>
                  <a:lvl5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9pPr>
                </a:lstStyle>
                <a:p>
                  <a:pPr eaLnBrk="1" hangingPunct="1"/>
                  <a:r>
                    <a:rPr lang="en-US" u="none">
                      <a:latin typeface="Arial" charset="0"/>
                    </a:rPr>
                    <a:t>frequency</a:t>
                  </a:r>
                  <a:endParaRPr lang="fr-FR" u="none">
                    <a:latin typeface="Arial" charset="0"/>
                  </a:endParaRPr>
                </a:p>
              </p:txBody>
            </p:sp>
            <p:sp>
              <p:nvSpPr>
                <p:cNvPr id="66654" name="Line 19"/>
                <p:cNvSpPr>
                  <a:spLocks noChangeShapeType="1"/>
                </p:cNvSpPr>
                <p:nvPr/>
              </p:nvSpPr>
              <p:spPr bwMode="auto">
                <a:xfrm>
                  <a:off x="2063750" y="6097588"/>
                  <a:ext cx="495300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66648" name="Text Box 20"/>
            <p:cNvSpPr txBox="1">
              <a:spLocks noChangeArrowheads="1"/>
            </p:cNvSpPr>
            <p:nvPr/>
          </p:nvSpPr>
          <p:spPr bwMode="auto">
            <a:xfrm>
              <a:off x="4159250" y="6172200"/>
              <a:ext cx="760413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latin typeface="Arial" charset="0"/>
                </a:rPr>
                <a:t>time</a:t>
              </a:r>
              <a:endParaRPr lang="fr-FR">
                <a:latin typeface="Arial" charset="0"/>
              </a:endParaRPr>
            </a:p>
          </p:txBody>
        </p:sp>
      </p:grpSp>
      <p:sp>
        <p:nvSpPr>
          <p:cNvPr id="83030" name="Rectangle 23"/>
          <p:cNvSpPr>
            <a:spLocks noChangeArrowheads="1"/>
          </p:cNvSpPr>
          <p:nvPr/>
        </p:nvSpPr>
        <p:spPr bwMode="auto">
          <a:xfrm>
            <a:off x="2057400" y="5181600"/>
            <a:ext cx="228600" cy="914400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031" name="Rectangle 24"/>
          <p:cNvSpPr>
            <a:spLocks noChangeArrowheads="1"/>
          </p:cNvSpPr>
          <p:nvPr/>
        </p:nvSpPr>
        <p:spPr bwMode="auto">
          <a:xfrm>
            <a:off x="2971800" y="5181600"/>
            <a:ext cx="228600" cy="914400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032" name="Rectangle 25"/>
          <p:cNvSpPr>
            <a:spLocks noChangeArrowheads="1"/>
          </p:cNvSpPr>
          <p:nvPr/>
        </p:nvSpPr>
        <p:spPr bwMode="auto">
          <a:xfrm>
            <a:off x="3886200" y="5181600"/>
            <a:ext cx="228600" cy="914400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033" name="Rectangle 26"/>
          <p:cNvSpPr>
            <a:spLocks noChangeArrowheads="1"/>
          </p:cNvSpPr>
          <p:nvPr/>
        </p:nvSpPr>
        <p:spPr bwMode="auto">
          <a:xfrm>
            <a:off x="4800600" y="5181600"/>
            <a:ext cx="228600" cy="914400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034" name="Rectangle 27"/>
          <p:cNvSpPr>
            <a:spLocks noChangeArrowheads="1"/>
          </p:cNvSpPr>
          <p:nvPr/>
        </p:nvSpPr>
        <p:spPr bwMode="auto">
          <a:xfrm>
            <a:off x="5715000" y="5181600"/>
            <a:ext cx="228600" cy="914400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020" name="Rectangle 35"/>
          <p:cNvSpPr>
            <a:spLocks noChangeArrowheads="1"/>
          </p:cNvSpPr>
          <p:nvPr/>
        </p:nvSpPr>
        <p:spPr bwMode="auto">
          <a:xfrm>
            <a:off x="2514600" y="5181600"/>
            <a:ext cx="228600" cy="9144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021" name="Rectangle 36"/>
          <p:cNvSpPr>
            <a:spLocks noChangeArrowheads="1"/>
          </p:cNvSpPr>
          <p:nvPr/>
        </p:nvSpPr>
        <p:spPr bwMode="auto">
          <a:xfrm>
            <a:off x="3429000" y="5181600"/>
            <a:ext cx="228600" cy="9144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022" name="Rectangle 37"/>
          <p:cNvSpPr>
            <a:spLocks noChangeArrowheads="1"/>
          </p:cNvSpPr>
          <p:nvPr/>
        </p:nvSpPr>
        <p:spPr bwMode="auto">
          <a:xfrm>
            <a:off x="4343400" y="5181600"/>
            <a:ext cx="228600" cy="9144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023" name="Rectangle 38"/>
          <p:cNvSpPr>
            <a:spLocks noChangeArrowheads="1"/>
          </p:cNvSpPr>
          <p:nvPr/>
        </p:nvSpPr>
        <p:spPr bwMode="auto">
          <a:xfrm>
            <a:off x="5257800" y="5181600"/>
            <a:ext cx="228600" cy="9144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024" name="Rectangle 39"/>
          <p:cNvSpPr>
            <a:spLocks noChangeArrowheads="1"/>
          </p:cNvSpPr>
          <p:nvPr/>
        </p:nvSpPr>
        <p:spPr bwMode="auto">
          <a:xfrm>
            <a:off x="6172200" y="5181600"/>
            <a:ext cx="228600" cy="9144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015" name="Rectangle 41"/>
          <p:cNvSpPr>
            <a:spLocks noChangeArrowheads="1"/>
          </p:cNvSpPr>
          <p:nvPr/>
        </p:nvSpPr>
        <p:spPr bwMode="auto">
          <a:xfrm>
            <a:off x="2743200" y="5181600"/>
            <a:ext cx="228600" cy="914400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016" name="Rectangle 42"/>
          <p:cNvSpPr>
            <a:spLocks noChangeArrowheads="1"/>
          </p:cNvSpPr>
          <p:nvPr/>
        </p:nvSpPr>
        <p:spPr bwMode="auto">
          <a:xfrm>
            <a:off x="3657600" y="5181600"/>
            <a:ext cx="228600" cy="914400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017" name="Rectangle 43"/>
          <p:cNvSpPr>
            <a:spLocks noChangeArrowheads="1"/>
          </p:cNvSpPr>
          <p:nvPr/>
        </p:nvSpPr>
        <p:spPr bwMode="auto">
          <a:xfrm>
            <a:off x="4572000" y="5181600"/>
            <a:ext cx="228600" cy="914400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018" name="Rectangle 44"/>
          <p:cNvSpPr>
            <a:spLocks noChangeArrowheads="1"/>
          </p:cNvSpPr>
          <p:nvPr/>
        </p:nvSpPr>
        <p:spPr bwMode="auto">
          <a:xfrm>
            <a:off x="5486400" y="5181600"/>
            <a:ext cx="228600" cy="914400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019" name="Rectangle 45"/>
          <p:cNvSpPr>
            <a:spLocks noChangeArrowheads="1"/>
          </p:cNvSpPr>
          <p:nvPr/>
        </p:nvSpPr>
        <p:spPr bwMode="auto">
          <a:xfrm>
            <a:off x="6400800" y="5181600"/>
            <a:ext cx="228600" cy="914400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" name="Group 46"/>
          <p:cNvGrpSpPr>
            <a:grpSpLocks/>
          </p:cNvGrpSpPr>
          <p:nvPr/>
        </p:nvGrpSpPr>
        <p:grpSpPr bwMode="auto">
          <a:xfrm>
            <a:off x="2139950" y="3290888"/>
            <a:ext cx="4572000" cy="457200"/>
            <a:chOff x="1776" y="1728"/>
            <a:chExt cx="2880" cy="288"/>
          </a:xfrm>
        </p:grpSpPr>
        <p:sp>
          <p:nvSpPr>
            <p:cNvPr id="66644" name="Line 47"/>
            <p:cNvSpPr>
              <a:spLocks noChangeShapeType="1"/>
            </p:cNvSpPr>
            <p:nvPr/>
          </p:nvSpPr>
          <p:spPr bwMode="auto">
            <a:xfrm flipV="1">
              <a:off x="1776" y="1728"/>
              <a:ext cx="28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645" name="Line 48"/>
            <p:cNvSpPr>
              <a:spLocks noChangeShapeType="1"/>
            </p:cNvSpPr>
            <p:nvPr/>
          </p:nvSpPr>
          <p:spPr bwMode="auto">
            <a:xfrm flipV="1">
              <a:off x="1776" y="1872"/>
              <a:ext cx="28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646" name="Line 49"/>
            <p:cNvSpPr>
              <a:spLocks noChangeShapeType="1"/>
            </p:cNvSpPr>
            <p:nvPr/>
          </p:nvSpPr>
          <p:spPr bwMode="auto">
            <a:xfrm flipV="1">
              <a:off x="1776" y="2016"/>
              <a:ext cx="28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" name="Group 50"/>
          <p:cNvGrpSpPr>
            <a:grpSpLocks/>
          </p:cNvGrpSpPr>
          <p:nvPr/>
        </p:nvGrpSpPr>
        <p:grpSpPr bwMode="auto">
          <a:xfrm>
            <a:off x="2286000" y="5181600"/>
            <a:ext cx="4114800" cy="914400"/>
            <a:chOff x="1920" y="3168"/>
            <a:chExt cx="2592" cy="576"/>
          </a:xfrm>
        </p:grpSpPr>
        <p:sp>
          <p:nvSpPr>
            <p:cNvPr id="66625" name="Line 51"/>
            <p:cNvSpPr>
              <a:spLocks noChangeShapeType="1"/>
            </p:cNvSpPr>
            <p:nvPr/>
          </p:nvSpPr>
          <p:spPr bwMode="auto">
            <a:xfrm>
              <a:off x="1920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626" name="Line 52"/>
            <p:cNvSpPr>
              <a:spLocks noChangeShapeType="1"/>
            </p:cNvSpPr>
            <p:nvPr/>
          </p:nvSpPr>
          <p:spPr bwMode="auto">
            <a:xfrm>
              <a:off x="2064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627" name="Line 53"/>
            <p:cNvSpPr>
              <a:spLocks noChangeShapeType="1"/>
            </p:cNvSpPr>
            <p:nvPr/>
          </p:nvSpPr>
          <p:spPr bwMode="auto">
            <a:xfrm>
              <a:off x="2208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628" name="Line 54"/>
            <p:cNvSpPr>
              <a:spLocks noChangeShapeType="1"/>
            </p:cNvSpPr>
            <p:nvPr/>
          </p:nvSpPr>
          <p:spPr bwMode="auto">
            <a:xfrm>
              <a:off x="2352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629" name="Line 55"/>
            <p:cNvSpPr>
              <a:spLocks noChangeShapeType="1"/>
            </p:cNvSpPr>
            <p:nvPr/>
          </p:nvSpPr>
          <p:spPr bwMode="auto">
            <a:xfrm>
              <a:off x="2496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630" name="Line 56"/>
            <p:cNvSpPr>
              <a:spLocks noChangeShapeType="1"/>
            </p:cNvSpPr>
            <p:nvPr/>
          </p:nvSpPr>
          <p:spPr bwMode="auto">
            <a:xfrm>
              <a:off x="2640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631" name="Line 57"/>
            <p:cNvSpPr>
              <a:spLocks noChangeShapeType="1"/>
            </p:cNvSpPr>
            <p:nvPr/>
          </p:nvSpPr>
          <p:spPr bwMode="auto">
            <a:xfrm>
              <a:off x="2784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632" name="Line 58"/>
            <p:cNvSpPr>
              <a:spLocks noChangeShapeType="1"/>
            </p:cNvSpPr>
            <p:nvPr/>
          </p:nvSpPr>
          <p:spPr bwMode="auto">
            <a:xfrm>
              <a:off x="2928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633" name="Line 59"/>
            <p:cNvSpPr>
              <a:spLocks noChangeShapeType="1"/>
            </p:cNvSpPr>
            <p:nvPr/>
          </p:nvSpPr>
          <p:spPr bwMode="auto">
            <a:xfrm>
              <a:off x="3072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634" name="Line 60"/>
            <p:cNvSpPr>
              <a:spLocks noChangeShapeType="1"/>
            </p:cNvSpPr>
            <p:nvPr/>
          </p:nvSpPr>
          <p:spPr bwMode="auto">
            <a:xfrm>
              <a:off x="3216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635" name="Line 61"/>
            <p:cNvSpPr>
              <a:spLocks noChangeShapeType="1"/>
            </p:cNvSpPr>
            <p:nvPr/>
          </p:nvSpPr>
          <p:spPr bwMode="auto">
            <a:xfrm>
              <a:off x="3360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636" name="Line 62"/>
            <p:cNvSpPr>
              <a:spLocks noChangeShapeType="1"/>
            </p:cNvSpPr>
            <p:nvPr/>
          </p:nvSpPr>
          <p:spPr bwMode="auto">
            <a:xfrm>
              <a:off x="3504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637" name="Line 63"/>
            <p:cNvSpPr>
              <a:spLocks noChangeShapeType="1"/>
            </p:cNvSpPr>
            <p:nvPr/>
          </p:nvSpPr>
          <p:spPr bwMode="auto">
            <a:xfrm>
              <a:off x="3648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638" name="Line 64"/>
            <p:cNvSpPr>
              <a:spLocks noChangeShapeType="1"/>
            </p:cNvSpPr>
            <p:nvPr/>
          </p:nvSpPr>
          <p:spPr bwMode="auto">
            <a:xfrm>
              <a:off x="3792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639" name="Line 65"/>
            <p:cNvSpPr>
              <a:spLocks noChangeShapeType="1"/>
            </p:cNvSpPr>
            <p:nvPr/>
          </p:nvSpPr>
          <p:spPr bwMode="auto">
            <a:xfrm>
              <a:off x="3936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640" name="Line 66"/>
            <p:cNvSpPr>
              <a:spLocks noChangeShapeType="1"/>
            </p:cNvSpPr>
            <p:nvPr/>
          </p:nvSpPr>
          <p:spPr bwMode="auto">
            <a:xfrm>
              <a:off x="4080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641" name="Line 67"/>
            <p:cNvSpPr>
              <a:spLocks noChangeShapeType="1"/>
            </p:cNvSpPr>
            <p:nvPr/>
          </p:nvSpPr>
          <p:spPr bwMode="auto">
            <a:xfrm>
              <a:off x="4224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642" name="Line 68"/>
            <p:cNvSpPr>
              <a:spLocks noChangeShapeType="1"/>
            </p:cNvSpPr>
            <p:nvPr/>
          </p:nvSpPr>
          <p:spPr bwMode="auto">
            <a:xfrm>
              <a:off x="4368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643" name="Line 69"/>
            <p:cNvSpPr>
              <a:spLocks noChangeShapeType="1"/>
            </p:cNvSpPr>
            <p:nvPr/>
          </p:nvSpPr>
          <p:spPr bwMode="auto">
            <a:xfrm>
              <a:off x="4512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" name="Group 70"/>
          <p:cNvGrpSpPr>
            <a:grpSpLocks/>
          </p:cNvGrpSpPr>
          <p:nvPr/>
        </p:nvGrpSpPr>
        <p:grpSpPr bwMode="auto">
          <a:xfrm>
            <a:off x="2139950" y="3176588"/>
            <a:ext cx="4572000" cy="685800"/>
            <a:chOff x="1776" y="1656"/>
            <a:chExt cx="2880" cy="432"/>
          </a:xfrm>
        </p:grpSpPr>
        <p:sp>
          <p:nvSpPr>
            <p:cNvPr id="66621" name="Line 71"/>
            <p:cNvSpPr>
              <a:spLocks noChangeShapeType="1"/>
            </p:cNvSpPr>
            <p:nvPr/>
          </p:nvSpPr>
          <p:spPr bwMode="auto">
            <a:xfrm>
              <a:off x="1776" y="1656"/>
              <a:ext cx="28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622" name="Line 72"/>
            <p:cNvSpPr>
              <a:spLocks noChangeShapeType="1"/>
            </p:cNvSpPr>
            <p:nvPr/>
          </p:nvSpPr>
          <p:spPr bwMode="auto">
            <a:xfrm>
              <a:off x="1776" y="1800"/>
              <a:ext cx="28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623" name="Line 73"/>
            <p:cNvSpPr>
              <a:spLocks noChangeShapeType="1"/>
            </p:cNvSpPr>
            <p:nvPr/>
          </p:nvSpPr>
          <p:spPr bwMode="auto">
            <a:xfrm>
              <a:off x="1776" y="1944"/>
              <a:ext cx="28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624" name="Line 74"/>
            <p:cNvSpPr>
              <a:spLocks noChangeShapeType="1"/>
            </p:cNvSpPr>
            <p:nvPr/>
          </p:nvSpPr>
          <p:spPr bwMode="auto">
            <a:xfrm>
              <a:off x="1776" y="2088"/>
              <a:ext cx="28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6" name="Rectangle 3"/>
          <p:cNvSpPr>
            <a:spLocks noChangeArrowheads="1"/>
          </p:cNvSpPr>
          <p:nvPr/>
        </p:nvSpPr>
        <p:spPr bwMode="auto">
          <a:xfrm>
            <a:off x="1168400" y="1600200"/>
            <a:ext cx="7137400" cy="133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800" b="1" u="none">
                <a:latin typeface="Times New Roman" charset="0"/>
              </a:rPr>
              <a:t>A multiplexagem directa do suporte de transmiss</a:t>
            </a:r>
            <a:r>
              <a:rPr lang="pt-PT" altLang="ja-JP" sz="1800" b="1" u="none">
                <a:latin typeface="Times New Roman" charset="0"/>
                <a:ea typeface="ヒラギノ角ゴ Pro W3" charset="0"/>
                <a:cs typeface="ヒラギノ角ゴ Pro W3" charset="0"/>
              </a:rPr>
              <a:t>ão</a:t>
            </a:r>
            <a:r>
              <a:rPr lang="pt-PT" sz="1800" b="1" u="none">
                <a:latin typeface="Times New Roman" charset="0"/>
                <a:ea typeface="ヒラギノ角ゴ Pro W3" charset="0"/>
                <a:cs typeface="ヒラギノ角ゴ Pro W3" charset="0"/>
              </a:rPr>
              <a:t> faz-se por:</a:t>
            </a:r>
          </a:p>
          <a:p>
            <a:pPr defTabSz="762000" eaLnBrk="0" hangingPunct="0">
              <a:lnSpc>
                <a:spcPct val="90000"/>
              </a:lnSpc>
            </a:pPr>
            <a:endParaRPr lang="pt-PT" sz="1800" b="1" u="none">
              <a:latin typeface="Times New Roman" charset="0"/>
              <a:ea typeface="ヒラギノ角ゴ Pro W3" charset="0"/>
              <a:cs typeface="ヒラギノ角ゴ Pro W3" charset="0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1800" b="1" u="none">
                <a:latin typeface="Times New Roman" charset="0"/>
                <a:ea typeface="ヒラギノ角ゴ Pro W3" charset="0"/>
                <a:cs typeface="ヒラギノ角ゴ Pro W3" charset="0"/>
              </a:rPr>
              <a:t>	- FDM - divisão em frequência (</a:t>
            </a:r>
            <a:r>
              <a:rPr lang="pt-PT" sz="1800" b="1" i="1" u="none">
                <a:latin typeface="Times New Roman" charset="0"/>
                <a:ea typeface="ヒラギノ角ゴ Pro W3" charset="0"/>
                <a:cs typeface="ヒラギノ角ゴ Pro W3" charset="0"/>
              </a:rPr>
              <a:t>frequency-division multiplexing</a:t>
            </a:r>
            <a:r>
              <a:rPr lang="pt-PT" sz="1800" b="1" u="none">
                <a:latin typeface="Times New Roman" charset="0"/>
                <a:ea typeface="ヒラギノ角ゴ Pro W3" charset="0"/>
                <a:cs typeface="ヒラギノ角ゴ Pro W3" charset="0"/>
              </a:rPr>
              <a:t>)</a:t>
            </a:r>
          </a:p>
          <a:p>
            <a:pPr defTabSz="762000" eaLnBrk="0" hangingPunct="0">
              <a:lnSpc>
                <a:spcPct val="90000"/>
              </a:lnSpc>
            </a:pPr>
            <a:r>
              <a:rPr lang="pt-PT" sz="1800" b="1" u="none">
                <a:latin typeface="Times New Roman" charset="0"/>
                <a:ea typeface="ヒラギノ角ゴ Pro W3" charset="0"/>
                <a:cs typeface="ヒラギノ角ゴ Pro W3" charset="0"/>
              </a:rPr>
              <a:t>	- TDM - divisão no tempo (</a:t>
            </a:r>
            <a:r>
              <a:rPr lang="pt-PT" sz="1800" b="1" i="1" u="none">
                <a:latin typeface="Times New Roman" charset="0"/>
                <a:ea typeface="ヒラギノ角ゴ Pro W3" charset="0"/>
                <a:cs typeface="ヒラギノ角ゴ Pro W3" charset="0"/>
              </a:rPr>
              <a:t>time-division multiplexing</a:t>
            </a:r>
            <a:r>
              <a:rPr lang="pt-PT" sz="1800" b="1" u="none">
                <a:latin typeface="Times New Roman" charset="0"/>
                <a:ea typeface="ヒラギノ角ゴ Pro W3" charset="0"/>
                <a:cs typeface="ヒラギノ角ゴ Pro W3" charset="0"/>
              </a:rPr>
              <a:t>)</a:t>
            </a:r>
          </a:p>
          <a:p>
            <a:pPr defTabSz="762000" eaLnBrk="0" hangingPunct="0">
              <a:lnSpc>
                <a:spcPct val="90000"/>
              </a:lnSpc>
            </a:pPr>
            <a:endParaRPr lang="pt-PT" sz="1800" b="1" u="none">
              <a:latin typeface="Times New Roman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107" name="Rectangle 106"/>
          <p:cNvSpPr>
            <a:spLocks noChangeArrowheads="1"/>
          </p:cNvSpPr>
          <p:nvPr/>
        </p:nvSpPr>
        <p:spPr bwMode="auto">
          <a:xfrm>
            <a:off x="866775" y="1482092"/>
            <a:ext cx="7715250" cy="1285875"/>
          </a:xfrm>
          <a:prstGeom prst="rect">
            <a:avLst/>
          </a:prstGeom>
          <a:noFill/>
          <a:ln w="25400">
            <a:solidFill>
              <a:srgbClr val="C00000"/>
            </a:solidFill>
            <a:miter lim="800000"/>
            <a:headEnd/>
            <a:tailEnd/>
          </a:ln>
          <a:effectLst>
            <a:outerShdw blurRad="63500" dist="30000" dir="5400000" rotWithShape="0">
              <a:srgbClr val="000000">
                <a:alpha val="45000"/>
              </a:srgbClr>
            </a:outerShdw>
          </a:effec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Tw Cen MT" charset="0"/>
            </a:endParaRPr>
          </a:p>
        </p:txBody>
      </p:sp>
      <p:sp>
        <p:nvSpPr>
          <p:cNvPr id="6658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91ED25BD-0DF9-1542-8874-DF8EDA81D2AF}" type="slidenum">
              <a:rPr lang="en-US" sz="1200">
                <a:solidFill>
                  <a:srgbClr val="FFFFFF"/>
                </a:solidFill>
              </a:rPr>
              <a:pPr eaLnBrk="1" hangingPunct="1">
                <a:lnSpc>
                  <a:spcPct val="80000"/>
                </a:lnSpc>
              </a:pPr>
              <a:t>15</a:t>
            </a:fld>
            <a:endParaRPr lang="en-US" sz="1200">
              <a:solidFill>
                <a:srgbClr val="FFFFFF"/>
              </a:solidFill>
            </a:endParaRPr>
          </a:p>
        </p:txBody>
      </p:sp>
      <p:grpSp>
        <p:nvGrpSpPr>
          <p:cNvPr id="66587" name="Group 111"/>
          <p:cNvGrpSpPr>
            <a:grpSpLocks/>
          </p:cNvGrpSpPr>
          <p:nvPr/>
        </p:nvGrpSpPr>
        <p:grpSpPr bwMode="auto">
          <a:xfrm>
            <a:off x="7391400" y="3657600"/>
            <a:ext cx="1295400" cy="1295400"/>
            <a:chOff x="7315202" y="3352800"/>
            <a:chExt cx="1295398" cy="1295400"/>
          </a:xfrm>
        </p:grpSpPr>
        <p:grpSp>
          <p:nvGrpSpPr>
            <p:cNvPr id="66614" name="Group 99"/>
            <p:cNvGrpSpPr>
              <a:grpSpLocks/>
            </p:cNvGrpSpPr>
            <p:nvPr/>
          </p:nvGrpSpPr>
          <p:grpSpPr bwMode="auto">
            <a:xfrm>
              <a:off x="7315202" y="3352800"/>
              <a:ext cx="1254125" cy="857250"/>
              <a:chOff x="4170" y="-12"/>
              <a:chExt cx="790" cy="540"/>
            </a:xfrm>
          </p:grpSpPr>
          <p:sp>
            <p:nvSpPr>
              <p:cNvPr id="66619" name="Text Box 101"/>
              <p:cNvSpPr txBox="1">
                <a:spLocks noChangeArrowheads="1"/>
              </p:cNvSpPr>
              <p:nvPr/>
            </p:nvSpPr>
            <p:spPr bwMode="auto">
              <a:xfrm>
                <a:off x="4218" y="276"/>
                <a:ext cx="686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2000" i="1" u="none">
                    <a:latin typeface="Arial" charset="0"/>
                  </a:rPr>
                  <a:t>4 users</a:t>
                </a:r>
                <a:endParaRPr lang="fr-FR" sz="2000" i="1" u="none">
                  <a:latin typeface="Arial" charset="0"/>
                </a:endParaRPr>
              </a:p>
            </p:txBody>
          </p:sp>
          <p:sp>
            <p:nvSpPr>
              <p:cNvPr id="66620" name="Text Box 106"/>
              <p:cNvSpPr txBox="1">
                <a:spLocks noChangeArrowheads="1"/>
              </p:cNvSpPr>
              <p:nvPr/>
            </p:nvSpPr>
            <p:spPr bwMode="auto">
              <a:xfrm>
                <a:off x="4170" y="-12"/>
                <a:ext cx="79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2000" u="none">
                    <a:latin typeface="Arial" charset="0"/>
                  </a:rPr>
                  <a:t>Exemplo:</a:t>
                </a:r>
                <a:endParaRPr lang="fr-FR" sz="2000" u="none">
                  <a:latin typeface="Arial" charset="0"/>
                </a:endParaRPr>
              </a:p>
            </p:txBody>
          </p:sp>
        </p:grpSp>
        <p:sp>
          <p:nvSpPr>
            <p:cNvPr id="66615" name="Rectangle 102"/>
            <p:cNvSpPr>
              <a:spLocks noChangeArrowheads="1"/>
            </p:cNvSpPr>
            <p:nvPr/>
          </p:nvSpPr>
          <p:spPr bwMode="auto">
            <a:xfrm>
              <a:off x="7467600" y="4419600"/>
              <a:ext cx="228600" cy="228600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616" name="Rectangle 103"/>
            <p:cNvSpPr>
              <a:spLocks noChangeArrowheads="1"/>
            </p:cNvSpPr>
            <p:nvPr/>
          </p:nvSpPr>
          <p:spPr bwMode="auto">
            <a:xfrm>
              <a:off x="7772400" y="4419600"/>
              <a:ext cx="228600" cy="228600"/>
            </a:xfrm>
            <a:prstGeom prst="rect">
              <a:avLst/>
            </a:prstGeom>
            <a:solidFill>
              <a:srgbClr val="99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617" name="Rectangle 104"/>
            <p:cNvSpPr>
              <a:spLocks noChangeArrowheads="1"/>
            </p:cNvSpPr>
            <p:nvPr/>
          </p:nvSpPr>
          <p:spPr bwMode="auto">
            <a:xfrm>
              <a:off x="8077200" y="4419600"/>
              <a:ext cx="228600" cy="228600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618" name="Rectangle 105"/>
            <p:cNvSpPr>
              <a:spLocks noChangeArrowheads="1"/>
            </p:cNvSpPr>
            <p:nvPr/>
          </p:nvSpPr>
          <p:spPr bwMode="auto">
            <a:xfrm>
              <a:off x="8382000" y="4419600"/>
              <a:ext cx="228600" cy="228600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3025" name="Rectangle 29"/>
          <p:cNvSpPr>
            <a:spLocks noChangeArrowheads="1"/>
          </p:cNvSpPr>
          <p:nvPr/>
        </p:nvSpPr>
        <p:spPr bwMode="auto">
          <a:xfrm>
            <a:off x="2286000" y="5181600"/>
            <a:ext cx="228600" cy="914400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026" name="Rectangle 30"/>
          <p:cNvSpPr>
            <a:spLocks noChangeArrowheads="1"/>
          </p:cNvSpPr>
          <p:nvPr/>
        </p:nvSpPr>
        <p:spPr bwMode="auto">
          <a:xfrm>
            <a:off x="3200400" y="5181600"/>
            <a:ext cx="228600" cy="914400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027" name="Rectangle 31"/>
          <p:cNvSpPr>
            <a:spLocks noChangeArrowheads="1"/>
          </p:cNvSpPr>
          <p:nvPr/>
        </p:nvSpPr>
        <p:spPr bwMode="auto">
          <a:xfrm>
            <a:off x="4114800" y="5181600"/>
            <a:ext cx="228600" cy="914400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028" name="Rectangle 32"/>
          <p:cNvSpPr>
            <a:spLocks noChangeArrowheads="1"/>
          </p:cNvSpPr>
          <p:nvPr/>
        </p:nvSpPr>
        <p:spPr bwMode="auto">
          <a:xfrm>
            <a:off x="5029200" y="5181600"/>
            <a:ext cx="228600" cy="914400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029" name="Rectangle 33"/>
          <p:cNvSpPr>
            <a:spLocks noChangeArrowheads="1"/>
          </p:cNvSpPr>
          <p:nvPr/>
        </p:nvSpPr>
        <p:spPr bwMode="auto">
          <a:xfrm>
            <a:off x="5943600" y="5181600"/>
            <a:ext cx="228600" cy="914400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3" name="Group 75"/>
          <p:cNvGrpSpPr>
            <a:grpSpLocks/>
          </p:cNvGrpSpPr>
          <p:nvPr/>
        </p:nvGrpSpPr>
        <p:grpSpPr bwMode="auto">
          <a:xfrm>
            <a:off x="2209800" y="5181600"/>
            <a:ext cx="4343400" cy="914400"/>
            <a:chOff x="1848" y="3168"/>
            <a:chExt cx="2736" cy="576"/>
          </a:xfrm>
        </p:grpSpPr>
        <p:sp>
          <p:nvSpPr>
            <p:cNvPr id="66594" name="Line 76"/>
            <p:cNvSpPr>
              <a:spLocks noChangeShapeType="1"/>
            </p:cNvSpPr>
            <p:nvPr/>
          </p:nvSpPr>
          <p:spPr bwMode="auto">
            <a:xfrm>
              <a:off x="1848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595" name="Line 77"/>
            <p:cNvSpPr>
              <a:spLocks noChangeShapeType="1"/>
            </p:cNvSpPr>
            <p:nvPr/>
          </p:nvSpPr>
          <p:spPr bwMode="auto">
            <a:xfrm>
              <a:off x="1992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596" name="Line 78"/>
            <p:cNvSpPr>
              <a:spLocks noChangeShapeType="1"/>
            </p:cNvSpPr>
            <p:nvPr/>
          </p:nvSpPr>
          <p:spPr bwMode="auto">
            <a:xfrm>
              <a:off x="2136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597" name="Line 79"/>
            <p:cNvSpPr>
              <a:spLocks noChangeShapeType="1"/>
            </p:cNvSpPr>
            <p:nvPr/>
          </p:nvSpPr>
          <p:spPr bwMode="auto">
            <a:xfrm>
              <a:off x="2280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598" name="Line 80"/>
            <p:cNvSpPr>
              <a:spLocks noChangeShapeType="1"/>
            </p:cNvSpPr>
            <p:nvPr/>
          </p:nvSpPr>
          <p:spPr bwMode="auto">
            <a:xfrm>
              <a:off x="2424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599" name="Line 81"/>
            <p:cNvSpPr>
              <a:spLocks noChangeShapeType="1"/>
            </p:cNvSpPr>
            <p:nvPr/>
          </p:nvSpPr>
          <p:spPr bwMode="auto">
            <a:xfrm>
              <a:off x="2568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600" name="Line 82"/>
            <p:cNvSpPr>
              <a:spLocks noChangeShapeType="1"/>
            </p:cNvSpPr>
            <p:nvPr/>
          </p:nvSpPr>
          <p:spPr bwMode="auto">
            <a:xfrm>
              <a:off x="2712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601" name="Line 83"/>
            <p:cNvSpPr>
              <a:spLocks noChangeShapeType="1"/>
            </p:cNvSpPr>
            <p:nvPr/>
          </p:nvSpPr>
          <p:spPr bwMode="auto">
            <a:xfrm>
              <a:off x="2856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602" name="Line 84"/>
            <p:cNvSpPr>
              <a:spLocks noChangeShapeType="1"/>
            </p:cNvSpPr>
            <p:nvPr/>
          </p:nvSpPr>
          <p:spPr bwMode="auto">
            <a:xfrm>
              <a:off x="3000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603" name="Line 85"/>
            <p:cNvSpPr>
              <a:spLocks noChangeShapeType="1"/>
            </p:cNvSpPr>
            <p:nvPr/>
          </p:nvSpPr>
          <p:spPr bwMode="auto">
            <a:xfrm>
              <a:off x="3144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604" name="Line 86"/>
            <p:cNvSpPr>
              <a:spLocks noChangeShapeType="1"/>
            </p:cNvSpPr>
            <p:nvPr/>
          </p:nvSpPr>
          <p:spPr bwMode="auto">
            <a:xfrm>
              <a:off x="3288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605" name="Line 87"/>
            <p:cNvSpPr>
              <a:spLocks noChangeShapeType="1"/>
            </p:cNvSpPr>
            <p:nvPr/>
          </p:nvSpPr>
          <p:spPr bwMode="auto">
            <a:xfrm>
              <a:off x="3432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606" name="Line 88"/>
            <p:cNvSpPr>
              <a:spLocks noChangeShapeType="1"/>
            </p:cNvSpPr>
            <p:nvPr/>
          </p:nvSpPr>
          <p:spPr bwMode="auto">
            <a:xfrm>
              <a:off x="3576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607" name="Line 89"/>
            <p:cNvSpPr>
              <a:spLocks noChangeShapeType="1"/>
            </p:cNvSpPr>
            <p:nvPr/>
          </p:nvSpPr>
          <p:spPr bwMode="auto">
            <a:xfrm>
              <a:off x="3720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608" name="Line 90"/>
            <p:cNvSpPr>
              <a:spLocks noChangeShapeType="1"/>
            </p:cNvSpPr>
            <p:nvPr/>
          </p:nvSpPr>
          <p:spPr bwMode="auto">
            <a:xfrm>
              <a:off x="3864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609" name="Line 91"/>
            <p:cNvSpPr>
              <a:spLocks noChangeShapeType="1"/>
            </p:cNvSpPr>
            <p:nvPr/>
          </p:nvSpPr>
          <p:spPr bwMode="auto">
            <a:xfrm>
              <a:off x="4008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610" name="Line 92"/>
            <p:cNvSpPr>
              <a:spLocks noChangeShapeType="1"/>
            </p:cNvSpPr>
            <p:nvPr/>
          </p:nvSpPr>
          <p:spPr bwMode="auto">
            <a:xfrm>
              <a:off x="4152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611" name="Line 93"/>
            <p:cNvSpPr>
              <a:spLocks noChangeShapeType="1"/>
            </p:cNvSpPr>
            <p:nvPr/>
          </p:nvSpPr>
          <p:spPr bwMode="auto">
            <a:xfrm>
              <a:off x="4296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612" name="Line 94"/>
            <p:cNvSpPr>
              <a:spLocks noChangeShapeType="1"/>
            </p:cNvSpPr>
            <p:nvPr/>
          </p:nvSpPr>
          <p:spPr bwMode="auto">
            <a:xfrm>
              <a:off x="4440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613" name="Line 95"/>
            <p:cNvSpPr>
              <a:spLocks noChangeShapeType="1"/>
            </p:cNvSpPr>
            <p:nvPr/>
          </p:nvSpPr>
          <p:spPr bwMode="auto">
            <a:xfrm>
              <a:off x="4584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8224156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1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4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8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2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240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280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320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3600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79" presetID="1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4400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4800"/>
                            </p:stCondLst>
                            <p:childTnLst>
                              <p:par>
                                <p:cTn id="85" presetID="1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5200"/>
                            </p:stCondLst>
                            <p:childTnLst>
                              <p:par>
                                <p:cTn id="88" presetID="1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5600"/>
                            </p:stCondLst>
                            <p:childTnLst>
                              <p:par>
                                <p:cTn id="91" presetID="1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94" presetID="1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6400"/>
                            </p:stCondLst>
                            <p:childTnLst>
                              <p:par>
                                <p:cTn id="97" presetID="1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6800"/>
                            </p:stCondLst>
                            <p:childTnLst>
                              <p:par>
                                <p:cTn id="100" presetID="1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7200"/>
                            </p:stCondLst>
                            <p:childTnLst>
                              <p:par>
                                <p:cTn id="103" presetID="1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030" grpId="0" animBg="1"/>
      <p:bldP spid="83031" grpId="0" animBg="1"/>
      <p:bldP spid="83032" grpId="0" animBg="1"/>
      <p:bldP spid="83033" grpId="0" animBg="1"/>
      <p:bldP spid="83034" grpId="0" animBg="1"/>
      <p:bldP spid="83020" grpId="0" animBg="1"/>
      <p:bldP spid="83021" grpId="0" animBg="1"/>
      <p:bldP spid="83022" grpId="0" animBg="1"/>
      <p:bldP spid="83023" grpId="0" animBg="1"/>
      <p:bldP spid="83024" grpId="0" animBg="1"/>
      <p:bldP spid="83015" grpId="0" animBg="1"/>
      <p:bldP spid="83016" grpId="0" animBg="1"/>
      <p:bldP spid="83017" grpId="0" animBg="1"/>
      <p:bldP spid="83018" grpId="0" animBg="1"/>
      <p:bldP spid="83019" grpId="0" animBg="1"/>
      <p:bldP spid="106" grpId="0"/>
      <p:bldP spid="107" grpId="0" animBg="1"/>
      <p:bldP spid="107" grpId="1" animBg="1"/>
      <p:bldP spid="83025" grpId="0" animBg="1"/>
      <p:bldP spid="83026" grpId="0" animBg="1"/>
      <p:bldP spid="83027" grpId="0" animBg="1"/>
      <p:bldP spid="83028" grpId="0" animBg="1"/>
      <p:bldP spid="8302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itle 1"/>
          <p:cNvSpPr>
            <a:spLocks noGrp="1"/>
          </p:cNvSpPr>
          <p:nvPr>
            <p:ph type="title"/>
          </p:nvPr>
        </p:nvSpPr>
        <p:spPr>
          <a:xfrm>
            <a:off x="457200" y="267081"/>
            <a:ext cx="8229600" cy="1143000"/>
          </a:xfrm>
        </p:spPr>
        <p:txBody>
          <a:bodyPr/>
          <a:lstStyle/>
          <a:p>
            <a:r>
              <a:rPr lang="en-US" dirty="0">
                <a:latin typeface="Tw Cen MT" charset="0"/>
                <a:ea typeface="ＭＳ Ｐゴシック" charset="0"/>
                <a:cs typeface="ＭＳ Ｐゴシック" charset="0"/>
              </a:rPr>
              <a:t>FDM </a:t>
            </a:r>
            <a:r>
              <a:rPr lang="en-US" dirty="0" smtClean="0">
                <a:latin typeface="Tw Cen MT" charset="0"/>
                <a:ea typeface="ＭＳ Ｐゴシック" charset="0"/>
                <a:cs typeface="ＭＳ Ｐゴシック" charset="0"/>
              </a:rPr>
              <a:t>versus </a:t>
            </a:r>
            <a:r>
              <a:rPr lang="en-US" dirty="0">
                <a:latin typeface="Tw Cen MT" charset="0"/>
                <a:ea typeface="ＭＳ Ｐゴシック" charset="0"/>
                <a:cs typeface="ＭＳ Ｐゴシック" charset="0"/>
              </a:rPr>
              <a:t>TDM</a:t>
            </a:r>
          </a:p>
        </p:txBody>
      </p:sp>
      <p:sp>
        <p:nvSpPr>
          <p:cNvPr id="6861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3721B6B3-0800-CF4A-A8C2-042ABB41E18A}" type="slidenum">
              <a:rPr lang="en-US" sz="1200">
                <a:solidFill>
                  <a:srgbClr val="FFFFFF"/>
                </a:solidFill>
              </a:rPr>
              <a:pPr eaLnBrk="1" hangingPunct="1">
                <a:lnSpc>
                  <a:spcPct val="80000"/>
                </a:lnSpc>
              </a:pPr>
              <a:t>16</a:t>
            </a:fld>
            <a:endParaRPr lang="en-US" sz="1200">
              <a:solidFill>
                <a:srgbClr val="FFFFFF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57200" y="1413940"/>
            <a:ext cx="8472488" cy="5169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3838" indent="-223838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681038" indent="-223838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38238" indent="-223838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charset="0"/>
              <a:buChar char=""/>
            </a:pPr>
            <a:r>
              <a:rPr lang="pt-PT" sz="2900" u="none" dirty="0">
                <a:latin typeface="Tw Cen MT" charset="0"/>
              </a:rPr>
              <a:t> FDM</a:t>
            </a:r>
          </a:p>
          <a:p>
            <a:pPr lvl="1">
              <a:lnSpc>
                <a:spcPct val="9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charset="0"/>
              <a:buChar char=""/>
            </a:pPr>
            <a:r>
              <a:rPr lang="pt-PT" sz="2600" u="none" dirty="0">
                <a:latin typeface="Tw Cen MT" charset="0"/>
                <a:sym typeface="Wingdings" charset="0"/>
              </a:rPr>
              <a:t>Cada circuito usa continuamente uma fracção da largura de </a:t>
            </a:r>
            <a:r>
              <a:rPr lang="pt-PT" sz="2600" u="none" dirty="0" smtClean="0">
                <a:latin typeface="Tw Cen MT" charset="0"/>
                <a:sym typeface="Wingdings" charset="0"/>
              </a:rPr>
              <a:t>banda</a:t>
            </a:r>
            <a:endParaRPr lang="pt-PT" sz="2600" u="none" dirty="0">
              <a:latin typeface="Tw Cen MT" charset="0"/>
              <a:sym typeface="Wingdings" charset="0"/>
            </a:endParaRPr>
          </a:p>
          <a:p>
            <a:pPr lvl="2">
              <a:lnSpc>
                <a:spcPct val="9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charset="0"/>
              <a:buChar char=""/>
            </a:pPr>
            <a:r>
              <a:rPr lang="pt-PT" u="none" dirty="0">
                <a:latin typeface="Tw Cen MT" charset="0"/>
                <a:sym typeface="Wingdings" charset="0"/>
              </a:rPr>
              <a:t>Ex., comunicação telefónica, fracções de 4KHz</a:t>
            </a:r>
          </a:p>
          <a:p>
            <a:pPr lvl="2">
              <a:lnSpc>
                <a:spcPct val="9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charset="0"/>
              <a:buChar char=""/>
            </a:pPr>
            <a:r>
              <a:rPr lang="pt-PT" u="none" dirty="0">
                <a:latin typeface="Tw Cen MT" charset="0"/>
                <a:sym typeface="Wingdings" charset="0"/>
              </a:rPr>
              <a:t>Ex., emissão FM, espectro 88 a 108 MHz</a:t>
            </a:r>
          </a:p>
          <a:p>
            <a:pPr>
              <a:lnSpc>
                <a:spcPct val="9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charset="0"/>
              <a:buChar char=""/>
            </a:pPr>
            <a:r>
              <a:rPr lang="pt-PT" sz="2900" u="none" dirty="0">
                <a:latin typeface="Tw Cen MT" charset="0"/>
                <a:sym typeface="Wingdings" charset="0"/>
              </a:rPr>
              <a:t> TDM</a:t>
            </a:r>
          </a:p>
          <a:p>
            <a:pPr lvl="1">
              <a:lnSpc>
                <a:spcPct val="9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charset="0"/>
              <a:buChar char=""/>
            </a:pPr>
            <a:r>
              <a:rPr lang="pt-PT" sz="2600" u="none" dirty="0">
                <a:latin typeface="Tw Cen MT" charset="0"/>
                <a:sym typeface="Wingdings" charset="0"/>
              </a:rPr>
              <a:t>Cada circuito toma toda a largura </a:t>
            </a:r>
            <a:r>
              <a:rPr lang="pt-PT" sz="2600" u="none" dirty="0" smtClean="0">
                <a:latin typeface="Tw Cen MT" charset="0"/>
                <a:sym typeface="Wingdings" charset="0"/>
              </a:rPr>
              <a:t>do canal, </a:t>
            </a:r>
            <a:r>
              <a:rPr lang="pt-PT" sz="2600" u="none" dirty="0">
                <a:latin typeface="Tw Cen MT" charset="0"/>
                <a:sym typeface="Wingdings" charset="0"/>
              </a:rPr>
              <a:t>periodicamente, durante um certo intervalo de tempo</a:t>
            </a:r>
          </a:p>
          <a:p>
            <a:pPr lvl="2">
              <a:lnSpc>
                <a:spcPct val="9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charset="0"/>
              <a:buChar char=""/>
            </a:pPr>
            <a:r>
              <a:rPr lang="pt-PT" u="none" dirty="0">
                <a:latin typeface="Tw Cen MT" charset="0"/>
                <a:sym typeface="Wingdings" charset="0"/>
              </a:rPr>
              <a:t>Tempo dividido em </a:t>
            </a:r>
            <a:r>
              <a:rPr lang="pt-PT" u="none" dirty="0" err="1">
                <a:latin typeface="Tw Cen MT" charset="0"/>
                <a:sym typeface="Wingdings" charset="0"/>
              </a:rPr>
              <a:t>frames</a:t>
            </a:r>
            <a:r>
              <a:rPr lang="pt-PT" u="none" dirty="0">
                <a:latin typeface="Tw Cen MT" charset="0"/>
                <a:sym typeface="Wingdings" charset="0"/>
              </a:rPr>
              <a:t> de duração fixa e estas em </a:t>
            </a:r>
            <a:r>
              <a:rPr lang="pt-PT" u="none" dirty="0" err="1">
                <a:latin typeface="Tw Cen MT" charset="0"/>
                <a:sym typeface="Wingdings" charset="0"/>
              </a:rPr>
              <a:t>slots</a:t>
            </a:r>
            <a:endParaRPr lang="pt-PT" u="none" dirty="0">
              <a:latin typeface="Tw Cen MT" charset="0"/>
              <a:sym typeface="Wingdings" charset="0"/>
            </a:endParaRPr>
          </a:p>
          <a:p>
            <a:pPr lvl="2">
              <a:lnSpc>
                <a:spcPct val="9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charset="0"/>
              <a:buChar char=""/>
            </a:pPr>
            <a:r>
              <a:rPr lang="pt-PT" u="none" dirty="0">
                <a:latin typeface="Tw Cen MT" charset="0"/>
                <a:sym typeface="Wingdings" charset="0"/>
              </a:rPr>
              <a:t>Ex., o canal </a:t>
            </a:r>
            <a:r>
              <a:rPr lang="pt-PT" u="none" dirty="0" err="1">
                <a:latin typeface="Tw Cen MT" charset="0"/>
                <a:sym typeface="Wingdings" charset="0"/>
              </a:rPr>
              <a:t>trasmite</a:t>
            </a:r>
            <a:r>
              <a:rPr lang="pt-PT" u="none" dirty="0">
                <a:latin typeface="Tw Cen MT" charset="0"/>
                <a:sym typeface="Wingdings" charset="0"/>
              </a:rPr>
              <a:t> 8000 </a:t>
            </a:r>
            <a:r>
              <a:rPr lang="pt-PT" u="none" dirty="0" err="1">
                <a:latin typeface="Tw Cen MT" charset="0"/>
                <a:sym typeface="Wingdings" charset="0"/>
              </a:rPr>
              <a:t>frames</a:t>
            </a:r>
            <a:r>
              <a:rPr lang="pt-PT" u="none" dirty="0">
                <a:latin typeface="Tw Cen MT" charset="0"/>
                <a:sym typeface="Wingdings" charset="0"/>
              </a:rPr>
              <a:t>/s</a:t>
            </a:r>
          </a:p>
          <a:p>
            <a:pPr lvl="2">
              <a:lnSpc>
                <a:spcPct val="9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charset="0"/>
              <a:buChar char=""/>
            </a:pPr>
            <a:r>
              <a:rPr lang="pt-PT" u="none" dirty="0">
                <a:latin typeface="Tw Cen MT" charset="0"/>
                <a:sym typeface="Wingdings" charset="0"/>
              </a:rPr>
              <a:t>Se cada </a:t>
            </a:r>
            <a:r>
              <a:rPr lang="pt-PT" u="none" dirty="0" err="1">
                <a:latin typeface="Tw Cen MT" charset="0"/>
                <a:sym typeface="Wingdings" charset="0"/>
              </a:rPr>
              <a:t>slot</a:t>
            </a:r>
            <a:r>
              <a:rPr lang="pt-PT" u="none" dirty="0">
                <a:latin typeface="Tw Cen MT" charset="0"/>
                <a:sym typeface="Wingdings" charset="0"/>
              </a:rPr>
              <a:t> = 8 bits, a taxa de transmissão será 64 </a:t>
            </a:r>
            <a:r>
              <a:rPr lang="pt-PT" u="none" dirty="0" err="1">
                <a:latin typeface="Tw Cen MT" charset="0"/>
                <a:sym typeface="Wingdings" charset="0"/>
              </a:rPr>
              <a:t>Kbps</a:t>
            </a:r>
            <a:endParaRPr lang="pt-PT" u="none" dirty="0">
              <a:latin typeface="Tw Cen M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51442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pt-PT" sz="3600">
                <a:latin typeface="Tw Cen MT" charset="0"/>
                <a:ea typeface="ＭＳ Ｐゴシック" charset="0"/>
                <a:cs typeface="ＭＳ Ｐゴシック" charset="0"/>
              </a:rPr>
              <a:t>Comutaç</a:t>
            </a:r>
            <a:r>
              <a:rPr lang="pt-PT" altLang="ja-JP" sz="3600">
                <a:latin typeface="Tw Cen MT" charset="0"/>
                <a:ea typeface="ＭＳ Ｐゴシック" charset="0"/>
                <a:cs typeface="ＭＳ Ｐゴシック" charset="0"/>
              </a:rPr>
              <a:t>ão de pacotes (</a:t>
            </a:r>
            <a:r>
              <a:rPr lang="pt-PT" sz="3600" i="1">
                <a:latin typeface="Tw Cen MT" charset="0"/>
                <a:ea typeface="ＭＳ Ｐゴシック" charset="0"/>
                <a:cs typeface="ＭＳ Ｐゴシック" charset="0"/>
              </a:rPr>
              <a:t>Packet Switching</a:t>
            </a:r>
            <a:r>
              <a:rPr lang="pt-PT" sz="3600">
                <a:latin typeface="Tw Cen MT" charset="0"/>
                <a:ea typeface="ＭＳ Ｐゴシック" charset="0"/>
                <a:cs typeface="ＭＳ Ｐゴシック" charset="0"/>
              </a:rPr>
              <a:t>)</a:t>
            </a:r>
          </a:p>
        </p:txBody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7175" y="1494603"/>
            <a:ext cx="8686800" cy="2971800"/>
          </a:xfrm>
        </p:spPr>
        <p:txBody>
          <a:bodyPr/>
          <a:lstStyle/>
          <a:p>
            <a:r>
              <a:rPr lang="pt-PT" sz="2400" dirty="0">
                <a:latin typeface="Tw Cen MT" charset="0"/>
                <a:ea typeface="ＭＳ Ｐゴシック" charset="0"/>
                <a:cs typeface="ＭＳ Ｐゴシック" charset="0"/>
              </a:rPr>
              <a:t>O tr</a:t>
            </a:r>
            <a:r>
              <a:rPr lang="pt-PT" altLang="ja-JP" sz="2400" dirty="0">
                <a:latin typeface="Tw Cen MT" charset="0"/>
                <a:ea typeface="ＭＳ Ｐゴシック" charset="0"/>
                <a:cs typeface="ＭＳ Ｐゴシック" charset="0"/>
              </a:rPr>
              <a:t>áfego é dividido em pequenos pacotes (de bits)</a:t>
            </a:r>
            <a:endParaRPr lang="pt-PT" sz="2400" dirty="0">
              <a:latin typeface="Tw Cen MT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pt-PT" sz="2000" dirty="0">
                <a:latin typeface="Tw Cen MT" charset="0"/>
                <a:ea typeface="ＭＳ Ｐゴシック" charset="0"/>
              </a:rPr>
              <a:t>Cada pacote tem um cabeçalho com o endereço do destino</a:t>
            </a:r>
          </a:p>
          <a:p>
            <a:r>
              <a:rPr lang="pt-PT" sz="2400" dirty="0">
                <a:latin typeface="Tw Cen MT" charset="0"/>
                <a:ea typeface="ＭＳ Ｐゴシック" charset="0"/>
                <a:cs typeface="ＭＳ Ｐゴシック" charset="0"/>
              </a:rPr>
              <a:t>Os pacotes atravessam a rede de forma flex</a:t>
            </a:r>
            <a:r>
              <a:rPr lang="pt-PT" altLang="ja-JP" sz="2400" dirty="0">
                <a:latin typeface="Tw Cen MT" charset="0"/>
                <a:ea typeface="ＭＳ Ｐゴシック" charset="0"/>
                <a:cs typeface="ＭＳ Ｐゴシック" charset="0"/>
              </a:rPr>
              <a:t>ível</a:t>
            </a:r>
            <a:endParaRPr lang="pt-PT" sz="2400" dirty="0">
              <a:latin typeface="Tw Cen MT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pt-PT" sz="2000" dirty="0">
                <a:latin typeface="Tw Cen MT" charset="0"/>
                <a:ea typeface="ＭＳ Ｐゴシック" charset="0"/>
              </a:rPr>
              <a:t>O encaminhamento </a:t>
            </a:r>
            <a:r>
              <a:rPr lang="pt-PT" altLang="ja-JP" sz="2000" dirty="0">
                <a:latin typeface="Tw Cen MT" charset="0"/>
                <a:ea typeface="ＭＳ Ｐゴシック" charset="0"/>
              </a:rPr>
              <a:t>é baseado no endereço</a:t>
            </a:r>
            <a:endParaRPr lang="pt-PT" sz="2000" dirty="0">
              <a:latin typeface="Tw Cen MT" charset="0"/>
              <a:ea typeface="ＭＳ Ｐゴシック" charset="0"/>
            </a:endParaRPr>
          </a:p>
          <a:p>
            <a:pPr lvl="1"/>
            <a:r>
              <a:rPr lang="pt-PT" sz="2000" dirty="0">
                <a:latin typeface="Tw Cen MT" charset="0"/>
                <a:ea typeface="ＭＳ Ｐゴシック" charset="0"/>
              </a:rPr>
              <a:t>Os comutadores podem memorizar os pacotes momentaneamente</a:t>
            </a:r>
          </a:p>
          <a:p>
            <a:r>
              <a:rPr lang="pt-PT" sz="2400" dirty="0">
                <a:latin typeface="Tw Cen MT" charset="0"/>
                <a:ea typeface="ＭＳ Ｐゴシック" charset="0"/>
                <a:cs typeface="ＭＳ Ｐゴシック" charset="0"/>
              </a:rPr>
              <a:t>O computador de destino final reconstr</a:t>
            </a:r>
            <a:r>
              <a:rPr lang="pt-PT" altLang="ja-JP" sz="2400" dirty="0">
                <a:latin typeface="Tw Cen MT" charset="0"/>
                <a:ea typeface="ＭＳ Ｐゴシック" charset="0"/>
                <a:cs typeface="ＭＳ Ｐゴシック" charset="0"/>
              </a:rPr>
              <a:t>ói a mensagem</a:t>
            </a:r>
            <a:endParaRPr lang="pt-PT" sz="2400" dirty="0">
              <a:latin typeface="Tw Cen MT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8852" name="Line 4"/>
          <p:cNvSpPr>
            <a:spLocks noChangeShapeType="1"/>
          </p:cNvSpPr>
          <p:nvPr/>
        </p:nvSpPr>
        <p:spPr bwMode="auto">
          <a:xfrm flipH="1">
            <a:off x="3128963" y="4876800"/>
            <a:ext cx="381000" cy="4556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53" name="Line 5"/>
          <p:cNvSpPr>
            <a:spLocks noChangeShapeType="1"/>
          </p:cNvSpPr>
          <p:nvPr/>
        </p:nvSpPr>
        <p:spPr bwMode="auto">
          <a:xfrm flipH="1">
            <a:off x="3509963" y="5561013"/>
            <a:ext cx="304800" cy="5318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54" name="Line 6"/>
          <p:cNvSpPr>
            <a:spLocks noChangeShapeType="1"/>
          </p:cNvSpPr>
          <p:nvPr/>
        </p:nvSpPr>
        <p:spPr bwMode="auto">
          <a:xfrm flipH="1">
            <a:off x="6097588" y="5029200"/>
            <a:ext cx="455612" cy="3794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55" name="Line 7"/>
          <p:cNvSpPr>
            <a:spLocks noChangeShapeType="1"/>
          </p:cNvSpPr>
          <p:nvPr/>
        </p:nvSpPr>
        <p:spPr bwMode="auto">
          <a:xfrm>
            <a:off x="7059613" y="5843588"/>
            <a:ext cx="781050" cy="1444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56" name="Line 8"/>
          <p:cNvSpPr>
            <a:spLocks noChangeShapeType="1"/>
          </p:cNvSpPr>
          <p:nvPr/>
        </p:nvSpPr>
        <p:spPr bwMode="auto">
          <a:xfrm flipV="1">
            <a:off x="7300913" y="5260975"/>
            <a:ext cx="623887" cy="179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57" name="Line 9"/>
          <p:cNvSpPr>
            <a:spLocks noChangeShapeType="1"/>
          </p:cNvSpPr>
          <p:nvPr/>
        </p:nvSpPr>
        <p:spPr bwMode="auto">
          <a:xfrm>
            <a:off x="7223125" y="5440363"/>
            <a:ext cx="809625" cy="1587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58" name="Line 10"/>
          <p:cNvSpPr>
            <a:spLocks noChangeShapeType="1"/>
          </p:cNvSpPr>
          <p:nvPr/>
        </p:nvSpPr>
        <p:spPr bwMode="auto">
          <a:xfrm>
            <a:off x="3843338" y="5575300"/>
            <a:ext cx="542925" cy="4683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59" name="Line 11"/>
          <p:cNvSpPr>
            <a:spLocks noChangeShapeType="1"/>
          </p:cNvSpPr>
          <p:nvPr/>
        </p:nvSpPr>
        <p:spPr bwMode="auto">
          <a:xfrm flipH="1">
            <a:off x="3908425" y="5565775"/>
            <a:ext cx="10556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60" name="Line 12"/>
          <p:cNvSpPr>
            <a:spLocks noChangeShapeType="1"/>
          </p:cNvSpPr>
          <p:nvPr/>
        </p:nvSpPr>
        <p:spPr bwMode="auto">
          <a:xfrm flipH="1">
            <a:off x="4386263" y="5575300"/>
            <a:ext cx="655637" cy="4683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61" name="Line 13"/>
          <p:cNvSpPr>
            <a:spLocks noChangeShapeType="1"/>
          </p:cNvSpPr>
          <p:nvPr/>
        </p:nvSpPr>
        <p:spPr bwMode="auto">
          <a:xfrm flipV="1">
            <a:off x="4403725" y="5432425"/>
            <a:ext cx="1735138" cy="630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62" name="Line 14"/>
          <p:cNvSpPr>
            <a:spLocks noChangeShapeType="1"/>
          </p:cNvSpPr>
          <p:nvPr/>
        </p:nvSpPr>
        <p:spPr bwMode="auto">
          <a:xfrm>
            <a:off x="6181725" y="5432425"/>
            <a:ext cx="1025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63" name="Line 15"/>
          <p:cNvSpPr>
            <a:spLocks noChangeShapeType="1"/>
          </p:cNvSpPr>
          <p:nvPr/>
        </p:nvSpPr>
        <p:spPr bwMode="auto">
          <a:xfrm>
            <a:off x="6181725" y="5440363"/>
            <a:ext cx="863600" cy="3905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64" name="Line 16"/>
          <p:cNvSpPr>
            <a:spLocks noChangeShapeType="1"/>
          </p:cNvSpPr>
          <p:nvPr/>
        </p:nvSpPr>
        <p:spPr bwMode="auto">
          <a:xfrm flipV="1">
            <a:off x="6181725" y="5424488"/>
            <a:ext cx="1025525" cy="5889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65" name="Line 17"/>
          <p:cNvSpPr>
            <a:spLocks noChangeShapeType="1"/>
          </p:cNvSpPr>
          <p:nvPr/>
        </p:nvSpPr>
        <p:spPr bwMode="auto">
          <a:xfrm flipV="1">
            <a:off x="6256338" y="5827713"/>
            <a:ext cx="709612" cy="1809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66" name="Line 18"/>
          <p:cNvSpPr>
            <a:spLocks noChangeShapeType="1"/>
          </p:cNvSpPr>
          <p:nvPr/>
        </p:nvSpPr>
        <p:spPr bwMode="auto">
          <a:xfrm flipH="1">
            <a:off x="3103563" y="4933950"/>
            <a:ext cx="1468437" cy="4206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67" name="Line 19"/>
          <p:cNvSpPr>
            <a:spLocks noChangeShapeType="1"/>
          </p:cNvSpPr>
          <p:nvPr/>
        </p:nvSpPr>
        <p:spPr bwMode="auto">
          <a:xfrm>
            <a:off x="1558925" y="5148263"/>
            <a:ext cx="304800" cy="225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68" name="Line 20"/>
          <p:cNvSpPr>
            <a:spLocks noChangeShapeType="1"/>
          </p:cNvSpPr>
          <p:nvPr/>
        </p:nvSpPr>
        <p:spPr bwMode="auto">
          <a:xfrm flipH="1">
            <a:off x="1512888" y="5387975"/>
            <a:ext cx="447675" cy="4778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69" name="Line 21"/>
          <p:cNvSpPr>
            <a:spLocks noChangeShapeType="1"/>
          </p:cNvSpPr>
          <p:nvPr/>
        </p:nvSpPr>
        <p:spPr bwMode="auto">
          <a:xfrm>
            <a:off x="5640388" y="5095875"/>
            <a:ext cx="598487" cy="3286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70" name="Line 22"/>
          <p:cNvSpPr>
            <a:spLocks noChangeShapeType="1"/>
          </p:cNvSpPr>
          <p:nvPr/>
        </p:nvSpPr>
        <p:spPr bwMode="auto">
          <a:xfrm>
            <a:off x="4438650" y="4933950"/>
            <a:ext cx="1301750" cy="1857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71" name="Line 23"/>
          <p:cNvSpPr>
            <a:spLocks noChangeShapeType="1"/>
          </p:cNvSpPr>
          <p:nvPr/>
        </p:nvSpPr>
        <p:spPr bwMode="auto">
          <a:xfrm>
            <a:off x="1960563" y="5387975"/>
            <a:ext cx="544512" cy="4730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72" name="Line 24"/>
          <p:cNvSpPr>
            <a:spLocks noChangeShapeType="1"/>
          </p:cNvSpPr>
          <p:nvPr/>
        </p:nvSpPr>
        <p:spPr bwMode="auto">
          <a:xfrm flipH="1">
            <a:off x="2024063" y="5380038"/>
            <a:ext cx="10572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73" name="Line 25"/>
          <p:cNvSpPr>
            <a:spLocks noChangeShapeType="1"/>
          </p:cNvSpPr>
          <p:nvPr/>
        </p:nvSpPr>
        <p:spPr bwMode="auto">
          <a:xfrm flipH="1">
            <a:off x="2505075" y="5391150"/>
            <a:ext cx="652463" cy="469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74" name="Line 26"/>
          <p:cNvSpPr>
            <a:spLocks noChangeShapeType="1"/>
          </p:cNvSpPr>
          <p:nvPr/>
        </p:nvSpPr>
        <p:spPr bwMode="auto">
          <a:xfrm>
            <a:off x="3157538" y="5391150"/>
            <a:ext cx="622300" cy="1444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75" name="Line 27"/>
          <p:cNvSpPr>
            <a:spLocks noChangeShapeType="1"/>
          </p:cNvSpPr>
          <p:nvPr/>
        </p:nvSpPr>
        <p:spPr bwMode="auto">
          <a:xfrm flipV="1">
            <a:off x="2520950" y="5535613"/>
            <a:ext cx="1420813" cy="3444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76" name="Line 28"/>
          <p:cNvSpPr>
            <a:spLocks noChangeShapeType="1"/>
          </p:cNvSpPr>
          <p:nvPr/>
        </p:nvSpPr>
        <p:spPr bwMode="auto">
          <a:xfrm flipV="1">
            <a:off x="1919288" y="4926013"/>
            <a:ext cx="827087" cy="406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77" name="Line 29"/>
          <p:cNvSpPr>
            <a:spLocks noChangeShapeType="1"/>
          </p:cNvSpPr>
          <p:nvPr/>
        </p:nvSpPr>
        <p:spPr bwMode="auto">
          <a:xfrm flipV="1">
            <a:off x="3786188" y="5029200"/>
            <a:ext cx="730250" cy="4841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78" name="Line 30"/>
          <p:cNvSpPr>
            <a:spLocks noChangeShapeType="1"/>
          </p:cNvSpPr>
          <p:nvPr/>
        </p:nvSpPr>
        <p:spPr bwMode="auto">
          <a:xfrm flipH="1">
            <a:off x="1112838" y="5432425"/>
            <a:ext cx="831850" cy="1666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79" name="Line 31"/>
          <p:cNvSpPr>
            <a:spLocks noChangeShapeType="1"/>
          </p:cNvSpPr>
          <p:nvPr/>
        </p:nvSpPr>
        <p:spPr bwMode="auto">
          <a:xfrm>
            <a:off x="4545013" y="4997450"/>
            <a:ext cx="441325" cy="538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80" name="Line 32"/>
          <p:cNvSpPr>
            <a:spLocks noChangeShapeType="1"/>
          </p:cNvSpPr>
          <p:nvPr/>
        </p:nvSpPr>
        <p:spPr bwMode="auto">
          <a:xfrm>
            <a:off x="4972050" y="5465763"/>
            <a:ext cx="1166813" cy="5762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81" name="Line 33"/>
          <p:cNvSpPr>
            <a:spLocks noChangeShapeType="1"/>
          </p:cNvSpPr>
          <p:nvPr/>
        </p:nvSpPr>
        <p:spPr bwMode="auto">
          <a:xfrm>
            <a:off x="2746375" y="4926013"/>
            <a:ext cx="358775" cy="450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82" name="Line 34"/>
          <p:cNvSpPr>
            <a:spLocks noChangeShapeType="1"/>
          </p:cNvSpPr>
          <p:nvPr/>
        </p:nvSpPr>
        <p:spPr bwMode="auto">
          <a:xfrm flipV="1">
            <a:off x="5141913" y="5424488"/>
            <a:ext cx="1022350" cy="1000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83" name="Rectangle 35"/>
          <p:cNvSpPr>
            <a:spLocks noChangeArrowheads="1"/>
          </p:cNvSpPr>
          <p:nvPr/>
        </p:nvSpPr>
        <p:spPr bwMode="auto">
          <a:xfrm>
            <a:off x="1646238" y="5332413"/>
            <a:ext cx="425450" cy="222250"/>
          </a:xfrm>
          <a:prstGeom prst="rect">
            <a:avLst/>
          </a:prstGeom>
          <a:solidFill>
            <a:srgbClr val="618FFD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84" name="Oval 36"/>
          <p:cNvSpPr>
            <a:spLocks noChangeArrowheads="1"/>
          </p:cNvSpPr>
          <p:nvPr/>
        </p:nvSpPr>
        <p:spPr bwMode="auto">
          <a:xfrm>
            <a:off x="7632700" y="5865813"/>
            <a:ext cx="474663" cy="293687"/>
          </a:xfrm>
          <a:prstGeom prst="ellipse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85" name="Rectangle 37"/>
          <p:cNvSpPr>
            <a:spLocks noChangeArrowheads="1"/>
          </p:cNvSpPr>
          <p:nvPr/>
        </p:nvSpPr>
        <p:spPr bwMode="auto">
          <a:xfrm>
            <a:off x="2309813" y="5732463"/>
            <a:ext cx="428625" cy="222250"/>
          </a:xfrm>
          <a:prstGeom prst="rect">
            <a:avLst/>
          </a:prstGeom>
          <a:solidFill>
            <a:srgbClr val="618FFD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86" name="Rectangle 38"/>
          <p:cNvSpPr>
            <a:spLocks noChangeArrowheads="1"/>
          </p:cNvSpPr>
          <p:nvPr/>
        </p:nvSpPr>
        <p:spPr bwMode="auto">
          <a:xfrm>
            <a:off x="6967538" y="5332413"/>
            <a:ext cx="428625" cy="222250"/>
          </a:xfrm>
          <a:prstGeom prst="rect">
            <a:avLst/>
          </a:prstGeom>
          <a:solidFill>
            <a:srgbClr val="618FFD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87" name="Rectangle 39"/>
          <p:cNvSpPr>
            <a:spLocks noChangeArrowheads="1"/>
          </p:cNvSpPr>
          <p:nvPr/>
        </p:nvSpPr>
        <p:spPr bwMode="auto">
          <a:xfrm>
            <a:off x="5903913" y="5332413"/>
            <a:ext cx="425450" cy="222250"/>
          </a:xfrm>
          <a:prstGeom prst="rect">
            <a:avLst/>
          </a:prstGeom>
          <a:solidFill>
            <a:srgbClr val="618FFD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88" name="Rectangle 40"/>
          <p:cNvSpPr>
            <a:spLocks noChangeArrowheads="1"/>
          </p:cNvSpPr>
          <p:nvPr/>
        </p:nvSpPr>
        <p:spPr bwMode="auto">
          <a:xfrm>
            <a:off x="5903913" y="5865813"/>
            <a:ext cx="425450" cy="220662"/>
          </a:xfrm>
          <a:prstGeom prst="rect">
            <a:avLst/>
          </a:prstGeom>
          <a:solidFill>
            <a:srgbClr val="618FFD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89" name="Rectangle 41"/>
          <p:cNvSpPr>
            <a:spLocks noChangeArrowheads="1"/>
          </p:cNvSpPr>
          <p:nvPr/>
        </p:nvSpPr>
        <p:spPr bwMode="auto">
          <a:xfrm>
            <a:off x="4838700" y="5376863"/>
            <a:ext cx="427038" cy="222250"/>
          </a:xfrm>
          <a:prstGeom prst="rect">
            <a:avLst/>
          </a:prstGeom>
          <a:solidFill>
            <a:srgbClr val="618FFD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90" name="Rectangle 42"/>
          <p:cNvSpPr>
            <a:spLocks noChangeArrowheads="1"/>
          </p:cNvSpPr>
          <p:nvPr/>
        </p:nvSpPr>
        <p:spPr bwMode="auto">
          <a:xfrm>
            <a:off x="4305300" y="4845050"/>
            <a:ext cx="428625" cy="222250"/>
          </a:xfrm>
          <a:prstGeom prst="rect">
            <a:avLst/>
          </a:prstGeom>
          <a:solidFill>
            <a:srgbClr val="618FFD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91" name="Rectangle 43"/>
          <p:cNvSpPr>
            <a:spLocks noChangeArrowheads="1"/>
          </p:cNvSpPr>
          <p:nvPr/>
        </p:nvSpPr>
        <p:spPr bwMode="auto">
          <a:xfrm>
            <a:off x="4173538" y="5865813"/>
            <a:ext cx="427037" cy="220662"/>
          </a:xfrm>
          <a:prstGeom prst="rect">
            <a:avLst/>
          </a:prstGeom>
          <a:solidFill>
            <a:srgbClr val="618FFD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92" name="Rectangle 44"/>
          <p:cNvSpPr>
            <a:spLocks noChangeArrowheads="1"/>
          </p:cNvSpPr>
          <p:nvPr/>
        </p:nvSpPr>
        <p:spPr bwMode="auto">
          <a:xfrm>
            <a:off x="5475288" y="4978400"/>
            <a:ext cx="428625" cy="222250"/>
          </a:xfrm>
          <a:prstGeom prst="rect">
            <a:avLst/>
          </a:prstGeom>
          <a:solidFill>
            <a:srgbClr val="618FFD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93" name="Rectangle 45"/>
          <p:cNvSpPr>
            <a:spLocks noChangeArrowheads="1"/>
          </p:cNvSpPr>
          <p:nvPr/>
        </p:nvSpPr>
        <p:spPr bwMode="auto">
          <a:xfrm>
            <a:off x="2947988" y="5243513"/>
            <a:ext cx="427037" cy="222250"/>
          </a:xfrm>
          <a:prstGeom prst="rect">
            <a:avLst/>
          </a:prstGeom>
          <a:solidFill>
            <a:srgbClr val="618FFD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94" name="Rectangle 46"/>
          <p:cNvSpPr>
            <a:spLocks noChangeArrowheads="1"/>
          </p:cNvSpPr>
          <p:nvPr/>
        </p:nvSpPr>
        <p:spPr bwMode="auto">
          <a:xfrm>
            <a:off x="3613150" y="5465763"/>
            <a:ext cx="427038" cy="222250"/>
          </a:xfrm>
          <a:prstGeom prst="rect">
            <a:avLst/>
          </a:prstGeom>
          <a:solidFill>
            <a:srgbClr val="618FFD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95" name="Rectangle 47"/>
          <p:cNvSpPr>
            <a:spLocks noChangeArrowheads="1"/>
          </p:cNvSpPr>
          <p:nvPr/>
        </p:nvSpPr>
        <p:spPr bwMode="auto">
          <a:xfrm>
            <a:off x="2443163" y="4800600"/>
            <a:ext cx="427037" cy="222250"/>
          </a:xfrm>
          <a:prstGeom prst="rect">
            <a:avLst/>
          </a:prstGeom>
          <a:solidFill>
            <a:srgbClr val="618FFD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96" name="Rectangle 48"/>
          <p:cNvSpPr>
            <a:spLocks noChangeArrowheads="1"/>
          </p:cNvSpPr>
          <p:nvPr/>
        </p:nvSpPr>
        <p:spPr bwMode="auto">
          <a:xfrm>
            <a:off x="6834188" y="5732463"/>
            <a:ext cx="428625" cy="222250"/>
          </a:xfrm>
          <a:prstGeom prst="rect">
            <a:avLst/>
          </a:prstGeom>
          <a:solidFill>
            <a:srgbClr val="618FFD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97" name="Oval 49"/>
          <p:cNvSpPr>
            <a:spLocks noChangeArrowheads="1"/>
          </p:cNvSpPr>
          <p:nvPr/>
        </p:nvSpPr>
        <p:spPr bwMode="auto">
          <a:xfrm>
            <a:off x="7766050" y="5465763"/>
            <a:ext cx="474663" cy="295275"/>
          </a:xfrm>
          <a:prstGeom prst="ellipse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98" name="Oval 50"/>
          <p:cNvSpPr>
            <a:spLocks noChangeArrowheads="1"/>
          </p:cNvSpPr>
          <p:nvPr/>
        </p:nvSpPr>
        <p:spPr bwMode="auto">
          <a:xfrm>
            <a:off x="7766050" y="5067300"/>
            <a:ext cx="474663" cy="293688"/>
          </a:xfrm>
          <a:prstGeom prst="ellipse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99" name="Oval 51"/>
          <p:cNvSpPr>
            <a:spLocks noChangeArrowheads="1"/>
          </p:cNvSpPr>
          <p:nvPr/>
        </p:nvSpPr>
        <p:spPr bwMode="auto">
          <a:xfrm>
            <a:off x="1304925" y="5732463"/>
            <a:ext cx="473075" cy="295275"/>
          </a:xfrm>
          <a:prstGeom prst="ellipse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900" name="Oval 52"/>
          <p:cNvSpPr>
            <a:spLocks noChangeArrowheads="1"/>
          </p:cNvSpPr>
          <p:nvPr/>
        </p:nvSpPr>
        <p:spPr bwMode="auto">
          <a:xfrm>
            <a:off x="846138" y="5438775"/>
            <a:ext cx="474662" cy="293688"/>
          </a:xfrm>
          <a:prstGeom prst="ellipse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901" name="Oval 53"/>
          <p:cNvSpPr>
            <a:spLocks noChangeArrowheads="1"/>
          </p:cNvSpPr>
          <p:nvPr/>
        </p:nvSpPr>
        <p:spPr bwMode="auto">
          <a:xfrm>
            <a:off x="1171575" y="4933950"/>
            <a:ext cx="474663" cy="293688"/>
          </a:xfrm>
          <a:prstGeom prst="ellipse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902" name="Rectangle 54"/>
          <p:cNvSpPr>
            <a:spLocks noChangeArrowheads="1"/>
          </p:cNvSpPr>
          <p:nvPr/>
        </p:nvSpPr>
        <p:spPr bwMode="auto">
          <a:xfrm>
            <a:off x="1781175" y="5367338"/>
            <a:ext cx="152400" cy="1524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903" name="Rectangle 55"/>
          <p:cNvSpPr>
            <a:spLocks noChangeArrowheads="1"/>
          </p:cNvSpPr>
          <p:nvPr/>
        </p:nvSpPr>
        <p:spPr bwMode="auto">
          <a:xfrm>
            <a:off x="6040438" y="5367338"/>
            <a:ext cx="152400" cy="1524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904" name="Rectangle 56"/>
          <p:cNvSpPr>
            <a:spLocks noChangeArrowheads="1"/>
          </p:cNvSpPr>
          <p:nvPr/>
        </p:nvSpPr>
        <p:spPr bwMode="auto">
          <a:xfrm>
            <a:off x="4976813" y="5408613"/>
            <a:ext cx="152400" cy="1524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905" name="Rectangle 57"/>
          <p:cNvSpPr>
            <a:spLocks noChangeArrowheads="1"/>
          </p:cNvSpPr>
          <p:nvPr/>
        </p:nvSpPr>
        <p:spPr bwMode="auto">
          <a:xfrm>
            <a:off x="3751263" y="5500688"/>
            <a:ext cx="152400" cy="1524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906" name="Rectangle 58"/>
          <p:cNvSpPr>
            <a:spLocks noChangeArrowheads="1"/>
          </p:cNvSpPr>
          <p:nvPr/>
        </p:nvSpPr>
        <p:spPr bwMode="auto">
          <a:xfrm>
            <a:off x="3084513" y="5278438"/>
            <a:ext cx="152400" cy="1524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907" name="Rectangle 59"/>
          <p:cNvSpPr>
            <a:spLocks noChangeArrowheads="1"/>
          </p:cNvSpPr>
          <p:nvPr/>
        </p:nvSpPr>
        <p:spPr bwMode="auto">
          <a:xfrm>
            <a:off x="7105650" y="5367338"/>
            <a:ext cx="152400" cy="1524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93" name="Line 61"/>
          <p:cNvSpPr>
            <a:spLocks noChangeShapeType="1"/>
          </p:cNvSpPr>
          <p:nvPr/>
        </p:nvSpPr>
        <p:spPr bwMode="auto">
          <a:xfrm flipV="1">
            <a:off x="1835150" y="5332413"/>
            <a:ext cx="1293813" cy="762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94" name="Line 62"/>
          <p:cNvSpPr>
            <a:spLocks noChangeShapeType="1"/>
          </p:cNvSpPr>
          <p:nvPr/>
        </p:nvSpPr>
        <p:spPr bwMode="auto">
          <a:xfrm>
            <a:off x="3128963" y="5332413"/>
            <a:ext cx="685800" cy="2286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95" name="Line 63"/>
          <p:cNvSpPr>
            <a:spLocks noChangeShapeType="1"/>
          </p:cNvSpPr>
          <p:nvPr/>
        </p:nvSpPr>
        <p:spPr bwMode="auto">
          <a:xfrm>
            <a:off x="3814763" y="5561013"/>
            <a:ext cx="1062037" cy="46037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96" name="Line 64"/>
          <p:cNvSpPr>
            <a:spLocks noChangeShapeType="1"/>
          </p:cNvSpPr>
          <p:nvPr/>
        </p:nvSpPr>
        <p:spPr bwMode="auto">
          <a:xfrm flipV="1">
            <a:off x="4953000" y="5408613"/>
            <a:ext cx="1144588" cy="153987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97" name="Line 65"/>
          <p:cNvSpPr>
            <a:spLocks noChangeShapeType="1"/>
          </p:cNvSpPr>
          <p:nvPr/>
        </p:nvSpPr>
        <p:spPr bwMode="auto">
          <a:xfrm>
            <a:off x="6097588" y="5408613"/>
            <a:ext cx="1065212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913" name="Oval 67"/>
          <p:cNvSpPr>
            <a:spLocks noChangeArrowheads="1"/>
          </p:cNvSpPr>
          <p:nvPr/>
        </p:nvSpPr>
        <p:spPr bwMode="auto">
          <a:xfrm>
            <a:off x="3281363" y="4724400"/>
            <a:ext cx="474662" cy="295275"/>
          </a:xfrm>
          <a:prstGeom prst="ellipse">
            <a:avLst/>
          </a:prstGeom>
          <a:solidFill>
            <a:srgbClr val="618FFD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914" name="Oval 68"/>
          <p:cNvSpPr>
            <a:spLocks noChangeArrowheads="1"/>
          </p:cNvSpPr>
          <p:nvPr/>
        </p:nvSpPr>
        <p:spPr bwMode="auto">
          <a:xfrm>
            <a:off x="3281363" y="5942013"/>
            <a:ext cx="474662" cy="293687"/>
          </a:xfrm>
          <a:prstGeom prst="ellipse">
            <a:avLst/>
          </a:prstGeom>
          <a:solidFill>
            <a:srgbClr val="618FFD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915" name="Oval 69"/>
          <p:cNvSpPr>
            <a:spLocks noChangeArrowheads="1"/>
          </p:cNvSpPr>
          <p:nvPr/>
        </p:nvSpPr>
        <p:spPr bwMode="auto">
          <a:xfrm>
            <a:off x="6324600" y="4876800"/>
            <a:ext cx="474663" cy="295275"/>
          </a:xfrm>
          <a:prstGeom prst="ellipse">
            <a:avLst/>
          </a:prstGeom>
          <a:solidFill>
            <a:srgbClr val="618FFD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916" name="Slide Number Placeholder 69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39ADA763-E692-504D-88A6-7A0E5ECE8645}" type="slidenum">
              <a:rPr lang="en-US" sz="1200">
                <a:solidFill>
                  <a:srgbClr val="FFFFFF"/>
                </a:solidFill>
              </a:rPr>
              <a:pPr eaLnBrk="1" hangingPunct="1">
                <a:lnSpc>
                  <a:spcPct val="80000"/>
                </a:lnSpc>
              </a:pPr>
              <a:t>17</a:t>
            </a:fld>
            <a:endParaRPr lang="en-US" sz="1200">
              <a:solidFill>
                <a:srgbClr val="FFFFFF"/>
              </a:solidFill>
            </a:endParaRPr>
          </a:p>
        </p:txBody>
      </p:sp>
      <p:grpSp>
        <p:nvGrpSpPr>
          <p:cNvPr id="2" name="Group 72"/>
          <p:cNvGrpSpPr>
            <a:grpSpLocks/>
          </p:cNvGrpSpPr>
          <p:nvPr/>
        </p:nvGrpSpPr>
        <p:grpSpPr bwMode="auto">
          <a:xfrm>
            <a:off x="820738" y="5105400"/>
            <a:ext cx="7426325" cy="609600"/>
            <a:chOff x="820737" y="5105400"/>
            <a:chExt cx="7426326" cy="609600"/>
          </a:xfrm>
        </p:grpSpPr>
        <p:sp>
          <p:nvSpPr>
            <p:cNvPr id="78920" name="Oval 50"/>
            <p:cNvSpPr>
              <a:spLocks noChangeArrowheads="1"/>
            </p:cNvSpPr>
            <p:nvPr/>
          </p:nvSpPr>
          <p:spPr bwMode="auto">
            <a:xfrm>
              <a:off x="7772400" y="5105400"/>
              <a:ext cx="474663" cy="293688"/>
            </a:xfrm>
            <a:prstGeom prst="ellipse">
              <a:avLst/>
            </a:prstGeom>
            <a:solidFill>
              <a:srgbClr val="FF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921" name="Oval 50"/>
            <p:cNvSpPr>
              <a:spLocks noChangeArrowheads="1"/>
            </p:cNvSpPr>
            <p:nvPr/>
          </p:nvSpPr>
          <p:spPr bwMode="auto">
            <a:xfrm>
              <a:off x="820737" y="5410200"/>
              <a:ext cx="474663" cy="304800"/>
            </a:xfrm>
            <a:prstGeom prst="ellipse">
              <a:avLst/>
            </a:prstGeom>
            <a:solidFill>
              <a:srgbClr val="FF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5292" name="Line 60"/>
          <p:cNvSpPr>
            <a:spLocks noChangeShapeType="1"/>
          </p:cNvSpPr>
          <p:nvPr/>
        </p:nvSpPr>
        <p:spPr bwMode="auto">
          <a:xfrm flipV="1">
            <a:off x="1219200" y="5408613"/>
            <a:ext cx="615950" cy="153987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Line 66"/>
          <p:cNvSpPr>
            <a:spLocks noChangeShapeType="1"/>
          </p:cNvSpPr>
          <p:nvPr/>
        </p:nvSpPr>
        <p:spPr bwMode="auto">
          <a:xfrm flipV="1">
            <a:off x="7239000" y="5259388"/>
            <a:ext cx="760413" cy="150812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1304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4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8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93" grpId="0" animBg="1"/>
      <p:bldP spid="95294" grpId="0" animBg="1"/>
      <p:bldP spid="95295" grpId="0" animBg="1"/>
      <p:bldP spid="95296" grpId="0" animBg="1"/>
      <p:bldP spid="95297" grpId="0" animBg="1"/>
      <p:bldP spid="95292" grpId="0" animBg="1"/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PT" sz="3600">
                <a:latin typeface="Tw Cen MT" charset="0"/>
                <a:ea typeface="ＭＳ Ｐゴシック" charset="0"/>
                <a:cs typeface="ＭＳ Ｐゴシック" charset="0"/>
              </a:rPr>
              <a:t>Como funciona a comutação de pacotes</a:t>
            </a:r>
          </a:p>
        </p:txBody>
      </p:sp>
      <p:graphicFrame>
        <p:nvGraphicFramePr>
          <p:cNvPr id="8089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3802976"/>
              </p:ext>
            </p:extLst>
          </p:nvPr>
        </p:nvGraphicFramePr>
        <p:xfrm>
          <a:off x="1739900" y="3209925"/>
          <a:ext cx="646113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732" name="Clip" r:id="rId4" imgW="1307948" imgH="1084823" progId="MS_ClipArt_Gallery.2">
                  <p:embed/>
                </p:oleObj>
              </mc:Choice>
              <mc:Fallback>
                <p:oleObj name="Clip" r:id="rId4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9900" y="3209925"/>
                        <a:ext cx="646113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0904" name="Oval 4"/>
          <p:cNvSpPr>
            <a:spLocks noChangeArrowheads="1"/>
          </p:cNvSpPr>
          <p:nvPr/>
        </p:nvSpPr>
        <p:spPr bwMode="auto">
          <a:xfrm>
            <a:off x="2857500" y="3073400"/>
            <a:ext cx="1198563" cy="369887"/>
          </a:xfrm>
          <a:prstGeom prst="ellipse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905" name="Rectangle 5"/>
          <p:cNvSpPr>
            <a:spLocks noChangeArrowheads="1"/>
          </p:cNvSpPr>
          <p:nvPr/>
        </p:nvSpPr>
        <p:spPr bwMode="auto">
          <a:xfrm>
            <a:off x="2857500" y="3005137"/>
            <a:ext cx="1198563" cy="263525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hangingPunct="0"/>
            <a:endParaRPr lang="en-GB" u="none">
              <a:latin typeface="Times New Roman" charset="0"/>
            </a:endParaRPr>
          </a:p>
        </p:txBody>
      </p:sp>
      <p:sp>
        <p:nvSpPr>
          <p:cNvPr id="80906" name="Oval 6"/>
          <p:cNvSpPr>
            <a:spLocks noChangeArrowheads="1"/>
          </p:cNvSpPr>
          <p:nvPr/>
        </p:nvSpPr>
        <p:spPr bwMode="auto">
          <a:xfrm>
            <a:off x="2867025" y="2776537"/>
            <a:ext cx="1198563" cy="430213"/>
          </a:xfrm>
          <a:prstGeom prst="ellipse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0907" name="Group 7"/>
          <p:cNvGrpSpPr>
            <a:grpSpLocks/>
          </p:cNvGrpSpPr>
          <p:nvPr/>
        </p:nvGrpSpPr>
        <p:grpSpPr bwMode="auto">
          <a:xfrm>
            <a:off x="3213100" y="2806700"/>
            <a:ext cx="498475" cy="119062"/>
            <a:chOff x="2208" y="2184"/>
            <a:chExt cx="176" cy="69"/>
          </a:xfrm>
        </p:grpSpPr>
        <p:grpSp>
          <p:nvGrpSpPr>
            <p:cNvPr id="80978" name="Group 8"/>
            <p:cNvGrpSpPr>
              <a:grpSpLocks/>
            </p:cNvGrpSpPr>
            <p:nvPr/>
          </p:nvGrpSpPr>
          <p:grpSpPr bwMode="auto">
            <a:xfrm>
              <a:off x="2208" y="2185"/>
              <a:ext cx="176" cy="68"/>
              <a:chOff x="2848" y="848"/>
              <a:chExt cx="140" cy="98"/>
            </a:xfrm>
          </p:grpSpPr>
          <p:sp>
            <p:nvSpPr>
              <p:cNvPr id="80983" name="Line 9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84" name="Line 10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85" name="Line 11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0979" name="Group 12"/>
            <p:cNvGrpSpPr>
              <a:grpSpLocks/>
            </p:cNvGrpSpPr>
            <p:nvPr/>
          </p:nvGrpSpPr>
          <p:grpSpPr bwMode="auto">
            <a:xfrm flipV="1">
              <a:off x="2208" y="2184"/>
              <a:ext cx="176" cy="68"/>
              <a:chOff x="2848" y="848"/>
              <a:chExt cx="140" cy="98"/>
            </a:xfrm>
          </p:grpSpPr>
          <p:sp>
            <p:nvSpPr>
              <p:cNvPr id="80980" name="Line 13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81" name="Line 14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82" name="Line 15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80908" name="Oval 16"/>
          <p:cNvSpPr>
            <a:spLocks noChangeArrowheads="1"/>
          </p:cNvSpPr>
          <p:nvPr/>
        </p:nvSpPr>
        <p:spPr bwMode="auto">
          <a:xfrm>
            <a:off x="5953125" y="3092450"/>
            <a:ext cx="1198563" cy="369887"/>
          </a:xfrm>
          <a:prstGeom prst="ellipse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909" name="Line 17"/>
          <p:cNvSpPr>
            <a:spLocks noChangeShapeType="1"/>
          </p:cNvSpPr>
          <p:nvPr/>
        </p:nvSpPr>
        <p:spPr bwMode="auto">
          <a:xfrm>
            <a:off x="5962650" y="3071812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910" name="Rectangle 18"/>
          <p:cNvSpPr>
            <a:spLocks noChangeArrowheads="1"/>
          </p:cNvSpPr>
          <p:nvPr/>
        </p:nvSpPr>
        <p:spPr bwMode="auto">
          <a:xfrm>
            <a:off x="5962650" y="3033712"/>
            <a:ext cx="1198563" cy="263525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hangingPunct="0"/>
            <a:endParaRPr lang="en-GB" u="none">
              <a:latin typeface="Times New Roman" charset="0"/>
            </a:endParaRPr>
          </a:p>
        </p:txBody>
      </p:sp>
      <p:sp>
        <p:nvSpPr>
          <p:cNvPr id="80911" name="Oval 19"/>
          <p:cNvSpPr>
            <a:spLocks noChangeArrowheads="1"/>
          </p:cNvSpPr>
          <p:nvPr/>
        </p:nvSpPr>
        <p:spPr bwMode="auto">
          <a:xfrm>
            <a:off x="5972175" y="2805112"/>
            <a:ext cx="1198563" cy="430213"/>
          </a:xfrm>
          <a:prstGeom prst="ellipse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8089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0682273"/>
              </p:ext>
            </p:extLst>
          </p:nvPr>
        </p:nvGraphicFramePr>
        <p:xfrm>
          <a:off x="7540625" y="2286000"/>
          <a:ext cx="646113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733" name="Clip" r:id="rId6" imgW="1307948" imgH="1084823" progId="MS_ClipArt_Gallery.2">
                  <p:embed/>
                </p:oleObj>
              </mc:Choice>
              <mc:Fallback>
                <p:oleObj name="Clip" r:id="rId6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0625" y="2286000"/>
                        <a:ext cx="646113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90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2726762"/>
              </p:ext>
            </p:extLst>
          </p:nvPr>
        </p:nvGraphicFramePr>
        <p:xfrm>
          <a:off x="1501775" y="2305050"/>
          <a:ext cx="646113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734" name="Clip" r:id="rId7" imgW="1307948" imgH="1084823" progId="MS_ClipArt_Gallery.2">
                  <p:embed/>
                </p:oleObj>
              </mc:Choice>
              <mc:Fallback>
                <p:oleObj name="Clip" r:id="rId7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1775" y="2305050"/>
                        <a:ext cx="646113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0912" name="Line 22"/>
          <p:cNvSpPr>
            <a:spLocks noChangeShapeType="1"/>
          </p:cNvSpPr>
          <p:nvPr/>
        </p:nvSpPr>
        <p:spPr bwMode="auto">
          <a:xfrm>
            <a:off x="2127250" y="2711450"/>
            <a:ext cx="5048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913" name="Line 23"/>
          <p:cNvSpPr>
            <a:spLocks noChangeShapeType="1"/>
          </p:cNvSpPr>
          <p:nvPr/>
        </p:nvSpPr>
        <p:spPr bwMode="auto">
          <a:xfrm flipV="1">
            <a:off x="2432050" y="3697287"/>
            <a:ext cx="195263" cy="47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914" name="Line 24"/>
          <p:cNvSpPr>
            <a:spLocks noChangeShapeType="1"/>
          </p:cNvSpPr>
          <p:nvPr/>
        </p:nvSpPr>
        <p:spPr bwMode="auto">
          <a:xfrm>
            <a:off x="4051300" y="3130550"/>
            <a:ext cx="1933575" cy="9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915" name="Line 25"/>
          <p:cNvSpPr>
            <a:spLocks noChangeShapeType="1"/>
          </p:cNvSpPr>
          <p:nvPr/>
        </p:nvSpPr>
        <p:spPr bwMode="auto">
          <a:xfrm flipV="1">
            <a:off x="6156325" y="3463925"/>
            <a:ext cx="142875" cy="6572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916" name="Line 26"/>
          <p:cNvSpPr>
            <a:spLocks noChangeShapeType="1"/>
          </p:cNvSpPr>
          <p:nvPr/>
        </p:nvSpPr>
        <p:spPr bwMode="auto">
          <a:xfrm flipV="1">
            <a:off x="7127875" y="2692400"/>
            <a:ext cx="504825" cy="266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917" name="Line 27"/>
          <p:cNvSpPr>
            <a:spLocks noChangeShapeType="1"/>
          </p:cNvSpPr>
          <p:nvPr/>
        </p:nvSpPr>
        <p:spPr bwMode="auto">
          <a:xfrm flipH="1">
            <a:off x="2632075" y="2701925"/>
            <a:ext cx="0" cy="10001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918" name="Line 28"/>
          <p:cNvSpPr>
            <a:spLocks noChangeShapeType="1"/>
          </p:cNvSpPr>
          <p:nvPr/>
        </p:nvSpPr>
        <p:spPr bwMode="auto">
          <a:xfrm>
            <a:off x="2641600" y="3135312"/>
            <a:ext cx="2000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919" name="Rectangle 29"/>
          <p:cNvSpPr>
            <a:spLocks noChangeArrowheads="1"/>
          </p:cNvSpPr>
          <p:nvPr/>
        </p:nvSpPr>
        <p:spPr bwMode="auto">
          <a:xfrm>
            <a:off x="4084638" y="2925762"/>
            <a:ext cx="147637" cy="200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20" name="Rectangle 30"/>
          <p:cNvSpPr>
            <a:spLocks noChangeArrowheads="1"/>
          </p:cNvSpPr>
          <p:nvPr/>
        </p:nvSpPr>
        <p:spPr bwMode="auto">
          <a:xfrm>
            <a:off x="4246563" y="2925762"/>
            <a:ext cx="147637" cy="2000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21" name="Rectangle 31"/>
          <p:cNvSpPr>
            <a:spLocks noChangeArrowheads="1"/>
          </p:cNvSpPr>
          <p:nvPr/>
        </p:nvSpPr>
        <p:spPr bwMode="auto">
          <a:xfrm>
            <a:off x="4408488" y="2925762"/>
            <a:ext cx="147637" cy="200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22" name="Rectangle 32"/>
          <p:cNvSpPr>
            <a:spLocks noChangeArrowheads="1"/>
          </p:cNvSpPr>
          <p:nvPr/>
        </p:nvSpPr>
        <p:spPr bwMode="auto">
          <a:xfrm>
            <a:off x="4570413" y="2925762"/>
            <a:ext cx="147637" cy="200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23" name="Rectangle 33"/>
          <p:cNvSpPr>
            <a:spLocks noChangeArrowheads="1"/>
          </p:cNvSpPr>
          <p:nvPr/>
        </p:nvSpPr>
        <p:spPr bwMode="auto">
          <a:xfrm>
            <a:off x="4732338" y="2925762"/>
            <a:ext cx="147637" cy="2000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24" name="Rectangle 34"/>
          <p:cNvSpPr>
            <a:spLocks noChangeArrowheads="1"/>
          </p:cNvSpPr>
          <p:nvPr/>
        </p:nvSpPr>
        <p:spPr bwMode="auto">
          <a:xfrm>
            <a:off x="5103813" y="2925762"/>
            <a:ext cx="147637" cy="2000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25" name="Rectangle 35"/>
          <p:cNvSpPr>
            <a:spLocks noChangeArrowheads="1"/>
          </p:cNvSpPr>
          <p:nvPr/>
        </p:nvSpPr>
        <p:spPr bwMode="auto">
          <a:xfrm>
            <a:off x="5541963" y="2921000"/>
            <a:ext cx="147637" cy="200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0926" name="Group 36"/>
          <p:cNvGrpSpPr>
            <a:grpSpLocks/>
          </p:cNvGrpSpPr>
          <p:nvPr/>
        </p:nvGrpSpPr>
        <p:grpSpPr bwMode="auto">
          <a:xfrm>
            <a:off x="3394075" y="3001962"/>
            <a:ext cx="633413" cy="200025"/>
            <a:chOff x="1800" y="1425"/>
            <a:chExt cx="399" cy="126"/>
          </a:xfrm>
        </p:grpSpPr>
        <p:sp>
          <p:nvSpPr>
            <p:cNvPr id="80974" name="Rectangle 37"/>
            <p:cNvSpPr>
              <a:spLocks noChangeArrowheads="1"/>
            </p:cNvSpPr>
            <p:nvPr/>
          </p:nvSpPr>
          <p:spPr bwMode="auto">
            <a:xfrm>
              <a:off x="1800" y="1425"/>
              <a:ext cx="93" cy="12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75" name="Rectangle 38"/>
            <p:cNvSpPr>
              <a:spLocks noChangeArrowheads="1"/>
            </p:cNvSpPr>
            <p:nvPr/>
          </p:nvSpPr>
          <p:spPr bwMode="auto">
            <a:xfrm>
              <a:off x="1902" y="1425"/>
              <a:ext cx="93" cy="12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76" name="Rectangle 39"/>
            <p:cNvSpPr>
              <a:spLocks noChangeArrowheads="1"/>
            </p:cNvSpPr>
            <p:nvPr/>
          </p:nvSpPr>
          <p:spPr bwMode="auto">
            <a:xfrm>
              <a:off x="2004" y="1425"/>
              <a:ext cx="93" cy="12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77" name="Rectangle 40"/>
            <p:cNvSpPr>
              <a:spLocks noChangeArrowheads="1"/>
            </p:cNvSpPr>
            <p:nvPr/>
          </p:nvSpPr>
          <p:spPr bwMode="auto">
            <a:xfrm>
              <a:off x="2106" y="1425"/>
              <a:ext cx="93" cy="12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0927" name="Rectangle 41"/>
          <p:cNvSpPr>
            <a:spLocks noChangeArrowheads="1"/>
          </p:cNvSpPr>
          <p:nvPr/>
        </p:nvSpPr>
        <p:spPr bwMode="auto">
          <a:xfrm>
            <a:off x="2665413" y="2901950"/>
            <a:ext cx="147637" cy="200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28" name="Rectangle 42"/>
          <p:cNvSpPr>
            <a:spLocks noChangeArrowheads="1"/>
          </p:cNvSpPr>
          <p:nvPr/>
        </p:nvSpPr>
        <p:spPr bwMode="auto">
          <a:xfrm>
            <a:off x="2446338" y="3473450"/>
            <a:ext cx="147637" cy="2000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29" name="Line 43"/>
          <p:cNvSpPr>
            <a:spLocks noChangeShapeType="1"/>
          </p:cNvSpPr>
          <p:nvPr/>
        </p:nvSpPr>
        <p:spPr bwMode="auto">
          <a:xfrm>
            <a:off x="2841625" y="3006725"/>
            <a:ext cx="242888" cy="4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930" name="Line 44"/>
          <p:cNvSpPr>
            <a:spLocks noChangeShapeType="1"/>
          </p:cNvSpPr>
          <p:nvPr/>
        </p:nvSpPr>
        <p:spPr bwMode="auto">
          <a:xfrm flipV="1">
            <a:off x="2508250" y="3282950"/>
            <a:ext cx="0" cy="176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931" name="Line 45"/>
          <p:cNvSpPr>
            <a:spLocks noChangeShapeType="1"/>
          </p:cNvSpPr>
          <p:nvPr/>
        </p:nvSpPr>
        <p:spPr bwMode="auto">
          <a:xfrm>
            <a:off x="4465638" y="2816225"/>
            <a:ext cx="10620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932" name="Text Box 46"/>
          <p:cNvSpPr txBox="1">
            <a:spLocks noChangeArrowheads="1"/>
          </p:cNvSpPr>
          <p:nvPr/>
        </p:nvSpPr>
        <p:spPr bwMode="auto">
          <a:xfrm>
            <a:off x="1149350" y="2328862"/>
            <a:ext cx="40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u="none">
                <a:solidFill>
                  <a:schemeClr val="accent1"/>
                </a:solidFill>
                <a:latin typeface="Comic Sans MS" charset="0"/>
              </a:rPr>
              <a:t>A</a:t>
            </a:r>
            <a:endParaRPr lang="en-US" u="none">
              <a:solidFill>
                <a:schemeClr val="accent1"/>
              </a:solidFill>
              <a:latin typeface="Times New Roman" charset="0"/>
            </a:endParaRPr>
          </a:p>
        </p:txBody>
      </p:sp>
      <p:sp>
        <p:nvSpPr>
          <p:cNvPr id="80933" name="Text Box 47"/>
          <p:cNvSpPr txBox="1">
            <a:spLocks noChangeArrowheads="1"/>
          </p:cNvSpPr>
          <p:nvPr/>
        </p:nvSpPr>
        <p:spPr bwMode="auto">
          <a:xfrm>
            <a:off x="1425575" y="3348037"/>
            <a:ext cx="3762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u="none">
                <a:solidFill>
                  <a:schemeClr val="accent2"/>
                </a:solidFill>
                <a:latin typeface="Comic Sans MS" charset="0"/>
              </a:rPr>
              <a:t>B</a:t>
            </a:r>
            <a:endParaRPr lang="en-US" u="none">
              <a:solidFill>
                <a:schemeClr val="accent1"/>
              </a:solidFill>
              <a:latin typeface="Times New Roman" charset="0"/>
            </a:endParaRPr>
          </a:p>
        </p:txBody>
      </p:sp>
      <p:sp>
        <p:nvSpPr>
          <p:cNvPr id="80934" name="Text Box 48"/>
          <p:cNvSpPr txBox="1">
            <a:spLocks noChangeArrowheads="1"/>
          </p:cNvSpPr>
          <p:nvPr/>
        </p:nvSpPr>
        <p:spPr bwMode="auto">
          <a:xfrm>
            <a:off x="7140575" y="2205037"/>
            <a:ext cx="3683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u="none">
                <a:solidFill>
                  <a:srgbClr val="FF0000"/>
                </a:solidFill>
                <a:latin typeface="Comic Sans MS" charset="0"/>
              </a:rPr>
              <a:t>C</a:t>
            </a:r>
            <a:endParaRPr lang="en-US" u="none">
              <a:solidFill>
                <a:schemeClr val="accent1"/>
              </a:solidFill>
              <a:latin typeface="Times New Roman" charset="0"/>
            </a:endParaRPr>
          </a:p>
        </p:txBody>
      </p:sp>
      <p:sp>
        <p:nvSpPr>
          <p:cNvPr id="80935" name="Text Box 49"/>
          <p:cNvSpPr txBox="1">
            <a:spLocks noChangeArrowheads="1"/>
          </p:cNvSpPr>
          <p:nvPr/>
        </p:nvSpPr>
        <p:spPr bwMode="auto">
          <a:xfrm>
            <a:off x="2254250" y="1766887"/>
            <a:ext cx="12620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sz="2000" u="none">
                <a:latin typeface="Comic Sans MS" charset="0"/>
              </a:rPr>
              <a:t>10 Mbs</a:t>
            </a:r>
          </a:p>
          <a:p>
            <a:r>
              <a:rPr lang="en-US" sz="2000" u="none">
                <a:latin typeface="Comic Sans MS" charset="0"/>
              </a:rPr>
              <a:t>Ethernet</a:t>
            </a:r>
            <a:endParaRPr lang="en-US" u="none">
              <a:solidFill>
                <a:schemeClr val="accent1"/>
              </a:solidFill>
              <a:latin typeface="Times New Roman" charset="0"/>
            </a:endParaRPr>
          </a:p>
        </p:txBody>
      </p:sp>
      <p:sp>
        <p:nvSpPr>
          <p:cNvPr id="80936" name="Text Box 50"/>
          <p:cNvSpPr txBox="1">
            <a:spLocks noChangeArrowheads="1"/>
          </p:cNvSpPr>
          <p:nvPr/>
        </p:nvSpPr>
        <p:spPr bwMode="auto">
          <a:xfrm>
            <a:off x="4292600" y="3167062"/>
            <a:ext cx="10906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sz="2000" u="none">
                <a:latin typeface="Comic Sans MS" charset="0"/>
              </a:rPr>
              <a:t>1.5 Mbs</a:t>
            </a:r>
            <a:endParaRPr lang="en-US" u="none">
              <a:solidFill>
                <a:schemeClr val="accent1"/>
              </a:solidFill>
              <a:latin typeface="Times New Roman" charset="0"/>
            </a:endParaRPr>
          </a:p>
        </p:txBody>
      </p:sp>
      <p:sp>
        <p:nvSpPr>
          <p:cNvPr id="80937" name="Text Box 51"/>
          <p:cNvSpPr txBox="1">
            <a:spLocks noChangeArrowheads="1"/>
          </p:cNvSpPr>
          <p:nvPr/>
        </p:nvSpPr>
        <p:spPr bwMode="auto">
          <a:xfrm>
            <a:off x="6559550" y="3786187"/>
            <a:ext cx="10683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sz="2000" u="none">
                <a:latin typeface="Comic Sans MS" charset="0"/>
              </a:rPr>
              <a:t>45 Mbs</a:t>
            </a:r>
            <a:endParaRPr lang="en-US" u="none">
              <a:solidFill>
                <a:schemeClr val="accent1"/>
              </a:solidFill>
              <a:latin typeface="Times New Roman" charset="0"/>
            </a:endParaRPr>
          </a:p>
        </p:txBody>
      </p:sp>
      <p:sp>
        <p:nvSpPr>
          <p:cNvPr id="80938" name="Rectangle 52"/>
          <p:cNvSpPr>
            <a:spLocks noChangeArrowheads="1"/>
          </p:cNvSpPr>
          <p:nvPr/>
        </p:nvSpPr>
        <p:spPr bwMode="auto">
          <a:xfrm>
            <a:off x="6003925" y="2944812"/>
            <a:ext cx="147638" cy="200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939" name="Rectangle 53"/>
          <p:cNvSpPr>
            <a:spLocks noChangeArrowheads="1"/>
          </p:cNvSpPr>
          <p:nvPr/>
        </p:nvSpPr>
        <p:spPr bwMode="auto">
          <a:xfrm>
            <a:off x="6165850" y="2944812"/>
            <a:ext cx="147638" cy="200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940" name="Rectangle 54"/>
          <p:cNvSpPr>
            <a:spLocks noChangeArrowheads="1"/>
          </p:cNvSpPr>
          <p:nvPr/>
        </p:nvSpPr>
        <p:spPr bwMode="auto">
          <a:xfrm>
            <a:off x="6327775" y="2944812"/>
            <a:ext cx="147638" cy="200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0941" name="Group 55"/>
          <p:cNvGrpSpPr>
            <a:grpSpLocks/>
          </p:cNvGrpSpPr>
          <p:nvPr/>
        </p:nvGrpSpPr>
        <p:grpSpPr bwMode="auto">
          <a:xfrm rot="-1962567">
            <a:off x="6251575" y="3163887"/>
            <a:ext cx="633413" cy="200025"/>
            <a:chOff x="4176" y="2211"/>
            <a:chExt cx="399" cy="126"/>
          </a:xfrm>
        </p:grpSpPr>
        <p:sp>
          <p:nvSpPr>
            <p:cNvPr id="80970" name="Rectangle 56"/>
            <p:cNvSpPr>
              <a:spLocks noChangeArrowheads="1"/>
            </p:cNvSpPr>
            <p:nvPr/>
          </p:nvSpPr>
          <p:spPr bwMode="auto">
            <a:xfrm>
              <a:off x="4176" y="2211"/>
              <a:ext cx="93" cy="12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71" name="Rectangle 57"/>
            <p:cNvSpPr>
              <a:spLocks noChangeArrowheads="1"/>
            </p:cNvSpPr>
            <p:nvPr/>
          </p:nvSpPr>
          <p:spPr bwMode="auto">
            <a:xfrm>
              <a:off x="4278" y="2211"/>
              <a:ext cx="93" cy="12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72" name="Rectangle 58"/>
            <p:cNvSpPr>
              <a:spLocks noChangeArrowheads="1"/>
            </p:cNvSpPr>
            <p:nvPr/>
          </p:nvSpPr>
          <p:spPr bwMode="auto">
            <a:xfrm>
              <a:off x="4380" y="2211"/>
              <a:ext cx="93" cy="12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73" name="Rectangle 59"/>
            <p:cNvSpPr>
              <a:spLocks noChangeArrowheads="1"/>
            </p:cNvSpPr>
            <p:nvPr/>
          </p:nvSpPr>
          <p:spPr bwMode="auto">
            <a:xfrm>
              <a:off x="4482" y="2211"/>
              <a:ext cx="93" cy="12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0942" name="Group 60"/>
          <p:cNvGrpSpPr>
            <a:grpSpLocks/>
          </p:cNvGrpSpPr>
          <p:nvPr/>
        </p:nvGrpSpPr>
        <p:grpSpPr bwMode="auto">
          <a:xfrm>
            <a:off x="4216400" y="4081462"/>
            <a:ext cx="3117850" cy="1471613"/>
            <a:chOff x="1646" y="2009"/>
            <a:chExt cx="1964" cy="927"/>
          </a:xfrm>
        </p:grpSpPr>
        <p:graphicFrame>
          <p:nvGraphicFramePr>
            <p:cNvPr id="80901" name="Object 5"/>
            <p:cNvGraphicFramePr>
              <a:graphicFrameLocks noChangeAspect="1"/>
            </p:cNvGraphicFramePr>
            <p:nvPr/>
          </p:nvGraphicFramePr>
          <p:xfrm>
            <a:off x="2960" y="2600"/>
            <a:ext cx="407" cy="3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6735" name="Clip" r:id="rId8" imgW="1307948" imgH="1084823" progId="MS_ClipArt_Gallery.2">
                    <p:embed/>
                  </p:oleObj>
                </mc:Choice>
                <mc:Fallback>
                  <p:oleObj name="Clip" r:id="rId8" imgW="1307948" imgH="1084823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60" y="2600"/>
                          <a:ext cx="407" cy="3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80947" name="Group 62"/>
            <p:cNvGrpSpPr>
              <a:grpSpLocks/>
            </p:cNvGrpSpPr>
            <p:nvPr/>
          </p:nvGrpSpPr>
          <p:grpSpPr bwMode="auto">
            <a:xfrm>
              <a:off x="2428" y="2009"/>
              <a:ext cx="761" cy="420"/>
              <a:chOff x="1462" y="1283"/>
              <a:chExt cx="761" cy="420"/>
            </a:xfrm>
          </p:grpSpPr>
          <p:sp>
            <p:nvSpPr>
              <p:cNvPr id="80957" name="Oval 63"/>
              <p:cNvSpPr>
                <a:spLocks noChangeArrowheads="1"/>
              </p:cNvSpPr>
              <p:nvPr/>
            </p:nvSpPr>
            <p:spPr bwMode="auto">
              <a:xfrm>
                <a:off x="1462" y="1470"/>
                <a:ext cx="755" cy="233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58" name="Line 64"/>
              <p:cNvSpPr>
                <a:spLocks noChangeShapeType="1"/>
              </p:cNvSpPr>
              <p:nvPr/>
            </p:nvSpPr>
            <p:spPr bwMode="auto">
              <a:xfrm>
                <a:off x="1462" y="1451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59" name="Rectangle 65"/>
              <p:cNvSpPr>
                <a:spLocks noChangeArrowheads="1"/>
              </p:cNvSpPr>
              <p:nvPr/>
            </p:nvSpPr>
            <p:spPr bwMode="auto">
              <a:xfrm>
                <a:off x="1462" y="1427"/>
                <a:ext cx="755" cy="166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GB" u="none">
                  <a:latin typeface="Times New Roman" charset="0"/>
                </a:endParaRPr>
              </a:p>
            </p:txBody>
          </p:sp>
          <p:sp>
            <p:nvSpPr>
              <p:cNvPr id="80960" name="Oval 66"/>
              <p:cNvSpPr>
                <a:spLocks noChangeArrowheads="1"/>
              </p:cNvSpPr>
              <p:nvPr/>
            </p:nvSpPr>
            <p:spPr bwMode="auto">
              <a:xfrm>
                <a:off x="1468" y="1283"/>
                <a:ext cx="755" cy="271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80961" name="Group 67"/>
              <p:cNvGrpSpPr>
                <a:grpSpLocks/>
              </p:cNvGrpSpPr>
              <p:nvPr/>
            </p:nvGrpSpPr>
            <p:grpSpPr bwMode="auto">
              <a:xfrm>
                <a:off x="1686" y="1302"/>
                <a:ext cx="314" cy="75"/>
                <a:chOff x="2208" y="2184"/>
                <a:chExt cx="176" cy="69"/>
              </a:xfrm>
            </p:grpSpPr>
            <p:grpSp>
              <p:nvGrpSpPr>
                <p:cNvPr id="80962" name="Group 68"/>
                <p:cNvGrpSpPr>
                  <a:grpSpLocks/>
                </p:cNvGrpSpPr>
                <p:nvPr/>
              </p:nvGrpSpPr>
              <p:grpSpPr bwMode="auto">
                <a:xfrm>
                  <a:off x="2208" y="2185"/>
                  <a:ext cx="176" cy="68"/>
                  <a:chOff x="2848" y="848"/>
                  <a:chExt cx="140" cy="98"/>
                </a:xfrm>
              </p:grpSpPr>
              <p:sp>
                <p:nvSpPr>
                  <p:cNvPr id="80967" name="Line 6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48" y="848"/>
                    <a:ext cx="50" cy="2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0968" name="Line 70"/>
                  <p:cNvSpPr>
                    <a:spLocks noChangeShapeType="1"/>
                  </p:cNvSpPr>
                  <p:nvPr/>
                </p:nvSpPr>
                <p:spPr bwMode="auto">
                  <a:xfrm>
                    <a:off x="2944" y="946"/>
                    <a:ext cx="4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0969" name="Line 71"/>
                  <p:cNvSpPr>
                    <a:spLocks noChangeShapeType="1"/>
                  </p:cNvSpPr>
                  <p:nvPr/>
                </p:nvSpPr>
                <p:spPr bwMode="auto">
                  <a:xfrm>
                    <a:off x="2894" y="850"/>
                    <a:ext cx="52" cy="9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0963" name="Group 72"/>
                <p:cNvGrpSpPr>
                  <a:grpSpLocks/>
                </p:cNvGrpSpPr>
                <p:nvPr/>
              </p:nvGrpSpPr>
              <p:grpSpPr bwMode="auto">
                <a:xfrm flipV="1">
                  <a:off x="2208" y="2184"/>
                  <a:ext cx="176" cy="68"/>
                  <a:chOff x="2848" y="848"/>
                  <a:chExt cx="140" cy="98"/>
                </a:xfrm>
              </p:grpSpPr>
              <p:sp>
                <p:nvSpPr>
                  <p:cNvPr id="80964" name="Line 7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48" y="848"/>
                    <a:ext cx="50" cy="2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0965" name="Line 74"/>
                  <p:cNvSpPr>
                    <a:spLocks noChangeShapeType="1"/>
                  </p:cNvSpPr>
                  <p:nvPr/>
                </p:nvSpPr>
                <p:spPr bwMode="auto">
                  <a:xfrm>
                    <a:off x="2944" y="946"/>
                    <a:ext cx="4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0966" name="Line 75"/>
                  <p:cNvSpPr>
                    <a:spLocks noChangeShapeType="1"/>
                  </p:cNvSpPr>
                  <p:nvPr/>
                </p:nvSpPr>
                <p:spPr bwMode="auto">
                  <a:xfrm>
                    <a:off x="2894" y="850"/>
                    <a:ext cx="52" cy="9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</p:grpSp>
        <p:graphicFrame>
          <p:nvGraphicFramePr>
            <p:cNvPr id="80902" name="Object 6"/>
            <p:cNvGraphicFramePr>
              <a:graphicFrameLocks noChangeAspect="1"/>
            </p:cNvGraphicFramePr>
            <p:nvPr/>
          </p:nvGraphicFramePr>
          <p:xfrm>
            <a:off x="1874" y="2546"/>
            <a:ext cx="407" cy="3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6736" name="Clip" r:id="rId9" imgW="1307948" imgH="1084823" progId="MS_ClipArt_Gallery.2">
                    <p:embed/>
                  </p:oleObj>
                </mc:Choice>
                <mc:Fallback>
                  <p:oleObj name="Clip" r:id="rId9" imgW="1307948" imgH="1084823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74" y="2546"/>
                          <a:ext cx="407" cy="3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0948" name="Line 77"/>
            <p:cNvSpPr>
              <a:spLocks noChangeShapeType="1"/>
            </p:cNvSpPr>
            <p:nvPr/>
          </p:nvSpPr>
          <p:spPr bwMode="auto">
            <a:xfrm flipV="1">
              <a:off x="2214" y="2370"/>
              <a:ext cx="294" cy="2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49" name="Line 78"/>
            <p:cNvSpPr>
              <a:spLocks noChangeShapeType="1"/>
            </p:cNvSpPr>
            <p:nvPr/>
          </p:nvSpPr>
          <p:spPr bwMode="auto">
            <a:xfrm flipH="1" flipV="1">
              <a:off x="2964" y="2406"/>
              <a:ext cx="210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50" name="Text Box 79"/>
            <p:cNvSpPr txBox="1">
              <a:spLocks noChangeArrowheads="1"/>
            </p:cNvSpPr>
            <p:nvPr/>
          </p:nvSpPr>
          <p:spPr bwMode="auto">
            <a:xfrm>
              <a:off x="1646" y="2549"/>
              <a:ext cx="25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US" u="none">
                  <a:latin typeface="Comic Sans MS" charset="0"/>
                </a:rPr>
                <a:t>D</a:t>
              </a:r>
              <a:endParaRPr lang="en-US" u="none">
                <a:solidFill>
                  <a:schemeClr val="accent1"/>
                </a:solidFill>
                <a:latin typeface="Times New Roman" charset="0"/>
              </a:endParaRPr>
            </a:p>
          </p:txBody>
        </p:sp>
        <p:sp>
          <p:nvSpPr>
            <p:cNvPr id="80951" name="Text Box 80"/>
            <p:cNvSpPr txBox="1">
              <a:spLocks noChangeArrowheads="1"/>
            </p:cNvSpPr>
            <p:nvPr/>
          </p:nvSpPr>
          <p:spPr bwMode="auto">
            <a:xfrm>
              <a:off x="3374" y="2591"/>
              <a:ext cx="2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US" u="none">
                  <a:latin typeface="Comic Sans MS" charset="0"/>
                </a:rPr>
                <a:t>E</a:t>
              </a:r>
              <a:endParaRPr lang="en-US" u="none">
                <a:solidFill>
                  <a:schemeClr val="accent1"/>
                </a:solidFill>
                <a:latin typeface="Times New Roman" charset="0"/>
              </a:endParaRPr>
            </a:p>
          </p:txBody>
        </p:sp>
        <p:grpSp>
          <p:nvGrpSpPr>
            <p:cNvPr id="80952" name="Group 81"/>
            <p:cNvGrpSpPr>
              <a:grpSpLocks/>
            </p:cNvGrpSpPr>
            <p:nvPr/>
          </p:nvGrpSpPr>
          <p:grpSpPr bwMode="auto">
            <a:xfrm rot="-2018696">
              <a:off x="2736" y="2139"/>
              <a:ext cx="399" cy="126"/>
              <a:chOff x="4176" y="2211"/>
              <a:chExt cx="399" cy="126"/>
            </a:xfrm>
          </p:grpSpPr>
          <p:sp>
            <p:nvSpPr>
              <p:cNvPr id="80953" name="Rectangle 82"/>
              <p:cNvSpPr>
                <a:spLocks noChangeArrowheads="1"/>
              </p:cNvSpPr>
              <p:nvPr/>
            </p:nvSpPr>
            <p:spPr bwMode="auto">
              <a:xfrm>
                <a:off x="4176" y="2211"/>
                <a:ext cx="93" cy="12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54" name="Rectangle 83"/>
              <p:cNvSpPr>
                <a:spLocks noChangeArrowheads="1"/>
              </p:cNvSpPr>
              <p:nvPr/>
            </p:nvSpPr>
            <p:spPr bwMode="auto">
              <a:xfrm>
                <a:off x="4278" y="2211"/>
                <a:ext cx="93" cy="12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55" name="Rectangle 84"/>
              <p:cNvSpPr>
                <a:spLocks noChangeArrowheads="1"/>
              </p:cNvSpPr>
              <p:nvPr/>
            </p:nvSpPr>
            <p:spPr bwMode="auto">
              <a:xfrm>
                <a:off x="4380" y="2211"/>
                <a:ext cx="93" cy="12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56" name="Rectangle 85"/>
              <p:cNvSpPr>
                <a:spLocks noChangeArrowheads="1"/>
              </p:cNvSpPr>
              <p:nvPr/>
            </p:nvSpPr>
            <p:spPr bwMode="auto">
              <a:xfrm>
                <a:off x="4482" y="2211"/>
                <a:ext cx="93" cy="12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80943" name="Text Box 86"/>
          <p:cNvSpPr txBox="1">
            <a:spLocks noChangeArrowheads="1"/>
          </p:cNvSpPr>
          <p:nvPr/>
        </p:nvSpPr>
        <p:spPr bwMode="auto">
          <a:xfrm>
            <a:off x="3778250" y="2376487"/>
            <a:ext cx="32242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pt-PT" sz="2000" i="1" u="none">
                <a:latin typeface="Comic Sans MS" charset="0"/>
              </a:rPr>
              <a:t>multiplexagem</a:t>
            </a:r>
            <a:r>
              <a:rPr lang="pt-PT" sz="2000" u="none">
                <a:latin typeface="Comic Sans MS" charset="0"/>
              </a:rPr>
              <a:t> estat</a:t>
            </a:r>
            <a:r>
              <a:rPr lang="pt-PT" altLang="ja-JP" sz="2000" u="none">
                <a:latin typeface="Comic Sans MS" charset="0"/>
                <a:ea typeface="ヒラギノ角ゴ Pro W3" charset="0"/>
                <a:cs typeface="ヒラギノ角ゴ Pro W3" charset="0"/>
              </a:rPr>
              <a:t>ística</a:t>
            </a:r>
            <a:endParaRPr lang="pt-PT" u="none">
              <a:solidFill>
                <a:schemeClr val="accent1"/>
              </a:solidFill>
              <a:latin typeface="Times New Roman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80944" name="Text Box 87"/>
          <p:cNvSpPr txBox="1">
            <a:spLocks noChangeArrowheads="1"/>
          </p:cNvSpPr>
          <p:nvPr/>
        </p:nvSpPr>
        <p:spPr bwMode="auto">
          <a:xfrm>
            <a:off x="2557463" y="3824287"/>
            <a:ext cx="16732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pt-PT" sz="1800" u="none">
                <a:latin typeface="Comic Sans MS" charset="0"/>
              </a:rPr>
              <a:t>Fila de espera</a:t>
            </a:r>
            <a:endParaRPr lang="pt-PT" sz="1800" u="none">
              <a:solidFill>
                <a:schemeClr val="accent1"/>
              </a:solidFill>
              <a:latin typeface="Times New Roman" charset="0"/>
            </a:endParaRPr>
          </a:p>
        </p:txBody>
      </p:sp>
      <p:sp>
        <p:nvSpPr>
          <p:cNvPr id="80945" name="Line 88"/>
          <p:cNvSpPr>
            <a:spLocks noChangeShapeType="1"/>
          </p:cNvSpPr>
          <p:nvPr/>
        </p:nvSpPr>
        <p:spPr bwMode="auto">
          <a:xfrm flipV="1">
            <a:off x="3427413" y="3254375"/>
            <a:ext cx="166687" cy="523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946" name="Slide Number Placeholder 88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19D72808-49C1-5447-B4E9-BA649294313A}" type="slidenum">
              <a:rPr lang="en-US" sz="1200">
                <a:solidFill>
                  <a:srgbClr val="FFFFFF"/>
                </a:solidFill>
              </a:rPr>
              <a:pPr eaLnBrk="1" hangingPunct="1">
                <a:lnSpc>
                  <a:spcPct val="80000"/>
                </a:lnSpc>
              </a:pPr>
              <a:t>18</a:t>
            </a:fld>
            <a:endParaRPr lang="en-US" sz="12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7353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ChangeArrowheads="1"/>
          </p:cNvSpPr>
          <p:nvPr/>
        </p:nvSpPr>
        <p:spPr bwMode="auto">
          <a:xfrm>
            <a:off x="457200" y="1828800"/>
            <a:ext cx="8458200" cy="4267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  <a:t>Comutaç</a:t>
            </a:r>
            <a:r>
              <a:rPr lang="pt-PT" altLang="ja-JP" sz="3600" dirty="0">
                <a:latin typeface="Tw Cen MT" charset="0"/>
                <a:ea typeface="ＭＳ Ｐゴシック" charset="0"/>
                <a:cs typeface="ＭＳ Ｐゴシック" charset="0"/>
              </a:rPr>
              <a:t>ão de </a:t>
            </a:r>
            <a:r>
              <a:rPr lang="pt-PT" altLang="ja-JP" sz="3600" dirty="0" smtClean="0">
                <a:latin typeface="Tw Cen MT" charset="0"/>
                <a:ea typeface="ＭＳ Ｐゴシック" charset="0"/>
                <a:cs typeface="ＭＳ Ｐゴシック" charset="0"/>
              </a:rPr>
              <a:t>pacotes</a:t>
            </a:r>
            <a:r>
              <a:rPr lang="pt-PT" sz="3600" dirty="0" smtClean="0">
                <a:latin typeface="Tw Cen MT" charset="0"/>
                <a:ea typeface="ＭＳ Ｐゴシック" charset="0"/>
                <a:cs typeface="ＭＳ Ｐゴシック" charset="0"/>
              </a:rPr>
              <a:t> </a:t>
            </a:r>
            <a: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  <a:t/>
            </a:r>
            <a:b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</a:br>
            <a:r>
              <a:rPr lang="pt-PT" sz="3600" dirty="0" smtClean="0">
                <a:latin typeface="Tw Cen MT" charset="0"/>
                <a:ea typeface="ＭＳ Ｐゴシック" charset="0"/>
                <a:cs typeface="ＭＳ Ｐゴシック" charset="0"/>
              </a:rPr>
              <a:t>Multiplexagem </a:t>
            </a:r>
            <a: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  <a:t>estat</a:t>
            </a:r>
            <a:r>
              <a:rPr lang="pt-PT" altLang="ja-JP" sz="3600" dirty="0">
                <a:latin typeface="Tw Cen MT" charset="0"/>
                <a:ea typeface="ＭＳ Ｐゴシック" charset="0"/>
                <a:cs typeface="ＭＳ Ｐゴシック" charset="0"/>
              </a:rPr>
              <a:t>ística</a:t>
            </a:r>
            <a:endParaRPr lang="pt-PT" sz="3600" dirty="0">
              <a:latin typeface="Tw Cen MT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2948" name="Oval 4"/>
          <p:cNvSpPr>
            <a:spLocks noChangeArrowheads="1"/>
          </p:cNvSpPr>
          <p:nvPr/>
        </p:nvSpPr>
        <p:spPr bwMode="auto">
          <a:xfrm>
            <a:off x="1765300" y="3409950"/>
            <a:ext cx="9906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49" name="Oval 5"/>
          <p:cNvSpPr>
            <a:spLocks noChangeArrowheads="1"/>
          </p:cNvSpPr>
          <p:nvPr/>
        </p:nvSpPr>
        <p:spPr bwMode="auto">
          <a:xfrm>
            <a:off x="6413500" y="3409950"/>
            <a:ext cx="9906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50" name="Line 6"/>
          <p:cNvSpPr>
            <a:spLocks noChangeShapeType="1"/>
          </p:cNvSpPr>
          <p:nvPr/>
        </p:nvSpPr>
        <p:spPr bwMode="auto">
          <a:xfrm>
            <a:off x="2568575" y="3849688"/>
            <a:ext cx="4572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51" name="Line 7"/>
          <p:cNvSpPr>
            <a:spLocks noChangeShapeType="1"/>
          </p:cNvSpPr>
          <p:nvPr/>
        </p:nvSpPr>
        <p:spPr bwMode="auto">
          <a:xfrm>
            <a:off x="6364288" y="3863975"/>
            <a:ext cx="4572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52" name="Rectangle 8"/>
          <p:cNvSpPr>
            <a:spLocks noChangeArrowheads="1"/>
          </p:cNvSpPr>
          <p:nvPr/>
        </p:nvSpPr>
        <p:spPr bwMode="auto">
          <a:xfrm>
            <a:off x="6261100" y="3638550"/>
            <a:ext cx="76200" cy="457200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53" name="Rectangle 9"/>
          <p:cNvSpPr>
            <a:spLocks noChangeArrowheads="1"/>
          </p:cNvSpPr>
          <p:nvPr/>
        </p:nvSpPr>
        <p:spPr bwMode="auto">
          <a:xfrm>
            <a:off x="3136900" y="3638550"/>
            <a:ext cx="76200" cy="457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54" name="Rectangle 10"/>
          <p:cNvSpPr>
            <a:spLocks noChangeArrowheads="1"/>
          </p:cNvSpPr>
          <p:nvPr/>
        </p:nvSpPr>
        <p:spPr bwMode="auto">
          <a:xfrm>
            <a:off x="3517900" y="3638550"/>
            <a:ext cx="2286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55" name="Rectangle 11"/>
          <p:cNvSpPr>
            <a:spLocks noChangeArrowheads="1"/>
          </p:cNvSpPr>
          <p:nvPr/>
        </p:nvSpPr>
        <p:spPr bwMode="auto">
          <a:xfrm>
            <a:off x="3975100" y="3638550"/>
            <a:ext cx="228600" cy="457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56" name="Rectangle 12"/>
          <p:cNvSpPr>
            <a:spLocks noChangeArrowheads="1"/>
          </p:cNvSpPr>
          <p:nvPr/>
        </p:nvSpPr>
        <p:spPr bwMode="auto">
          <a:xfrm>
            <a:off x="4432300" y="3638550"/>
            <a:ext cx="76200" cy="457200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57" name="Rectangle 13"/>
          <p:cNvSpPr>
            <a:spLocks noChangeArrowheads="1"/>
          </p:cNvSpPr>
          <p:nvPr/>
        </p:nvSpPr>
        <p:spPr bwMode="auto">
          <a:xfrm>
            <a:off x="4584700" y="3638550"/>
            <a:ext cx="7620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58" name="Rectangle 14"/>
          <p:cNvSpPr>
            <a:spLocks noChangeArrowheads="1"/>
          </p:cNvSpPr>
          <p:nvPr/>
        </p:nvSpPr>
        <p:spPr bwMode="auto">
          <a:xfrm>
            <a:off x="5651500" y="3638550"/>
            <a:ext cx="76200" cy="457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59" name="Rectangle 15"/>
          <p:cNvSpPr>
            <a:spLocks noChangeArrowheads="1"/>
          </p:cNvSpPr>
          <p:nvPr/>
        </p:nvSpPr>
        <p:spPr bwMode="auto">
          <a:xfrm>
            <a:off x="5880100" y="3638550"/>
            <a:ext cx="228600" cy="457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60" name="Rectangle 16"/>
          <p:cNvSpPr>
            <a:spLocks noChangeArrowheads="1"/>
          </p:cNvSpPr>
          <p:nvPr/>
        </p:nvSpPr>
        <p:spPr bwMode="auto">
          <a:xfrm>
            <a:off x="4279900" y="3638550"/>
            <a:ext cx="76200" cy="457200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2961" name="Group 17"/>
          <p:cNvGrpSpPr>
            <a:grpSpLocks/>
          </p:cNvGrpSpPr>
          <p:nvPr/>
        </p:nvGrpSpPr>
        <p:grpSpPr bwMode="auto">
          <a:xfrm>
            <a:off x="2039938" y="3690938"/>
            <a:ext cx="504825" cy="354012"/>
            <a:chOff x="1285" y="2229"/>
            <a:chExt cx="318" cy="223"/>
          </a:xfrm>
        </p:grpSpPr>
        <p:sp>
          <p:nvSpPr>
            <p:cNvPr id="82986" name="Freeform 18"/>
            <p:cNvSpPr>
              <a:spLocks/>
            </p:cNvSpPr>
            <p:nvPr/>
          </p:nvSpPr>
          <p:spPr bwMode="auto">
            <a:xfrm>
              <a:off x="1285" y="2229"/>
              <a:ext cx="318" cy="215"/>
            </a:xfrm>
            <a:custGeom>
              <a:avLst/>
              <a:gdLst>
                <a:gd name="T0" fmla="*/ 0 w 1012"/>
                <a:gd name="T1" fmla="*/ 0 h 292"/>
                <a:gd name="T2" fmla="*/ 0 w 1012"/>
                <a:gd name="T3" fmla="*/ 0 h 292"/>
                <a:gd name="T4" fmla="*/ 0 w 1012"/>
                <a:gd name="T5" fmla="*/ 1 h 292"/>
                <a:gd name="T6" fmla="*/ 0 w 1012"/>
                <a:gd name="T7" fmla="*/ 1 h 29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12"/>
                <a:gd name="T13" fmla="*/ 0 h 292"/>
                <a:gd name="T14" fmla="*/ 1012 w 1012"/>
                <a:gd name="T15" fmla="*/ 292 h 29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12" h="292">
                  <a:moveTo>
                    <a:pt x="0" y="0"/>
                  </a:moveTo>
                  <a:lnTo>
                    <a:pt x="1009" y="0"/>
                  </a:lnTo>
                  <a:lnTo>
                    <a:pt x="1012" y="292"/>
                  </a:lnTo>
                  <a:lnTo>
                    <a:pt x="18" y="291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2987" name="Line 19"/>
            <p:cNvSpPr>
              <a:spLocks noChangeShapeType="1"/>
            </p:cNvSpPr>
            <p:nvPr/>
          </p:nvSpPr>
          <p:spPr bwMode="auto">
            <a:xfrm>
              <a:off x="1500" y="2238"/>
              <a:ext cx="0" cy="2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88" name="Line 20"/>
            <p:cNvSpPr>
              <a:spLocks noChangeShapeType="1"/>
            </p:cNvSpPr>
            <p:nvPr/>
          </p:nvSpPr>
          <p:spPr bwMode="auto">
            <a:xfrm>
              <a:off x="1431" y="2237"/>
              <a:ext cx="0" cy="2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2962" name="Text Box 21"/>
          <p:cNvSpPr txBox="1">
            <a:spLocks noChangeArrowheads="1"/>
          </p:cNvSpPr>
          <p:nvPr/>
        </p:nvSpPr>
        <p:spPr bwMode="auto">
          <a:xfrm>
            <a:off x="3760788" y="2590800"/>
            <a:ext cx="1336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11" tIns="45708" rIns="91411" bIns="45708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b="1" u="none">
                <a:solidFill>
                  <a:srgbClr val="000000"/>
                </a:solidFill>
                <a:latin typeface="Arial" charset="0"/>
              </a:rPr>
              <a:t>Packets</a:t>
            </a:r>
          </a:p>
        </p:txBody>
      </p:sp>
      <p:pic>
        <p:nvPicPr>
          <p:cNvPr id="82963" name="Picture 22" descr="Click To Previe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4648200"/>
            <a:ext cx="731838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964" name="Picture 23" descr="Click To Preview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602163"/>
            <a:ext cx="731838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965" name="Picture 24" descr="Click To Preview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63" y="3505200"/>
            <a:ext cx="731837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966" name="Picture 25" descr="Click To Preview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63" y="2392363"/>
            <a:ext cx="731837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967" name="Picture 26" descr="Click To Preview"/>
          <p:cNvPicPr>
            <a:picLocks noChangeAspect="1" noChangeArrowheads="1"/>
          </p:cNvPicPr>
          <p:nvPr/>
        </p:nvPicPr>
        <p:blipFill>
          <a:blip r:embed="rId6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1163" y="2514600"/>
            <a:ext cx="731837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968" name="Picture 27" descr="Click To Preview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3535363"/>
            <a:ext cx="731838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969" name="Line 28"/>
          <p:cNvSpPr>
            <a:spLocks noChangeShapeType="1"/>
          </p:cNvSpPr>
          <p:nvPr/>
        </p:nvSpPr>
        <p:spPr bwMode="auto">
          <a:xfrm>
            <a:off x="2679700" y="4095750"/>
            <a:ext cx="38100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70" name="Line 29"/>
          <p:cNvSpPr>
            <a:spLocks noChangeShapeType="1"/>
          </p:cNvSpPr>
          <p:nvPr/>
        </p:nvSpPr>
        <p:spPr bwMode="auto">
          <a:xfrm>
            <a:off x="2679700" y="3638550"/>
            <a:ext cx="38100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71" name="Line 30"/>
          <p:cNvSpPr>
            <a:spLocks noChangeShapeType="1"/>
          </p:cNvSpPr>
          <p:nvPr/>
        </p:nvSpPr>
        <p:spPr bwMode="auto">
          <a:xfrm>
            <a:off x="4343400" y="29718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82972" name="Group 31"/>
          <p:cNvGrpSpPr>
            <a:grpSpLocks/>
          </p:cNvGrpSpPr>
          <p:nvPr/>
        </p:nvGrpSpPr>
        <p:grpSpPr bwMode="auto">
          <a:xfrm>
            <a:off x="1371600" y="2895600"/>
            <a:ext cx="914400" cy="2057400"/>
            <a:chOff x="864" y="1728"/>
            <a:chExt cx="576" cy="1296"/>
          </a:xfrm>
        </p:grpSpPr>
        <p:sp>
          <p:nvSpPr>
            <p:cNvPr id="82983" name="Line 32"/>
            <p:cNvSpPr>
              <a:spLocks noChangeShapeType="1"/>
            </p:cNvSpPr>
            <p:nvPr/>
          </p:nvSpPr>
          <p:spPr bwMode="auto">
            <a:xfrm>
              <a:off x="912" y="1728"/>
              <a:ext cx="528" cy="62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2984" name="Line 33"/>
            <p:cNvSpPr>
              <a:spLocks noChangeShapeType="1"/>
            </p:cNvSpPr>
            <p:nvPr/>
          </p:nvSpPr>
          <p:spPr bwMode="auto">
            <a:xfrm>
              <a:off x="912" y="2352"/>
              <a:ext cx="528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2985" name="Line 34"/>
            <p:cNvSpPr>
              <a:spLocks noChangeShapeType="1"/>
            </p:cNvSpPr>
            <p:nvPr/>
          </p:nvSpPr>
          <p:spPr bwMode="auto">
            <a:xfrm flipV="1">
              <a:off x="864" y="2352"/>
              <a:ext cx="576" cy="672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82973" name="Group 35"/>
          <p:cNvGrpSpPr>
            <a:grpSpLocks/>
          </p:cNvGrpSpPr>
          <p:nvPr/>
        </p:nvGrpSpPr>
        <p:grpSpPr bwMode="auto">
          <a:xfrm rot="10800000">
            <a:off x="7010400" y="2819400"/>
            <a:ext cx="914400" cy="2057400"/>
            <a:chOff x="864" y="1728"/>
            <a:chExt cx="576" cy="1296"/>
          </a:xfrm>
        </p:grpSpPr>
        <p:sp>
          <p:nvSpPr>
            <p:cNvPr id="82980" name="Line 36"/>
            <p:cNvSpPr>
              <a:spLocks noChangeShapeType="1"/>
            </p:cNvSpPr>
            <p:nvPr/>
          </p:nvSpPr>
          <p:spPr bwMode="auto">
            <a:xfrm>
              <a:off x="912" y="1728"/>
              <a:ext cx="528" cy="62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2981" name="Line 37"/>
            <p:cNvSpPr>
              <a:spLocks noChangeShapeType="1"/>
            </p:cNvSpPr>
            <p:nvPr/>
          </p:nvSpPr>
          <p:spPr bwMode="auto">
            <a:xfrm>
              <a:off x="912" y="2352"/>
              <a:ext cx="528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2982" name="Line 38"/>
            <p:cNvSpPr>
              <a:spLocks noChangeShapeType="1"/>
            </p:cNvSpPr>
            <p:nvPr/>
          </p:nvSpPr>
          <p:spPr bwMode="auto">
            <a:xfrm flipV="1">
              <a:off x="864" y="2352"/>
              <a:ext cx="576" cy="672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82974" name="Group 39"/>
          <p:cNvGrpSpPr>
            <a:grpSpLocks/>
          </p:cNvGrpSpPr>
          <p:nvPr/>
        </p:nvGrpSpPr>
        <p:grpSpPr bwMode="auto">
          <a:xfrm>
            <a:off x="6781800" y="3690938"/>
            <a:ext cx="504825" cy="354012"/>
            <a:chOff x="1285" y="2229"/>
            <a:chExt cx="318" cy="223"/>
          </a:xfrm>
        </p:grpSpPr>
        <p:sp>
          <p:nvSpPr>
            <p:cNvPr id="82977" name="Freeform 40"/>
            <p:cNvSpPr>
              <a:spLocks/>
            </p:cNvSpPr>
            <p:nvPr/>
          </p:nvSpPr>
          <p:spPr bwMode="auto">
            <a:xfrm>
              <a:off x="1285" y="2229"/>
              <a:ext cx="318" cy="215"/>
            </a:xfrm>
            <a:custGeom>
              <a:avLst/>
              <a:gdLst>
                <a:gd name="T0" fmla="*/ 0 w 1012"/>
                <a:gd name="T1" fmla="*/ 0 h 292"/>
                <a:gd name="T2" fmla="*/ 0 w 1012"/>
                <a:gd name="T3" fmla="*/ 0 h 292"/>
                <a:gd name="T4" fmla="*/ 0 w 1012"/>
                <a:gd name="T5" fmla="*/ 1 h 292"/>
                <a:gd name="T6" fmla="*/ 0 w 1012"/>
                <a:gd name="T7" fmla="*/ 1 h 29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12"/>
                <a:gd name="T13" fmla="*/ 0 h 292"/>
                <a:gd name="T14" fmla="*/ 1012 w 1012"/>
                <a:gd name="T15" fmla="*/ 292 h 29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12" h="292">
                  <a:moveTo>
                    <a:pt x="0" y="0"/>
                  </a:moveTo>
                  <a:lnTo>
                    <a:pt x="1009" y="0"/>
                  </a:lnTo>
                  <a:lnTo>
                    <a:pt x="1012" y="292"/>
                  </a:lnTo>
                  <a:lnTo>
                    <a:pt x="18" y="291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2978" name="Line 41"/>
            <p:cNvSpPr>
              <a:spLocks noChangeShapeType="1"/>
            </p:cNvSpPr>
            <p:nvPr/>
          </p:nvSpPr>
          <p:spPr bwMode="auto">
            <a:xfrm>
              <a:off x="1500" y="2238"/>
              <a:ext cx="0" cy="2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79" name="Line 42"/>
            <p:cNvSpPr>
              <a:spLocks noChangeShapeType="1"/>
            </p:cNvSpPr>
            <p:nvPr/>
          </p:nvSpPr>
          <p:spPr bwMode="auto">
            <a:xfrm>
              <a:off x="1431" y="2237"/>
              <a:ext cx="0" cy="2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2975" name="Slide Number Placeholder 4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64669B0D-E82F-4640-B3C4-E11740A84472}" type="slidenum">
              <a:rPr lang="en-US" sz="1200">
                <a:solidFill>
                  <a:srgbClr val="FFFFFF"/>
                </a:solidFill>
              </a:rPr>
              <a:pPr eaLnBrk="1" hangingPunct="1">
                <a:lnSpc>
                  <a:spcPct val="80000"/>
                </a:lnSpc>
              </a:pPr>
              <a:t>19</a:t>
            </a:fld>
            <a:endParaRPr lang="en-US" sz="12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537158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pt-PT" sz="4000" b="1">
                <a:latin typeface="Tw Cen MT" charset="0"/>
                <a:ea typeface="ＭＳ Ｐゴシック" charset="0"/>
                <a:cs typeface="ＭＳ Ｐゴシック" charset="0"/>
              </a:rPr>
              <a:t>Nota prévia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1524000" y="2286000"/>
            <a:ext cx="6645275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pt-PT" u="none" dirty="0">
                <a:latin typeface="Tw Cen MT" charset="0"/>
                <a:cs typeface="Tw Cen MT" charset="0"/>
              </a:rPr>
              <a:t>A estrutura da apresentação é semelhante à do Cap. </a:t>
            </a:r>
            <a:r>
              <a:rPr lang="pt-PT" u="none">
                <a:latin typeface="Tw Cen MT" charset="0"/>
                <a:cs typeface="Tw Cen MT" charset="0"/>
              </a:rPr>
              <a:t>1 do livro base de suporte à disciplina e utiliza algumas das figuras, textos e outros materiais desse mesmo livro</a:t>
            </a:r>
          </a:p>
          <a:p>
            <a:pPr eaLnBrk="1" hangingPunct="1"/>
            <a:endParaRPr lang="pt-PT" u="none" dirty="0">
              <a:latin typeface="Tw Cen MT" charset="0"/>
              <a:cs typeface="Tw Cen MT" charset="0"/>
            </a:endParaRP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charset="0"/>
              <a:buNone/>
            </a:pPr>
            <a:r>
              <a:rPr lang="pt-PT" sz="2000" u="none" dirty="0">
                <a:latin typeface="Tw Cen MT" charset="0"/>
                <a:cs typeface="Times New Roman" charset="0"/>
              </a:rPr>
              <a:t>James F.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Kurose</a:t>
            </a:r>
            <a:r>
              <a:rPr lang="pt-PT" sz="2000" u="none" dirty="0">
                <a:latin typeface="Tw Cen MT" charset="0"/>
                <a:cs typeface="Times New Roman" charset="0"/>
              </a:rPr>
              <a:t>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and</a:t>
            </a:r>
            <a:r>
              <a:rPr lang="pt-PT" sz="2000" u="none" dirty="0">
                <a:latin typeface="Tw Cen MT" charset="0"/>
                <a:cs typeface="Times New Roman" charset="0"/>
              </a:rPr>
              <a:t> Keith W. Ross, </a:t>
            </a: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charset="0"/>
              <a:buNone/>
            </a:pPr>
            <a:r>
              <a:rPr lang="pt-PT" sz="2000" u="none" dirty="0">
                <a:latin typeface="Tw Cen MT" charset="0"/>
                <a:cs typeface="Times New Roman" charset="0"/>
              </a:rPr>
              <a:t>"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Computer</a:t>
            </a:r>
            <a:r>
              <a:rPr lang="pt-PT" sz="2000" u="none" dirty="0">
                <a:latin typeface="Tw Cen MT" charset="0"/>
                <a:cs typeface="Times New Roman" charset="0"/>
              </a:rPr>
              <a:t>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Networking</a:t>
            </a:r>
            <a:r>
              <a:rPr lang="pt-PT" sz="2000" u="none" dirty="0">
                <a:latin typeface="Tw Cen MT" charset="0"/>
                <a:cs typeface="Times New Roman" charset="0"/>
              </a:rPr>
              <a:t> - A Top-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Down</a:t>
            </a:r>
            <a:r>
              <a:rPr lang="pt-PT" sz="2000" u="none" dirty="0">
                <a:latin typeface="Tw Cen MT" charset="0"/>
                <a:cs typeface="Times New Roman" charset="0"/>
              </a:rPr>
              <a:t>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Approach</a:t>
            </a:r>
            <a:r>
              <a:rPr lang="ja-JP" altLang="pt-PT" sz="2000" u="none" dirty="0">
                <a:latin typeface="Tw Cen MT" charset="0"/>
                <a:cs typeface="Times New Roman" charset="0"/>
              </a:rPr>
              <a:t>“</a:t>
            </a:r>
            <a:r>
              <a:rPr lang="pt-PT" sz="2000" u="none" dirty="0">
                <a:latin typeface="Tw Cen MT" charset="0"/>
                <a:cs typeface="Times New Roman" charset="0"/>
              </a:rPr>
              <a:t>, </a:t>
            </a: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charset="0"/>
              <a:buNone/>
            </a:pPr>
            <a:r>
              <a:rPr lang="pt-PT" sz="2000" u="none" dirty="0" err="1">
                <a:latin typeface="Tw Cen MT" charset="0"/>
                <a:cs typeface="Times New Roman" charset="0"/>
              </a:rPr>
              <a:t>Pearson-Addison</a:t>
            </a:r>
            <a:r>
              <a:rPr lang="pt-PT" sz="2000" u="none" dirty="0">
                <a:latin typeface="Tw Cen MT" charset="0"/>
                <a:cs typeface="Times New Roman" charset="0"/>
              </a:rPr>
              <a:t> Wesley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Longman</a:t>
            </a:r>
            <a:r>
              <a:rPr lang="pt-PT" sz="2000" u="none" dirty="0">
                <a:latin typeface="Tw Cen MT" charset="0"/>
                <a:cs typeface="Times New Roman" charset="0"/>
              </a:rPr>
              <a:t>,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Inc</a:t>
            </a:r>
            <a:r>
              <a:rPr lang="pt-PT" sz="2000" u="none" dirty="0">
                <a:latin typeface="Tw Cen MT" charset="0"/>
                <a:cs typeface="Times New Roman" charset="0"/>
              </a:rPr>
              <a:t>., 5th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Edition</a:t>
            </a:r>
            <a:r>
              <a:rPr lang="pt-PT" sz="2000" u="none" dirty="0">
                <a:latin typeface="Tw Cen MT" charset="0"/>
                <a:cs typeface="Times New Roman" charset="0"/>
              </a:rPr>
              <a:t>, 2010</a:t>
            </a:r>
            <a:endParaRPr lang="pt-PT" u="none" dirty="0">
              <a:latin typeface="Tw Cen MT" charset="0"/>
              <a:cs typeface="Times New Roman" charset="0"/>
            </a:endParaRP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4BC56EE3-7988-2B49-9F04-D072C591B181}" type="slidenum">
              <a:rPr lang="en-US" sz="1200">
                <a:solidFill>
                  <a:srgbClr val="FFFFFF"/>
                </a:solidFill>
              </a:rPr>
              <a:pPr eaLnBrk="1" hangingPunct="1">
                <a:lnSpc>
                  <a:spcPct val="80000"/>
                </a:lnSpc>
              </a:pPr>
              <a:t>2</a:t>
            </a:fld>
            <a:endParaRPr lang="en-US" sz="12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66165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pt-PT" sz="4000" b="1" dirty="0">
                <a:latin typeface="Tw Cen MT" charset="0"/>
                <a:ea typeface="ＭＳ Ｐゴシック" charset="0"/>
                <a:cs typeface="ＭＳ Ｐゴシック" charset="0"/>
              </a:rPr>
              <a:t>Objectivos do capítulo</a:t>
            </a: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79505614-4827-5345-B02A-33F6ED126BF5}" type="slidenum">
              <a:rPr lang="en-US" sz="1200">
                <a:solidFill>
                  <a:srgbClr val="FFFFFF"/>
                </a:solidFill>
              </a:rPr>
              <a:pPr eaLnBrk="1" hangingPunct="1">
                <a:lnSpc>
                  <a:spcPct val="80000"/>
                </a:lnSpc>
              </a:pPr>
              <a:t>3</a:t>
            </a:fld>
            <a:endParaRPr lang="en-US" sz="1200">
              <a:solidFill>
                <a:srgbClr val="FFFFFF"/>
              </a:solidFill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8337"/>
            <a:ext cx="8229600" cy="4525963"/>
          </a:xfrm>
          <a:noFill/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SzPct val="100000"/>
              <a:buNone/>
            </a:pPr>
            <a:endParaRPr lang="pt-PT" sz="2000" dirty="0" smtClean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000" dirty="0" smtClean="0">
                <a:latin typeface="Tw Cen MT" charset="0"/>
                <a:ea typeface="ＭＳ Ｐゴシック" charset="0"/>
              </a:rPr>
              <a:t>Princípios </a:t>
            </a:r>
            <a:r>
              <a:rPr lang="pt-PT" sz="2000" dirty="0">
                <a:latin typeface="Tw Cen MT" charset="0"/>
                <a:ea typeface="ＭＳ Ｐゴシック" charset="0"/>
              </a:rPr>
              <a:t>de estruturação e organização de uma </a:t>
            </a:r>
            <a:r>
              <a:rPr lang="pt-PT" sz="2000" dirty="0" smtClean="0">
                <a:latin typeface="Tw Cen MT" charset="0"/>
                <a:ea typeface="ＭＳ Ｐゴシック" charset="0"/>
              </a:rPr>
              <a:t>rede </a:t>
            </a:r>
            <a:r>
              <a:rPr lang="pt-PT" sz="2000" dirty="0">
                <a:latin typeface="Tw Cen MT" charset="0"/>
                <a:ea typeface="ＭＳ Ｐゴシック" charset="0"/>
              </a:rPr>
              <a:t>/ </a:t>
            </a:r>
            <a:r>
              <a:rPr lang="pt-PT" sz="2000" dirty="0" smtClean="0">
                <a:latin typeface="Tw Cen MT" charset="0"/>
                <a:ea typeface="ＭＳ Ｐゴシック" charset="0"/>
              </a:rPr>
              <a:t>estrutura </a:t>
            </a:r>
            <a:r>
              <a:rPr lang="pt-PT" sz="2000" dirty="0">
                <a:latin typeface="Tw Cen MT" charset="0"/>
                <a:ea typeface="ＭＳ Ｐゴシック" charset="0"/>
              </a:rPr>
              <a:t>da rede </a:t>
            </a:r>
            <a:r>
              <a:rPr lang="pt-PT" sz="2000" dirty="0" smtClean="0">
                <a:latin typeface="Tw Cen MT" charset="0"/>
                <a:ea typeface="ＭＳ Ｐゴシック" charset="0"/>
              </a:rPr>
              <a:t>Internet – parte 1</a:t>
            </a:r>
            <a:endParaRPr lang="pt-PT" sz="2000" dirty="0">
              <a:latin typeface="Tw Cen MT" charset="0"/>
              <a:ea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Wingdings" charset="0"/>
              <a:buNone/>
            </a:pPr>
            <a:endParaRPr lang="pt-PT" sz="2000" dirty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Arial" charset="0"/>
              <a:buChar char="•"/>
            </a:pPr>
            <a:r>
              <a:rPr lang="pt-PT" sz="2000" dirty="0">
                <a:latin typeface="Tw Cen MT" charset="0"/>
                <a:ea typeface="ＭＳ Ｐゴシック" charset="0"/>
                <a:cs typeface="ＭＳ Ｐゴシック" charset="0"/>
              </a:rPr>
              <a:t>Introduzir </a:t>
            </a: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os </a:t>
            </a:r>
            <a:r>
              <a:rPr lang="pt-PT" sz="2000" dirty="0">
                <a:latin typeface="Tw Cen MT" charset="0"/>
                <a:ea typeface="ＭＳ Ｐゴシック" charset="0"/>
                <a:cs typeface="ＭＳ Ｐゴシック" charset="0"/>
              </a:rPr>
              <a:t>conceitos </a:t>
            </a: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de canal, </a:t>
            </a:r>
            <a:r>
              <a:rPr lang="pt-PT" sz="2000" dirty="0">
                <a:latin typeface="Tw Cen MT" charset="0"/>
                <a:ea typeface="ＭＳ Ｐゴシック" charset="0"/>
                <a:cs typeface="ＭＳ Ｐゴシック" charset="0"/>
              </a:rPr>
              <a:t>multiplexagem, comutação de </a:t>
            </a: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pacotes – parte 2</a:t>
            </a:r>
            <a:endParaRPr lang="pt-PT" sz="2000" dirty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Arial" charset="0"/>
              <a:buChar char="•"/>
            </a:pPr>
            <a:endParaRPr lang="pt-PT" sz="2000" dirty="0" smtClean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Arial" charset="0"/>
              <a:buChar char="•"/>
            </a:pP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Introduzir os conceitos de protocolos</a:t>
            </a:r>
            <a:r>
              <a:rPr lang="pt-PT" sz="2000" dirty="0">
                <a:latin typeface="Tw Cen MT" charset="0"/>
                <a:ea typeface="ＭＳ Ｐゴシック" charset="0"/>
                <a:cs typeface="ＭＳ Ｐゴシック" charset="0"/>
              </a:rPr>
              <a:t> </a:t>
            </a: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e respectivas camadas – parte 3</a:t>
            </a:r>
          </a:p>
          <a:p>
            <a:pPr>
              <a:lnSpc>
                <a:spcPct val="90000"/>
              </a:lnSpc>
              <a:buSzPct val="100000"/>
              <a:buFont typeface="Arial" charset="0"/>
              <a:buChar char="•"/>
            </a:pPr>
            <a:endParaRPr lang="pt-PT" sz="2000" dirty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000" dirty="0">
                <a:latin typeface="Tw Cen MT" charset="0"/>
                <a:ea typeface="ＭＳ Ｐゴシック" charset="0"/>
                <a:cs typeface="ＭＳ Ｐゴシック" charset="0"/>
              </a:rPr>
              <a:t>Introduzir alguns  aspectos de desempenho das redes (performance</a:t>
            </a: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) – parte 4</a:t>
            </a: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endParaRPr lang="pt-PT" sz="2000" dirty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000" dirty="0">
                <a:latin typeface="Tw Cen MT" charset="0"/>
                <a:ea typeface="ＭＳ Ｐゴシック" charset="0"/>
                <a:cs typeface="ＭＳ Ｐゴシック" charset="0"/>
              </a:rPr>
              <a:t>Aspectos de segurança numa visão </a:t>
            </a: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inicial – parte 5</a:t>
            </a:r>
            <a:endParaRPr lang="pt-PT" sz="2000" dirty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endParaRPr lang="pt-PT" sz="2000" dirty="0">
              <a:latin typeface="Tw Cen MT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94678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sz="3600" b="1" dirty="0" smtClean="0"/>
              <a:t>Os canais de comunicação transmitem informação (bits)</a:t>
            </a:r>
            <a:endParaRPr lang="pt-PT" sz="3600" b="1" dirty="0"/>
          </a:p>
        </p:txBody>
      </p:sp>
      <p:sp>
        <p:nvSpPr>
          <p:cNvPr id="202755" name="Rectangle 3"/>
          <p:cNvSpPr>
            <a:spLocks noChangeArrowheads="1"/>
          </p:cNvSpPr>
          <p:nvPr/>
        </p:nvSpPr>
        <p:spPr bwMode="auto">
          <a:xfrm>
            <a:off x="609600" y="1767133"/>
            <a:ext cx="8077200" cy="4265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defTabSz="762000">
              <a:spcBef>
                <a:spcPct val="20000"/>
              </a:spcBef>
              <a:buClr>
                <a:schemeClr val="folHlink"/>
              </a:buClr>
              <a:buSzPct val="100000"/>
            </a:pP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A melhor analogia a usar é a de um “cano de bits” — os canais de comunicação transportam sequências de bits à distância (ao invés de volumes de líquido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). </a:t>
            </a:r>
            <a:r>
              <a:rPr lang="pt-PT" sz="2000" dirty="0" smtClean="0">
                <a:solidFill>
                  <a:srgbClr val="000000"/>
                </a:solidFill>
                <a:latin typeface="Tw Cen MT"/>
                <a:cs typeface="Tw Cen MT"/>
              </a:rPr>
              <a:t>S</a:t>
            </a:r>
            <a:r>
              <a:rPr lang="pt-PT" sz="2000" dirty="0" smtClean="0">
                <a:solidFill>
                  <a:srgbClr val="000000"/>
                </a:solidFill>
                <a:latin typeface="Tw Cen MT"/>
                <a:cs typeface="Tw Cen MT"/>
              </a:rPr>
              <a:t>ão caracterizados por d</a:t>
            </a:r>
            <a:r>
              <a:rPr lang="pt-PT" sz="2000" dirty="0" smtClean="0">
                <a:solidFill>
                  <a:srgbClr val="000000"/>
                </a:solidFill>
                <a:latin typeface="Tw Cen MT"/>
                <a:cs typeface="Tw Cen MT"/>
              </a:rPr>
              <a:t>uas </a:t>
            </a:r>
            <a:r>
              <a:rPr lang="pt-PT" sz="2000" dirty="0" smtClean="0">
                <a:solidFill>
                  <a:srgbClr val="000000"/>
                </a:solidFill>
                <a:latin typeface="Tw Cen MT"/>
                <a:cs typeface="Tw Cen MT"/>
              </a:rPr>
              <a:t>grandezas </a:t>
            </a:r>
            <a:r>
              <a:rPr lang="pt-PT" sz="2000" dirty="0" smtClean="0">
                <a:solidFill>
                  <a:srgbClr val="000000"/>
                </a:solidFill>
                <a:latin typeface="Tw Cen MT"/>
                <a:cs typeface="Tw Cen MT"/>
              </a:rPr>
              <a:t>essenciais:</a:t>
            </a:r>
            <a:endParaRPr lang="pt-PT" sz="2000" dirty="0" smtClean="0">
              <a:solidFill>
                <a:srgbClr val="000000"/>
              </a:solidFill>
              <a:latin typeface="Tw Cen MT"/>
              <a:cs typeface="Tw Cen MT"/>
            </a:endParaRPr>
          </a:p>
          <a:p>
            <a:pPr defTabSz="762000">
              <a:spcBef>
                <a:spcPct val="20000"/>
              </a:spcBef>
              <a:buClr>
                <a:schemeClr val="folHlink"/>
              </a:buClr>
              <a:buSzPct val="100000"/>
            </a:pPr>
            <a:endParaRPr lang="pt-PT" sz="2000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marL="457200" indent="-457200" defTabSz="762000">
              <a:spcBef>
                <a:spcPct val="20000"/>
              </a:spcBef>
              <a:buSzPct val="100000"/>
              <a:buAutoNum type="arabicParenR"/>
            </a:pP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Velocidade de transmissão — número de bits por unidade de tempo transmitidos</a:t>
            </a:r>
          </a:p>
          <a:p>
            <a:pPr marL="457200" indent="-457200" defTabSz="762000">
              <a:spcBef>
                <a:spcPct val="20000"/>
              </a:spcBef>
              <a:buSzPct val="100000"/>
              <a:buAutoNum type="arabicParenR"/>
            </a:pPr>
            <a:r>
              <a:rPr lang="pt-PT" sz="2000" dirty="0" smtClean="0">
                <a:solidFill>
                  <a:srgbClr val="000000"/>
                </a:solidFill>
                <a:latin typeface="Tw Cen MT"/>
                <a:cs typeface="Tw Cen MT"/>
              </a:rPr>
              <a:t>Velocidade de propagação — tempo que leva um bit a transitar desde uma extremidade do canal até à outra </a:t>
            </a:r>
            <a:r>
              <a:rPr lang="pt-PT" sz="2000" dirty="0" smtClean="0">
                <a:solidFill>
                  <a:srgbClr val="000000"/>
                </a:solidFill>
                <a:latin typeface="Tw Cen MT"/>
                <a:cs typeface="Tw Cen MT"/>
              </a:rPr>
              <a:t>extremidade</a:t>
            </a:r>
            <a:endParaRPr lang="pt-PT" sz="20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defTabSz="762000">
              <a:spcBef>
                <a:spcPct val="20000"/>
              </a:spcBef>
              <a:buClr>
                <a:schemeClr val="folHlink"/>
              </a:buClr>
              <a:buSzPct val="100000"/>
            </a:pPr>
            <a:endParaRPr lang="pt-PT" sz="2000" dirty="0" smtClean="0">
              <a:solidFill>
                <a:srgbClr val="000000"/>
              </a:solidFill>
              <a:latin typeface="Tw Cen MT"/>
              <a:cs typeface="Tw Cen MT"/>
            </a:endParaRPr>
          </a:p>
          <a:p>
            <a:pPr defTabSz="762000">
              <a:spcBef>
                <a:spcPct val="20000"/>
              </a:spcBef>
              <a:buClr>
                <a:schemeClr val="folHlink"/>
              </a:buClr>
              <a:buSzPct val="100000"/>
            </a:pPr>
            <a:r>
              <a:rPr lang="pt-PT" sz="2000" dirty="0" smtClean="0">
                <a:solidFill>
                  <a:srgbClr val="000000"/>
                </a:solidFill>
                <a:latin typeface="Tw Cen MT"/>
                <a:cs typeface="Tw Cen MT"/>
              </a:rPr>
              <a:t>Estas </a:t>
            </a:r>
            <a:r>
              <a:rPr lang="pt-PT" sz="2000" dirty="0" smtClean="0">
                <a:solidFill>
                  <a:srgbClr val="000000"/>
                </a:solidFill>
                <a:latin typeface="Tw Cen MT"/>
                <a:cs typeface="Tw Cen MT"/>
              </a:rPr>
              <a:t>unidades exprimem-se como é tradicional na Física, usando potências de 10</a:t>
            </a:r>
            <a:endParaRPr lang="pt-PT" sz="2000" u="none" dirty="0">
              <a:solidFill>
                <a:srgbClr val="000000"/>
              </a:solidFill>
              <a:latin typeface="Tw Cen MT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35428515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PT" sz="3600" b="1" dirty="0"/>
              <a:t>Suportes físicos dos canais</a:t>
            </a:r>
          </a:p>
        </p:txBody>
      </p:sp>
      <p:sp>
        <p:nvSpPr>
          <p:cNvPr id="202755" name="Rectangle 3"/>
          <p:cNvSpPr>
            <a:spLocks noChangeArrowheads="1"/>
          </p:cNvSpPr>
          <p:nvPr/>
        </p:nvSpPr>
        <p:spPr bwMode="auto">
          <a:xfrm>
            <a:off x="609600" y="1659617"/>
            <a:ext cx="8077200" cy="44312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defTabSz="762000">
              <a:spcBef>
                <a:spcPct val="20000"/>
              </a:spcBef>
              <a:buClr>
                <a:schemeClr val="folHlink"/>
              </a:buClr>
              <a:buSzPct val="100000"/>
            </a:pP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Suportes </a:t>
            </a:r>
            <a:r>
              <a:rPr lang="ja-JP" alt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“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guiados</a:t>
            </a:r>
            <a:r>
              <a:rPr lang="ja-JP" alt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”</a:t>
            </a:r>
            <a:endParaRPr lang="pt-PT" sz="20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lvl="1" defTabSz="762000">
              <a:spcBef>
                <a:spcPct val="20000"/>
              </a:spcBef>
              <a:buClr>
                <a:schemeClr val="hlink"/>
              </a:buClr>
              <a:buSzPct val="100000"/>
            </a:pP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Cabos coaxiais (</a:t>
            </a:r>
            <a:r>
              <a:rPr lang="pt-PT" sz="2000" i="1" u="none" dirty="0">
                <a:solidFill>
                  <a:srgbClr val="000000"/>
                </a:solidFill>
                <a:latin typeface="Tw Cen MT"/>
                <a:cs typeface="Tw Cen MT"/>
              </a:rPr>
              <a:t>coaxial </a:t>
            </a:r>
            <a:r>
              <a:rPr lang="pt-PT" sz="2000" i="1" u="none" dirty="0" err="1">
                <a:solidFill>
                  <a:srgbClr val="000000"/>
                </a:solidFill>
                <a:latin typeface="Tw Cen MT"/>
                <a:cs typeface="Tw Cen MT"/>
              </a:rPr>
              <a:t>cable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) </a:t>
            </a:r>
            <a:endParaRPr lang="pt-PT" sz="2000" u="none" dirty="0" smtClean="0">
              <a:solidFill>
                <a:srgbClr val="000000"/>
              </a:solidFill>
              <a:latin typeface="Tw Cen MT"/>
              <a:cs typeface="Tw Cen MT"/>
            </a:endParaRPr>
          </a:p>
          <a:p>
            <a:pPr lvl="1" defTabSz="762000">
              <a:spcBef>
                <a:spcPct val="20000"/>
              </a:spcBef>
              <a:buClr>
                <a:schemeClr val="hlink"/>
              </a:buClr>
              <a:buSzPct val="100000"/>
            </a:pP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Pares de fios enrolados 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(</a:t>
            </a:r>
            <a:r>
              <a:rPr lang="pt-PT" sz="2000" i="1" u="none" dirty="0" err="1">
                <a:solidFill>
                  <a:srgbClr val="000000"/>
                </a:solidFill>
                <a:latin typeface="Tw Cen MT"/>
                <a:cs typeface="Tw Cen MT"/>
              </a:rPr>
              <a:t>twisted</a:t>
            </a:r>
            <a:r>
              <a:rPr lang="pt-PT" sz="2000" i="1" u="none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pt-PT" sz="2000" i="1" u="none" dirty="0" err="1">
                <a:solidFill>
                  <a:srgbClr val="000000"/>
                </a:solidFill>
                <a:latin typeface="Tw Cen MT"/>
                <a:cs typeface="Tw Cen MT"/>
              </a:rPr>
              <a:t>pair</a:t>
            </a:r>
            <a:r>
              <a:rPr lang="pt-PT" sz="2000" i="1" u="none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pt-PT" sz="2000" i="1" u="none" dirty="0" err="1">
                <a:solidFill>
                  <a:srgbClr val="000000"/>
                </a:solidFill>
                <a:latin typeface="Tw Cen MT"/>
                <a:cs typeface="Tw Cen MT"/>
              </a:rPr>
              <a:t>cable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)</a:t>
            </a:r>
            <a:endParaRPr lang="pt-PT" sz="20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lvl="1" defTabSz="762000">
              <a:spcBef>
                <a:spcPct val="20000"/>
              </a:spcBef>
              <a:buClr>
                <a:schemeClr val="hlink"/>
              </a:buClr>
              <a:buSzPct val="100000"/>
            </a:pP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Fibras ópticas (</a:t>
            </a:r>
            <a:r>
              <a:rPr lang="pt-PT" sz="2000" i="1" u="none" dirty="0" err="1">
                <a:solidFill>
                  <a:srgbClr val="000000"/>
                </a:solidFill>
                <a:latin typeface="Tw Cen MT"/>
                <a:cs typeface="Tw Cen MT"/>
              </a:rPr>
              <a:t>optical</a:t>
            </a:r>
            <a:r>
              <a:rPr lang="pt-PT" sz="2000" i="1" u="none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pt-PT" sz="2000" i="1" u="none" dirty="0" err="1">
                <a:solidFill>
                  <a:srgbClr val="000000"/>
                </a:solidFill>
                <a:latin typeface="Tw Cen MT"/>
                <a:cs typeface="Tw Cen MT"/>
              </a:rPr>
              <a:t>fiber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)</a:t>
            </a:r>
          </a:p>
          <a:p>
            <a:pPr lvl="1" defTabSz="762000">
              <a:spcBef>
                <a:spcPct val="20000"/>
              </a:spcBef>
              <a:buClr>
                <a:schemeClr val="hlink"/>
              </a:buClr>
              <a:buSzPct val="100000"/>
            </a:pPr>
            <a:endParaRPr lang="pt-PT" sz="20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defTabSz="762000">
              <a:spcBef>
                <a:spcPct val="20000"/>
              </a:spcBef>
              <a:buClr>
                <a:schemeClr val="folHlink"/>
              </a:buClr>
              <a:buSzPct val="100000"/>
            </a:pP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Suportes </a:t>
            </a:r>
            <a:r>
              <a:rPr lang="ja-JP" alt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“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não guiados</a:t>
            </a:r>
            <a:r>
              <a:rPr lang="ja-JP" alt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”</a:t>
            </a:r>
            <a:endParaRPr lang="pt-PT" altLang="ja-JP" sz="2000" dirty="0" smtClean="0">
              <a:solidFill>
                <a:srgbClr val="000000"/>
              </a:solidFill>
              <a:latin typeface="Tw Cen MT"/>
              <a:cs typeface="Tw Cen MT"/>
            </a:endParaRPr>
          </a:p>
          <a:p>
            <a:pPr defTabSz="762000">
              <a:spcBef>
                <a:spcPct val="20000"/>
              </a:spcBef>
              <a:buClr>
                <a:schemeClr val="folHlink"/>
              </a:buClr>
              <a:buSzPct val="100000"/>
            </a:pPr>
            <a:r>
              <a:rPr lang="pt-PT" sz="2000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pt-PT" sz="2000" dirty="0" smtClean="0">
                <a:solidFill>
                  <a:srgbClr val="000000"/>
                </a:solidFill>
                <a:latin typeface="Tw Cen MT"/>
                <a:cs typeface="Tw Cen MT"/>
              </a:rPr>
              <a:t>      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Atmosfera 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ou espaço </a:t>
            </a:r>
            <a:endParaRPr lang="pt-PT" sz="2000" u="none" dirty="0" smtClean="0">
              <a:solidFill>
                <a:srgbClr val="000000"/>
              </a:solidFill>
              <a:latin typeface="Tw Cen MT"/>
              <a:cs typeface="Tw Cen MT"/>
            </a:endParaRPr>
          </a:p>
          <a:p>
            <a:pPr defTabSz="762000">
              <a:spcBef>
                <a:spcPct val="20000"/>
              </a:spcBef>
              <a:buClr>
                <a:schemeClr val="folHlink"/>
              </a:buClr>
              <a:buSzPct val="100000"/>
            </a:pPr>
            <a:endParaRPr lang="pt-PT" sz="2000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defTabSz="762000">
              <a:spcBef>
                <a:spcPct val="20000"/>
              </a:spcBef>
              <a:buClr>
                <a:schemeClr val="folHlink"/>
              </a:buClr>
              <a:buSzPct val="100000"/>
            </a:pPr>
            <a:endParaRPr lang="pt-PT" sz="2000" u="none" dirty="0" smtClean="0">
              <a:solidFill>
                <a:srgbClr val="000000"/>
              </a:solidFill>
              <a:latin typeface="Tw Cen MT"/>
              <a:cs typeface="Tw Cen MT"/>
            </a:endParaRPr>
          </a:p>
          <a:p>
            <a:pPr defTabSz="762000">
              <a:spcBef>
                <a:spcPct val="20000"/>
              </a:spcBef>
              <a:buClr>
                <a:schemeClr val="folHlink"/>
              </a:buClr>
              <a:buSzPct val="100000"/>
            </a:pPr>
            <a:r>
              <a:rPr lang="pt-PT" sz="2000" dirty="0" smtClean="0">
                <a:solidFill>
                  <a:srgbClr val="000000"/>
                </a:solidFill>
                <a:latin typeface="Tw Cen MT"/>
                <a:cs typeface="Tw Cen MT"/>
              </a:rPr>
              <a:t>As caracter</a:t>
            </a:r>
            <a:r>
              <a:rPr lang="pt-PT" sz="2000" dirty="0" smtClean="0">
                <a:solidFill>
                  <a:srgbClr val="000000"/>
                </a:solidFill>
                <a:latin typeface="Tw Cen MT"/>
                <a:cs typeface="Tw Cen MT"/>
              </a:rPr>
              <a:t>ísticas do suporte e a forma como os bits são codificados e transmitidos determinam o tamanho máximo do canal e a velocidade de transmissão pelo mesmo.</a:t>
            </a:r>
            <a:endParaRPr lang="pt-PT" sz="2000" u="none" dirty="0" smtClean="0">
              <a:solidFill>
                <a:srgbClr val="000000"/>
              </a:solidFill>
              <a:latin typeface="Tw Cen MT"/>
              <a:cs typeface="Tw Cen MT"/>
            </a:endParaRPr>
          </a:p>
          <a:p>
            <a:pPr defTabSz="762000">
              <a:spcBef>
                <a:spcPct val="20000"/>
              </a:spcBef>
              <a:buClr>
                <a:schemeClr val="folHlink"/>
              </a:buClr>
              <a:buSzPct val="100000"/>
            </a:pPr>
            <a:endParaRPr lang="pt-PT" sz="2000" u="none" dirty="0" smtClean="0">
              <a:solidFill>
                <a:srgbClr val="000000"/>
              </a:solidFill>
              <a:latin typeface="Tw Cen MT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2840477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PT" sz="3600" dirty="0" smtClean="0">
                <a:latin typeface="Tw Cen MT" charset="0"/>
                <a:ea typeface="ＭＳ Ｐゴシック" charset="0"/>
                <a:cs typeface="ＭＳ Ｐゴシック" charset="0"/>
              </a:rPr>
              <a:t>Exemplos</a:t>
            </a:r>
            <a:endParaRPr lang="pt-PT" sz="2400" dirty="0">
              <a:latin typeface="Tw Cen MT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184" name="Rectangle 239"/>
          <p:cNvSpPr>
            <a:spLocks noChangeArrowheads="1"/>
          </p:cNvSpPr>
          <p:nvPr/>
        </p:nvSpPr>
        <p:spPr bwMode="auto">
          <a:xfrm>
            <a:off x="285750" y="1571625"/>
            <a:ext cx="8693920" cy="478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>
              <a:spcBef>
                <a:spcPct val="20000"/>
              </a:spcBef>
              <a:buSzPct val="100000"/>
              <a:buFont typeface="Arial"/>
              <a:buChar char="•"/>
            </a:pPr>
            <a:r>
              <a:rPr lang="pt-PT" sz="2800" dirty="0" smtClean="0">
                <a:latin typeface="Tw Cen MT" charset="0"/>
              </a:rPr>
              <a:t>Pares de fios de c</a:t>
            </a:r>
            <a:r>
              <a:rPr lang="pt-PT" sz="2800" u="none" dirty="0" smtClean="0">
                <a:latin typeface="Tw Cen MT" charset="0"/>
              </a:rPr>
              <a:t>obre</a:t>
            </a:r>
            <a:r>
              <a:rPr lang="pt-PT" sz="2800" dirty="0" smtClean="0">
                <a:latin typeface="Tw Cen MT" charset="0"/>
              </a:rPr>
              <a:t> </a:t>
            </a:r>
            <a:r>
              <a:rPr lang="pt-PT" sz="2800" u="none" dirty="0" smtClean="0">
                <a:latin typeface="Tw Cen MT" charset="0"/>
              </a:rPr>
              <a:t>(  STP e UTP (</a:t>
            </a:r>
            <a:r>
              <a:rPr lang="pt-PT" sz="2800" i="1" u="none" dirty="0" err="1" smtClean="0">
                <a:latin typeface="Tw Cen MT" charset="0"/>
              </a:rPr>
              <a:t>un</a:t>
            </a:r>
            <a:r>
              <a:rPr lang="pt-PT" sz="2800" i="1" u="none" dirty="0" smtClean="0">
                <a:latin typeface="Tw Cen MT" charset="0"/>
              </a:rPr>
              <a:t>)</a:t>
            </a:r>
            <a:r>
              <a:rPr lang="pt-PT" sz="2800" i="1" u="none" dirty="0" err="1" smtClean="0">
                <a:latin typeface="Tw Cen MT" charset="0"/>
              </a:rPr>
              <a:t>shieled</a:t>
            </a:r>
            <a:r>
              <a:rPr lang="pt-PT" sz="2800" i="1" u="none" dirty="0" smtClean="0">
                <a:latin typeface="Tw Cen MT" charset="0"/>
              </a:rPr>
              <a:t> </a:t>
            </a:r>
            <a:r>
              <a:rPr lang="pt-PT" sz="2800" i="1" u="none" dirty="0" err="1">
                <a:latin typeface="Tw Cen MT" charset="0"/>
              </a:rPr>
              <a:t>twisted</a:t>
            </a:r>
            <a:r>
              <a:rPr lang="pt-PT" sz="2800" i="1" u="none" dirty="0">
                <a:latin typeface="Tw Cen MT" charset="0"/>
              </a:rPr>
              <a:t> </a:t>
            </a:r>
            <a:r>
              <a:rPr lang="pt-PT" sz="2800" i="1" u="none" dirty="0" err="1" smtClean="0">
                <a:latin typeface="Tw Cen MT" charset="0"/>
              </a:rPr>
              <a:t>pair</a:t>
            </a:r>
            <a:r>
              <a:rPr lang="pt-PT" sz="2800" i="1" dirty="0" smtClean="0">
                <a:latin typeface="Tw Cen MT" charset="0"/>
              </a:rPr>
              <a:t> – distancias curtas nos edifícios e nas cidades )</a:t>
            </a:r>
            <a:endParaRPr lang="pt-PT" sz="2800" i="1" dirty="0">
              <a:latin typeface="Tw Cen MT" charset="0"/>
            </a:endParaRPr>
          </a:p>
          <a:p>
            <a:pPr marL="457200" indent="-457200">
              <a:spcBef>
                <a:spcPct val="20000"/>
              </a:spcBef>
              <a:buSzPct val="100000"/>
              <a:buFont typeface="Arial"/>
              <a:buChar char="•"/>
            </a:pPr>
            <a:r>
              <a:rPr lang="pt-PT" sz="2800" u="none" dirty="0" smtClean="0">
                <a:latin typeface="Tw Cen MT" charset="0"/>
                <a:ea typeface="ヒラギノ角ゴ Pro W3" charset="0"/>
                <a:cs typeface="ヒラギノ角ゴ Pro W3" charset="0"/>
              </a:rPr>
              <a:t>Cabo coaxial (distâncias curtas nas cidades)</a:t>
            </a:r>
            <a:endParaRPr lang="pt-PT" sz="2800" u="none" dirty="0">
              <a:latin typeface="Tw Cen MT" charset="0"/>
              <a:ea typeface="ヒラギノ角ゴ Pro W3" charset="0"/>
              <a:cs typeface="ヒラギノ角ゴ Pro W3" charset="0"/>
            </a:endParaRPr>
          </a:p>
          <a:p>
            <a:pPr marL="457200" indent="-457200">
              <a:spcBef>
                <a:spcPct val="20000"/>
              </a:spcBef>
              <a:buSzPct val="100000"/>
              <a:buFont typeface="Arial"/>
              <a:buChar char="•"/>
            </a:pPr>
            <a:r>
              <a:rPr lang="pt-PT" sz="2800" u="none" dirty="0" smtClean="0">
                <a:latin typeface="Tw Cen MT" charset="0"/>
                <a:ea typeface="ヒラギノ角ゴ Pro W3" charset="0"/>
                <a:cs typeface="ヒラギノ角ゴ Pro W3" charset="0"/>
              </a:rPr>
              <a:t>Fibra </a:t>
            </a:r>
            <a:r>
              <a:rPr lang="pt-PT" sz="2800" dirty="0" smtClean="0">
                <a:latin typeface="Tw Cen MT" charset="0"/>
                <a:ea typeface="ヒラギノ角ゴ Pro W3" charset="0"/>
                <a:cs typeface="ヒラギノ角ゴ Pro W3" charset="0"/>
              </a:rPr>
              <a:t>ó</a:t>
            </a:r>
            <a:r>
              <a:rPr lang="pt-PT" sz="2800" u="none" dirty="0" smtClean="0">
                <a:latin typeface="Tw Cen MT" charset="0"/>
                <a:ea typeface="ヒラギノ角ゴ Pro W3" charset="0"/>
                <a:cs typeface="ヒラギノ角ゴ Pro W3" charset="0"/>
              </a:rPr>
              <a:t>ptica (distâncias muito grandes, </a:t>
            </a:r>
            <a:r>
              <a:rPr lang="pt-PT" sz="2800" u="none" dirty="0" smtClean="0">
                <a:latin typeface="Tw Cen MT" charset="0"/>
                <a:ea typeface="ヒラギノ角ゴ Pro W3" charset="0"/>
                <a:cs typeface="ヒラギノ角ゴ Pro W3" charset="0"/>
              </a:rPr>
              <a:t>centenas de </a:t>
            </a:r>
            <a:r>
              <a:rPr lang="pt-PT" sz="2800" u="none" dirty="0" err="1" smtClean="0">
                <a:latin typeface="Tw Cen MT" charset="0"/>
                <a:ea typeface="ヒラギノ角ゴ Pro W3" charset="0"/>
                <a:cs typeface="ヒラギノ角ゴ Pro W3" charset="0"/>
              </a:rPr>
              <a:t>mestros</a:t>
            </a:r>
            <a:r>
              <a:rPr lang="pt-PT" sz="2800" u="none" dirty="0" smtClean="0">
                <a:latin typeface="Tw Cen MT" charset="0"/>
                <a:ea typeface="ヒラギノ角ゴ Pro W3" charset="0"/>
                <a:cs typeface="ヒラギノ角ゴ Pro W3" charset="0"/>
              </a:rPr>
              <a:t> </a:t>
            </a:r>
            <a:r>
              <a:rPr lang="pt-PT" sz="2800" u="none" dirty="0" smtClean="0">
                <a:latin typeface="Tw Cen MT" charset="0"/>
                <a:ea typeface="ヒラギノ角ゴ Pro W3" charset="0"/>
                <a:cs typeface="ヒラギノ角ゴ Pro W3" charset="0"/>
              </a:rPr>
              <a:t>a </a:t>
            </a:r>
            <a:r>
              <a:rPr lang="pt-PT" sz="2800" dirty="0">
                <a:latin typeface="Tw Cen MT" charset="0"/>
                <a:ea typeface="ヒラギノ角ゴ Pro W3" charset="0"/>
                <a:cs typeface="ヒラギノ角ゴ Pro W3" charset="0"/>
              </a:rPr>
              <a:t>m</a:t>
            </a:r>
            <a:r>
              <a:rPr lang="pt-PT" sz="2800" u="none" dirty="0" smtClean="0">
                <a:latin typeface="Tw Cen MT" charset="0"/>
                <a:ea typeface="ヒラギノ角ゴ Pro W3" charset="0"/>
                <a:cs typeface="ヒラギノ角ゴ Pro W3" charset="0"/>
              </a:rPr>
              <a:t>ilhares de </a:t>
            </a:r>
            <a:r>
              <a:rPr lang="pt-PT" sz="2800" u="none" dirty="0" err="1" smtClean="0">
                <a:latin typeface="Tw Cen MT" charset="0"/>
                <a:ea typeface="ヒラギノ角ゴ Pro W3" charset="0"/>
                <a:cs typeface="ヒラギノ角ゴ Pro W3" charset="0"/>
              </a:rPr>
              <a:t>Kms</a:t>
            </a:r>
            <a:r>
              <a:rPr lang="pt-PT" sz="2800" u="none" dirty="0" smtClean="0">
                <a:latin typeface="Tw Cen MT" charset="0"/>
                <a:ea typeface="ヒラギノ角ゴ Pro W3" charset="0"/>
                <a:cs typeface="ヒラギノ角ゴ Pro W3" charset="0"/>
              </a:rPr>
              <a:t>)</a:t>
            </a:r>
          </a:p>
          <a:p>
            <a:pPr marL="457200" indent="-457200">
              <a:spcBef>
                <a:spcPct val="20000"/>
              </a:spcBef>
              <a:buSzPct val="100000"/>
              <a:buFont typeface="Arial"/>
              <a:buChar char="•"/>
            </a:pPr>
            <a:r>
              <a:rPr lang="pt-PT" sz="2800" u="none" dirty="0" smtClean="0">
                <a:latin typeface="Tw Cen MT" charset="0"/>
                <a:ea typeface="ヒラギノ角ゴ Pro W3" charset="0"/>
                <a:cs typeface="ヒラギノ角ゴ Pro W3" charset="0"/>
              </a:rPr>
              <a:t>Rádio </a:t>
            </a:r>
            <a:r>
              <a:rPr lang="pt-PT" sz="2800" u="none" dirty="0">
                <a:latin typeface="Tw Cen MT" charset="0"/>
                <a:ea typeface="ヒラギノ角ゴ Pro W3" charset="0"/>
                <a:cs typeface="ヒラギノ角ゴ Pro W3" charset="0"/>
              </a:rPr>
              <a:t>(terrestre): dezenas de metros a </a:t>
            </a:r>
            <a:r>
              <a:rPr lang="pt-PT" sz="2800" u="none" dirty="0" smtClean="0">
                <a:latin typeface="Tw Cen MT" charset="0"/>
                <a:ea typeface="ヒラギノ角ゴ Pro W3" charset="0"/>
                <a:cs typeface="ヒラギノ角ゴ Pro W3" charset="0"/>
              </a:rPr>
              <a:t>centenas </a:t>
            </a:r>
            <a:r>
              <a:rPr lang="pt-PT" sz="2800" u="none" dirty="0">
                <a:latin typeface="Tw Cen MT" charset="0"/>
                <a:ea typeface="ヒラギノ角ゴ Pro W3" charset="0"/>
                <a:cs typeface="ヒラギノ角ゴ Pro W3" charset="0"/>
              </a:rPr>
              <a:t>de </a:t>
            </a:r>
            <a:r>
              <a:rPr lang="pt-PT" sz="2800" u="none" dirty="0" err="1" smtClean="0">
                <a:latin typeface="Tw Cen MT" charset="0"/>
                <a:ea typeface="ヒラギノ角ゴ Pro W3" charset="0"/>
                <a:cs typeface="ヒラギノ角ゴ Pro W3" charset="0"/>
              </a:rPr>
              <a:t>Kms</a:t>
            </a:r>
            <a:endParaRPr lang="pt-PT" sz="2800" u="none" dirty="0">
              <a:latin typeface="Tw Cen MT" charset="0"/>
              <a:ea typeface="ヒラギノ角ゴ Pro W3" charset="0"/>
              <a:cs typeface="ヒラギノ角ゴ Pro W3" charset="0"/>
            </a:endParaRPr>
          </a:p>
          <a:p>
            <a:pPr marL="457200" indent="-457200">
              <a:spcBef>
                <a:spcPct val="20000"/>
              </a:spcBef>
              <a:buSzPct val="100000"/>
              <a:buFont typeface="Arial"/>
              <a:buChar char="•"/>
            </a:pPr>
            <a:r>
              <a:rPr lang="pt-PT" sz="2800" u="none" dirty="0">
                <a:latin typeface="Tw Cen MT" charset="0"/>
                <a:ea typeface="ヒラギノ角ゴ Pro W3" charset="0"/>
                <a:cs typeface="ヒラギノ角ゴ Pro W3" charset="0"/>
              </a:rPr>
              <a:t>Rádio (satélite</a:t>
            </a:r>
            <a:r>
              <a:rPr lang="pt-PT" sz="2800" u="none" dirty="0" smtClean="0">
                <a:latin typeface="Tw Cen MT" charset="0"/>
                <a:ea typeface="ヒラギノ角ゴ Pro W3" charset="0"/>
                <a:cs typeface="ヒラギノ角ゴ Pro W3" charset="0"/>
              </a:rPr>
              <a:t>)</a:t>
            </a:r>
            <a:r>
              <a:rPr lang="pt-PT" sz="2800" u="none" dirty="0" smtClean="0">
                <a:latin typeface="Tw Cen MT" charset="0"/>
                <a:ea typeface="ヒラギノ角ゴ Pro W3" charset="0"/>
                <a:cs typeface="ヒラギノ角ゴ Pro W3" charset="0"/>
              </a:rPr>
              <a:t>:</a:t>
            </a:r>
            <a:r>
              <a:rPr lang="pt-PT" sz="2800" dirty="0">
                <a:latin typeface="Tw Cen MT" charset="0"/>
                <a:ea typeface="ヒラギノ角ゴ Pro W3" charset="0"/>
                <a:cs typeface="ヒラギノ角ゴ Pro W3" charset="0"/>
              </a:rPr>
              <a:t> </a:t>
            </a:r>
            <a:r>
              <a:rPr lang="pt-PT" sz="2800" u="none" dirty="0" smtClean="0">
                <a:latin typeface="Tw Cen MT" charset="0"/>
                <a:ea typeface="ヒラギノ角ゴ Pro W3" charset="0"/>
                <a:cs typeface="ヒラギノ角ゴ Pro W3" charset="0"/>
              </a:rPr>
              <a:t>36000 </a:t>
            </a:r>
            <a:r>
              <a:rPr lang="pt-PT" sz="2800" u="none" dirty="0" err="1" smtClean="0">
                <a:latin typeface="Tw Cen MT" charset="0"/>
                <a:ea typeface="ヒラギノ角ゴ Pro W3" charset="0"/>
                <a:cs typeface="ヒラギノ角ゴ Pro W3" charset="0"/>
              </a:rPr>
              <a:t>Kms</a:t>
            </a:r>
            <a:r>
              <a:rPr lang="pt-PT" sz="2800" u="none" dirty="0" smtClean="0">
                <a:latin typeface="Tw Cen MT" charset="0"/>
                <a:ea typeface="ヒラギノ角ゴ Pro W3" charset="0"/>
                <a:cs typeface="ヒラギノ角ゴ Pro W3" charset="0"/>
              </a:rPr>
              <a:t>, </a:t>
            </a:r>
            <a:r>
              <a:rPr lang="pt-PT" sz="2800" u="none" dirty="0" smtClean="0">
                <a:latin typeface="Tw Cen MT" charset="0"/>
                <a:ea typeface="ヒラギノ角ゴ Pro W3" charset="0"/>
                <a:cs typeface="ヒラギノ角ゴ Pro W3" charset="0"/>
              </a:rPr>
              <a:t>propagação extremo a extremo de </a:t>
            </a:r>
            <a:r>
              <a:rPr lang="pt-PT" sz="2800" u="none" dirty="0">
                <a:latin typeface="Tw Cen MT" charset="0"/>
                <a:ea typeface="ヒラギノ角ゴ Pro W3" charset="0"/>
                <a:cs typeface="ヒラギノ角ゴ Pro W3" charset="0"/>
              </a:rPr>
              <a:t>280 </a:t>
            </a:r>
            <a:r>
              <a:rPr lang="pt-PT" sz="2800" u="none" dirty="0" err="1" smtClean="0">
                <a:latin typeface="Tw Cen MT" charset="0"/>
                <a:ea typeface="ヒラギノ角ゴ Pro W3" charset="0"/>
                <a:cs typeface="ヒラギノ角ゴ Pro W3" charset="0"/>
              </a:rPr>
              <a:t>ms</a:t>
            </a:r>
            <a:endParaRPr lang="pt-PT" sz="2800" u="none" dirty="0">
              <a:latin typeface="Tw Cen MT" charset="0"/>
              <a:ea typeface="ヒラギノ角ゴ Pro W3" charset="0"/>
              <a:cs typeface="ヒラギノ角ゴ Pro W3" charset="0"/>
            </a:endParaRPr>
          </a:p>
          <a:p>
            <a:pPr>
              <a:spcBef>
                <a:spcPct val="20000"/>
              </a:spcBef>
              <a:buClr>
                <a:schemeClr val="folHlink"/>
              </a:buClr>
              <a:buSzPct val="100000"/>
            </a:pPr>
            <a:endParaRPr lang="pt-PT" sz="2800" u="none" dirty="0">
              <a:latin typeface="Tw Cen MT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56324" name="Slide Number Placeholder 32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056E66D4-84AC-964F-88FD-6CA3AE702D01}" type="slidenum">
              <a:rPr lang="en-US" sz="1200">
                <a:solidFill>
                  <a:srgbClr val="FFFFFF"/>
                </a:solidFill>
              </a:rPr>
              <a:pPr eaLnBrk="1" hangingPunct="1">
                <a:lnSpc>
                  <a:spcPct val="80000"/>
                </a:lnSpc>
              </a:pPr>
              <a:t>6</a:t>
            </a:fld>
            <a:endParaRPr lang="en-US" sz="12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46825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PT" sz="4000" b="1"/>
              <a:t>Cabo coaxial</a:t>
            </a:r>
          </a:p>
        </p:txBody>
      </p:sp>
      <p:sp>
        <p:nvSpPr>
          <p:cNvPr id="203779" name="Rectangle 3"/>
          <p:cNvSpPr>
            <a:spLocks noChangeArrowheads="1"/>
          </p:cNvSpPr>
          <p:nvPr/>
        </p:nvSpPr>
        <p:spPr bwMode="auto">
          <a:xfrm>
            <a:off x="1600200" y="1600200"/>
            <a:ext cx="6477000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chemeClr val="folHlink"/>
              </a:buClr>
              <a:buSzPct val="100000"/>
            </a:pPr>
            <a:r>
              <a:rPr lang="pt-PT" sz="2800" u="none" dirty="0"/>
              <a:t>Cabo </a:t>
            </a:r>
            <a:r>
              <a:rPr lang="pt-PT" sz="2800" u="none" dirty="0" smtClean="0"/>
              <a:t>coaxial :</a:t>
            </a:r>
            <a:endParaRPr lang="pt-PT" u="none" dirty="0"/>
          </a:p>
          <a:p>
            <a:pPr>
              <a:spcBef>
                <a:spcPct val="20000"/>
              </a:spcBef>
              <a:buClr>
                <a:schemeClr val="folHlink"/>
              </a:buClr>
              <a:buSzPct val="100000"/>
            </a:pPr>
            <a:r>
              <a:rPr lang="pt-PT" u="none" dirty="0"/>
              <a:t>Sinal  (</a:t>
            </a:r>
            <a:r>
              <a:rPr lang="ja-JP" altLang="pt-PT" u="none" dirty="0">
                <a:latin typeface="Arial"/>
              </a:rPr>
              <a:t>“</a:t>
            </a:r>
            <a:r>
              <a:rPr lang="pt-PT" u="none" dirty="0" err="1"/>
              <a:t>carrier</a:t>
            </a:r>
            <a:r>
              <a:rPr lang="ja-JP" altLang="pt-PT" u="none" dirty="0">
                <a:latin typeface="Arial"/>
              </a:rPr>
              <a:t>”</a:t>
            </a:r>
            <a:r>
              <a:rPr lang="pt-PT" u="none" dirty="0"/>
              <a:t>) transmitido através de um condutor blindado</a:t>
            </a:r>
          </a:p>
          <a:p>
            <a:pPr marL="742950" lvl="1" indent="-285750"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2000" u="none" dirty="0" err="1"/>
              <a:t>baseband</a:t>
            </a:r>
            <a:r>
              <a:rPr lang="pt-PT" sz="2000" u="none" dirty="0"/>
              <a:t>: um só canal no cabo</a:t>
            </a:r>
          </a:p>
          <a:p>
            <a:pPr marL="742950" lvl="1" indent="-285750"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2000" u="none" dirty="0" err="1"/>
              <a:t>broadband</a:t>
            </a:r>
            <a:r>
              <a:rPr lang="pt-PT" sz="2000" u="none" dirty="0"/>
              <a:t>: vários canais no mesmo cabo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100000"/>
            </a:pPr>
            <a:r>
              <a:rPr lang="pt-PT" dirty="0" err="1"/>
              <a:t>B</a:t>
            </a:r>
            <a:r>
              <a:rPr lang="pt-PT" u="none" dirty="0" err="1" smtClean="0"/>
              <a:t>idireccional</a:t>
            </a:r>
            <a:endParaRPr lang="pt-PT" u="none" dirty="0"/>
          </a:p>
          <a:p>
            <a:pPr>
              <a:spcBef>
                <a:spcPct val="20000"/>
              </a:spcBef>
              <a:buClr>
                <a:schemeClr val="folHlink"/>
              </a:buClr>
              <a:buSzPct val="100000"/>
            </a:pPr>
            <a:r>
              <a:rPr lang="pt-PT" u="none" dirty="0"/>
              <a:t>Utilizado normalmente nas redes de cabo (TV e dados)</a:t>
            </a:r>
          </a:p>
        </p:txBody>
      </p:sp>
      <p:pic>
        <p:nvPicPr>
          <p:cNvPr id="203780" name="Picture 4" descr="coax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4876800"/>
            <a:ext cx="2501900" cy="108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50681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PT" sz="4000" b="1" dirty="0"/>
              <a:t>Cabo entrançado</a:t>
            </a:r>
          </a:p>
        </p:txBody>
      </p:sp>
      <p:sp>
        <p:nvSpPr>
          <p:cNvPr id="204803" name="Rectangle 3"/>
          <p:cNvSpPr>
            <a:spLocks noChangeArrowheads="1"/>
          </p:cNvSpPr>
          <p:nvPr/>
        </p:nvSpPr>
        <p:spPr bwMode="auto">
          <a:xfrm>
            <a:off x="457200" y="1447800"/>
            <a:ext cx="7924800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285750" indent="-285750">
              <a:spcBef>
                <a:spcPct val="20000"/>
              </a:spcBef>
              <a:buSzPct val="100000"/>
              <a:buFont typeface="Arial"/>
              <a:buChar char="•"/>
            </a:pPr>
            <a:r>
              <a:rPr lang="pt-PT" sz="2000" dirty="0" err="1">
                <a:solidFill>
                  <a:srgbClr val="000000"/>
                </a:solidFill>
              </a:rPr>
              <a:t>Twisted</a:t>
            </a:r>
            <a:r>
              <a:rPr lang="pt-PT" sz="2000" dirty="0">
                <a:solidFill>
                  <a:srgbClr val="000000"/>
                </a:solidFill>
              </a:rPr>
              <a:t> </a:t>
            </a:r>
            <a:r>
              <a:rPr lang="pt-PT" sz="2000" dirty="0" err="1">
                <a:solidFill>
                  <a:srgbClr val="000000"/>
                </a:solidFill>
              </a:rPr>
              <a:t>Pair</a:t>
            </a:r>
            <a:r>
              <a:rPr lang="pt-PT" sz="2000" dirty="0">
                <a:solidFill>
                  <a:srgbClr val="000000"/>
                </a:solidFill>
              </a:rPr>
              <a:t> (TP)</a:t>
            </a:r>
            <a:endParaRPr lang="pt-PT" sz="2000" u="none" dirty="0">
              <a:solidFill>
                <a:srgbClr val="000000"/>
              </a:solidFill>
            </a:endParaRPr>
          </a:p>
          <a:p>
            <a:pPr marL="285750" indent="-285750">
              <a:spcBef>
                <a:spcPct val="20000"/>
              </a:spcBef>
              <a:buSzPct val="100000"/>
              <a:buFont typeface="Arial"/>
              <a:buChar char="•"/>
            </a:pPr>
            <a:r>
              <a:rPr lang="pt-PT" sz="2000" u="none" dirty="0">
                <a:solidFill>
                  <a:srgbClr val="000000"/>
                </a:solidFill>
              </a:rPr>
              <a:t>Distingue-se a versão isolada (STP) da não isolada (UTP) </a:t>
            </a:r>
          </a:p>
          <a:p>
            <a:pPr marL="285750" indent="-285750">
              <a:spcBef>
                <a:spcPct val="20000"/>
              </a:spcBef>
              <a:buSzPct val="100000"/>
              <a:buFont typeface="Arial"/>
              <a:buChar char="•"/>
            </a:pPr>
            <a:r>
              <a:rPr lang="pt-PT" sz="2000" u="none" dirty="0">
                <a:solidFill>
                  <a:srgbClr val="000000"/>
                </a:solidFill>
              </a:rPr>
              <a:t>Um ou mais pares de fio de cobre entrançados</a:t>
            </a:r>
          </a:p>
          <a:p>
            <a:pPr marL="742950" lvl="1" indent="-285750"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u="none" dirty="0">
                <a:solidFill>
                  <a:srgbClr val="000000"/>
                </a:solidFill>
              </a:rPr>
              <a:t>Categoria 3: fio telefónico tradicional, </a:t>
            </a:r>
            <a:r>
              <a:rPr lang="pt-PT" u="none" dirty="0" err="1">
                <a:solidFill>
                  <a:srgbClr val="000000"/>
                </a:solidFill>
              </a:rPr>
              <a:t>ethernet</a:t>
            </a:r>
            <a:r>
              <a:rPr lang="pt-PT" u="none" dirty="0">
                <a:solidFill>
                  <a:srgbClr val="000000"/>
                </a:solidFill>
              </a:rPr>
              <a:t> 10 Mbps</a:t>
            </a:r>
          </a:p>
          <a:p>
            <a:pPr marL="742950" lvl="1" indent="-285750"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u="none" dirty="0">
                <a:solidFill>
                  <a:srgbClr val="000000"/>
                </a:solidFill>
              </a:rPr>
              <a:t>Categoria 5 TP: </a:t>
            </a:r>
            <a:r>
              <a:rPr lang="pt-PT" u="none" dirty="0" err="1">
                <a:solidFill>
                  <a:srgbClr val="000000"/>
                </a:solidFill>
              </a:rPr>
              <a:t>ethernet</a:t>
            </a:r>
            <a:r>
              <a:rPr lang="pt-PT" u="none" dirty="0">
                <a:solidFill>
                  <a:srgbClr val="000000"/>
                </a:solidFill>
              </a:rPr>
              <a:t> 100 Mbps e a 1 </a:t>
            </a:r>
            <a:r>
              <a:rPr lang="pt-PT" u="none" dirty="0" err="1">
                <a:solidFill>
                  <a:srgbClr val="000000"/>
                </a:solidFill>
              </a:rPr>
              <a:t>Gbps</a:t>
            </a:r>
            <a:endParaRPr lang="pt-PT" u="none" dirty="0">
              <a:solidFill>
                <a:srgbClr val="000000"/>
              </a:solidFill>
            </a:endParaRPr>
          </a:p>
          <a:p>
            <a:pPr marL="742950" lvl="1" indent="-285750"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u="none" dirty="0">
                <a:solidFill>
                  <a:srgbClr val="000000"/>
                </a:solidFill>
              </a:rPr>
              <a:t>Categoria 6 TP: de melhor qualidade ainda</a:t>
            </a:r>
          </a:p>
        </p:txBody>
      </p:sp>
      <p:pic>
        <p:nvPicPr>
          <p:cNvPr id="204804" name="Picture 4" descr="grentwis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638800"/>
            <a:ext cx="4111625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80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5038" y="4344988"/>
            <a:ext cx="2276475" cy="170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197662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PT" sz="4000" b="1"/>
              <a:t>Fibra óptica</a:t>
            </a:r>
          </a:p>
        </p:txBody>
      </p:sp>
      <p:sp>
        <p:nvSpPr>
          <p:cNvPr id="205827" name="Rectangle 3"/>
          <p:cNvSpPr>
            <a:spLocks noChangeArrowheads="1"/>
          </p:cNvSpPr>
          <p:nvPr/>
        </p:nvSpPr>
        <p:spPr bwMode="auto">
          <a:xfrm>
            <a:off x="1169504" y="1689656"/>
            <a:ext cx="6934200" cy="2274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SzPct val="100000"/>
              <a:buFont typeface="Times" charset="0"/>
              <a:buChar char="•"/>
            </a:pPr>
            <a:r>
              <a:rPr lang="pt-PT" sz="2000" u="none" dirty="0" smtClean="0">
                <a:solidFill>
                  <a:srgbClr val="000000"/>
                </a:solidFill>
              </a:rPr>
              <a:t>Fibra </a:t>
            </a:r>
            <a:r>
              <a:rPr lang="pt-PT" sz="2000" u="none" dirty="0">
                <a:solidFill>
                  <a:srgbClr val="000000"/>
                </a:solidFill>
              </a:rPr>
              <a:t>de vidro capaz de transportar sinais ópticos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SzPct val="100000"/>
              <a:buFont typeface="Times" charset="0"/>
              <a:buChar char="•"/>
            </a:pPr>
            <a:r>
              <a:rPr lang="pt-PT" sz="2000" u="none" dirty="0">
                <a:solidFill>
                  <a:srgbClr val="000000"/>
                </a:solidFill>
              </a:rPr>
              <a:t>Operação a muito alta velocidade </a:t>
            </a:r>
            <a:r>
              <a:rPr lang="pt-PT" sz="2000" dirty="0" smtClean="0">
                <a:solidFill>
                  <a:srgbClr val="000000"/>
                </a:solidFill>
              </a:rPr>
              <a:t>e com taxa </a:t>
            </a:r>
            <a:r>
              <a:rPr lang="pt-PT" sz="2000" u="none" dirty="0" smtClean="0">
                <a:solidFill>
                  <a:srgbClr val="000000"/>
                </a:solidFill>
              </a:rPr>
              <a:t>de </a:t>
            </a:r>
            <a:r>
              <a:rPr lang="pt-PT" sz="2000" u="none" dirty="0">
                <a:solidFill>
                  <a:srgbClr val="000000"/>
                </a:solidFill>
              </a:rPr>
              <a:t>erros muito baixa</a:t>
            </a:r>
          </a:p>
        </p:txBody>
      </p:sp>
      <p:pic>
        <p:nvPicPr>
          <p:cNvPr id="205828" name="Picture 4" descr="f-pic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3837581"/>
            <a:ext cx="3886200" cy="1460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03870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1079</Words>
  <Application>Microsoft Macintosh PowerPoint</Application>
  <PresentationFormat>On-screen Show (4:3)</PresentationFormat>
  <Paragraphs>179</Paragraphs>
  <Slides>19</Slides>
  <Notes>18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Office Theme</vt:lpstr>
      <vt:lpstr>Clip</vt:lpstr>
      <vt:lpstr>REDES DE COMPUTADORES  INTRODUÇÃO  (Parte 2)</vt:lpstr>
      <vt:lpstr>Nota prévia</vt:lpstr>
      <vt:lpstr>Objectivos do capítulo</vt:lpstr>
      <vt:lpstr>Os canais de comunicação transmitem informação (bits)</vt:lpstr>
      <vt:lpstr>Suportes físicos dos canais</vt:lpstr>
      <vt:lpstr>Exemplos</vt:lpstr>
      <vt:lpstr>Cabo coaxial</vt:lpstr>
      <vt:lpstr>Cabo entrançado</vt:lpstr>
      <vt:lpstr>Fibra óptica</vt:lpstr>
      <vt:lpstr>Rádio</vt:lpstr>
      <vt:lpstr>Redes de acesso por satélite</vt:lpstr>
      <vt:lpstr>Aspectos iniciais a reter</vt:lpstr>
      <vt:lpstr>Multiplexagem de canais</vt:lpstr>
      <vt:lpstr>Multiplexagem</vt:lpstr>
      <vt:lpstr>Técnicas de Multiplexagem</vt:lpstr>
      <vt:lpstr>FDM versus TDM</vt:lpstr>
      <vt:lpstr>Comutação de pacotes (Packet Switching)</vt:lpstr>
      <vt:lpstr>Como funciona a comutação de pacotes</vt:lpstr>
      <vt:lpstr>Comutação de pacotes  Multiplexagem estatística</vt:lpstr>
    </vt:vector>
  </TitlesOfParts>
  <Company>FCT/UNL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REDES DE COMPUTADORES  INTRODUÇÃO</dc:title>
  <dc:creator>José Legatheaux Martins</dc:creator>
  <cp:lastModifiedBy>José Legatheaux Martins</cp:lastModifiedBy>
  <cp:revision>39</cp:revision>
  <dcterms:created xsi:type="dcterms:W3CDTF">2012-02-10T16:46:11Z</dcterms:created>
  <dcterms:modified xsi:type="dcterms:W3CDTF">2012-02-24T17:49:49Z</dcterms:modified>
</cp:coreProperties>
</file>