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6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576" autoAdjust="0"/>
  </p:normalViewPr>
  <p:slideViewPr>
    <p:cSldViewPr snapToGrid="0" snapToObjects="1">
      <p:cViewPr varScale="1">
        <p:scale>
          <a:sx n="144" d="100"/>
          <a:sy n="144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79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B203E-B613-4744-8008-1A68CE279F05}" type="datetimeFigureOut">
              <a:rPr lang="en-US" smtClean="0"/>
              <a:t>26/11/13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3602F-24B2-3B4B-95F4-9C36E56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2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342A2-7DFE-BD44-BA35-4D2F5177B68A}" type="datetimeFigureOut">
              <a:rPr lang="en-US" smtClean="0"/>
              <a:t>26/11/13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B6807-9F73-3F49-A5F3-C4B3379D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4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764" y="1984907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049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0564" y="3590440"/>
            <a:ext cx="8610600" cy="201613"/>
            <a:chOff x="400564" y="3590440"/>
            <a:chExt cx="8610600" cy="201613"/>
          </a:xfrm>
        </p:grpSpPr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0" name="Picture 9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23" y="324231"/>
            <a:ext cx="8148577" cy="95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0564" y="1424476"/>
            <a:ext cx="8610600" cy="45719"/>
            <a:chOff x="400564" y="3590440"/>
            <a:chExt cx="8610600" cy="201613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1" name="Picture 10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80" y="125270"/>
            <a:ext cx="2537060" cy="2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7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0564" y="1424476"/>
            <a:ext cx="8610600" cy="45719"/>
            <a:chOff x="400564" y="3590440"/>
            <a:chExt cx="8610600" cy="201613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1" name="Picture 10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80" y="125270"/>
            <a:ext cx="2537060" cy="2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6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0564" y="1424476"/>
            <a:ext cx="8610600" cy="45719"/>
            <a:chOff x="400564" y="3590440"/>
            <a:chExt cx="8610600" cy="201613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2" name="Picture 11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80" y="125270"/>
            <a:ext cx="2537060" cy="2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00564" y="1424476"/>
            <a:ext cx="8610600" cy="45719"/>
            <a:chOff x="400564" y="3590440"/>
            <a:chExt cx="8610600" cy="201613"/>
          </a:xfrm>
        </p:grpSpPr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4" name="Picture 13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80" y="125270"/>
            <a:ext cx="2537060" cy="2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5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00564" y="1424476"/>
            <a:ext cx="8610600" cy="45719"/>
            <a:chOff x="400564" y="3590440"/>
            <a:chExt cx="8610600" cy="201613"/>
          </a:xfrm>
        </p:grpSpPr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pic>
        <p:nvPicPr>
          <p:cNvPr id="10" name="Picture 9" descr="logo-di-fct-unl-transparente-v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80" y="125270"/>
            <a:ext cx="2537060" cy="2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9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0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0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2013-11-20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Concurrency and Parallelism — J. Lourenço © FCT-UNL 2013-14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1481-5A08-E84F-A3F4-7969B977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4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0" y="0"/>
            <a:ext cx="323850" cy="6858000"/>
            <a:chOff x="1979712" y="-3"/>
            <a:chExt cx="360042" cy="6858002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 rot="-5400000">
              <a:off x="1021495" y="5539741"/>
              <a:ext cx="2276476" cy="360042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 rot="-5400000">
              <a:off x="1021495" y="3307715"/>
              <a:ext cx="2276476" cy="360042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b="0" i="1" noProof="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 rot="-5400000">
              <a:off x="984983" y="994726"/>
              <a:ext cx="2349501" cy="360042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4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3415"/>
            <a:ext cx="8564440" cy="5067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989287" y="992187"/>
            <a:ext cx="2349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2013-11-20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1939837" y="4275373"/>
            <a:ext cx="4216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Concurrency and Parallelism — J. Lourenço © FCT-UNL 2013-14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2385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87751481-5A08-E84F-A3F4-7969B977DD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426BB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ts val="18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ts val="6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ts val="600"/>
        </a:spcBef>
        <a:buFont typeface="Arial"/>
        <a:buChar char="–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ts val="600"/>
        </a:spcBef>
        <a:buFont typeface="Arial"/>
        <a:buChar char="»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example: Word count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Pennsylvania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367392" y="2108383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Mapper</a:t>
            </a:r>
            <a:br>
              <a:rPr lang="en-US" smtClean="0"/>
            </a:br>
            <a:r>
              <a:rPr lang="en-US" sz="1100" smtClean="0"/>
              <a:t>(1-2)</a:t>
            </a:r>
            <a:endParaRPr lang="en-US" sz="1100"/>
          </a:p>
        </p:txBody>
      </p:sp>
      <p:sp>
        <p:nvSpPr>
          <p:cNvPr id="7" name="Rounded Rectangle 6"/>
          <p:cNvSpPr/>
          <p:nvPr/>
        </p:nvSpPr>
        <p:spPr bwMode="auto">
          <a:xfrm>
            <a:off x="2373878" y="3038995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Mapper</a:t>
            </a:r>
            <a:br>
              <a:rPr lang="en-US" smtClean="0"/>
            </a:br>
            <a:r>
              <a:rPr lang="en-US" sz="1200" smtClean="0"/>
              <a:t>(3-4)</a:t>
            </a:r>
            <a:endParaRPr lang="en-US" sz="1200"/>
          </a:p>
        </p:txBody>
      </p:sp>
      <p:sp>
        <p:nvSpPr>
          <p:cNvPr id="8" name="Rounded Rectangle 7"/>
          <p:cNvSpPr/>
          <p:nvPr/>
        </p:nvSpPr>
        <p:spPr bwMode="auto">
          <a:xfrm>
            <a:off x="2370636" y="3979335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Mapper</a:t>
            </a:r>
            <a:br>
              <a:rPr lang="en-US" smtClean="0"/>
            </a:br>
            <a:r>
              <a:rPr lang="en-US" sz="1200" smtClean="0"/>
              <a:t>(5-6)</a:t>
            </a:r>
            <a:endParaRPr lang="en-US" sz="1200"/>
          </a:p>
        </p:txBody>
      </p:sp>
      <p:sp>
        <p:nvSpPr>
          <p:cNvPr id="9" name="Rounded Rectangle 8"/>
          <p:cNvSpPr/>
          <p:nvPr/>
        </p:nvSpPr>
        <p:spPr bwMode="auto">
          <a:xfrm>
            <a:off x="2367395" y="4900221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Mapper</a:t>
            </a:r>
            <a:br>
              <a:rPr lang="en-US" smtClean="0"/>
            </a:br>
            <a:r>
              <a:rPr lang="en-US" sz="1200" smtClean="0"/>
              <a:t>(7-8)</a:t>
            </a:r>
            <a:endParaRPr lang="en-US" sz="120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43089" y="2105140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Reducer</a:t>
            </a:r>
            <a:br>
              <a:rPr lang="en-US" smtClean="0"/>
            </a:br>
            <a:r>
              <a:rPr lang="en-US" sz="1200" smtClean="0"/>
              <a:t>(A-G)</a:t>
            </a:r>
            <a:endParaRPr lang="en-US" sz="120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6849575" y="3035752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Reducer</a:t>
            </a:r>
            <a:br>
              <a:rPr lang="en-US" smtClean="0"/>
            </a:br>
            <a:r>
              <a:rPr lang="en-US" sz="1200" smtClean="0"/>
              <a:t>(H-N)</a:t>
            </a:r>
            <a:endParaRPr lang="en-US" sz="120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6846333" y="3976092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Reducer</a:t>
            </a:r>
            <a:br>
              <a:rPr lang="en-US" smtClean="0"/>
            </a:br>
            <a:r>
              <a:rPr lang="en-US" sz="1200" smtClean="0"/>
              <a:t>(O-U)</a:t>
            </a:r>
            <a:endParaRPr lang="en-US" sz="12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843092" y="4896978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Reducer</a:t>
            </a:r>
            <a:r>
              <a:rPr lang="en-US"/>
              <a:t/>
            </a:r>
            <a:br>
              <a:rPr lang="en-US"/>
            </a:br>
            <a:r>
              <a:rPr lang="en-US" sz="1200" smtClean="0"/>
              <a:t>(V-Z)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2822" y="2492181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(1, the apple)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148" y="2832846"/>
            <a:ext cx="1556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(2, is an apple)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444" y="3164546"/>
            <a:ext cx="1849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(3, not an orange)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439" y="3487281"/>
            <a:ext cx="1668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(4, because the)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975" y="3809993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(5, orange)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6301" y="4150658"/>
            <a:ext cx="2016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33CC33"/>
                </a:solidFill>
              </a:rPr>
              <a:t>(6, unlike the apple)</a:t>
            </a:r>
            <a:endParaRPr lang="en-US" sz="1600" dirty="0">
              <a:solidFill>
                <a:srgbClr val="33CC3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1597" y="4482358"/>
            <a:ext cx="139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(7, is orange)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592" y="4805093"/>
            <a:ext cx="1454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33CC33"/>
                </a:solidFill>
              </a:rPr>
              <a:t>(8, not green)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52320" y="4132721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(the,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6125" y="2079811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(apple,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86790" y="3092816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(is,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8619" y="207981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(apple,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4433" y="2321855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(an,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34387" y="33259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(not,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0622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(orange,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068" y="2321856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(an,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04087" y="2554934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(because,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0996" y="4132727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(the,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98644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(orange,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19237" y="4374769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(unlike,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0077" y="207981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(apple,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9678" y="4132726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(the,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7873" y="3092817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(is,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85633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(orange,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3072" y="3325897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(not,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19231" y="2788021"/>
            <a:ext cx="1095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>
                <a:solidFill>
                  <a:srgbClr val="FF9900"/>
                </a:solidFill>
              </a:rPr>
              <a:t>(green, 1)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22810" y="1882583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(apple, 3)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82577" y="2115668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(an, 2)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93468" y="2348753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(because, 1)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97612" y="2581836"/>
            <a:ext cx="1095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(green, 1)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83576" y="3056960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(is, 2)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35441" y="3290045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(not, 2)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05554" y="3899645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(orange, 3)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31291" y="4132730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(the, 3)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01403" y="4365815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0000"/>
                </a:solidFill>
              </a:rPr>
              <a:t>(unlike, 1)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56392" y="208248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(apple, {1, 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59909" y="2315568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(an, {1,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87215" y="2548653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(because, {1})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07852" y="2781736"/>
            <a:ext cx="1294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(green, {1})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37155" y="3096534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(is, {1,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89021" y="3329619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(not, {1,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32162" y="3897653"/>
            <a:ext cx="1881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(orange, {1, 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57899" y="4130738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(the, {1, 1, 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05706" y="4363823"/>
            <a:ext cx="1308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>
                <a:solidFill>
                  <a:srgbClr val="FF9900"/>
                </a:solidFill>
              </a:rPr>
              <a:t>(unlike, {1})</a:t>
            </a:r>
            <a:endParaRPr lang="en-US" sz="1600">
              <a:solidFill>
                <a:srgbClr val="FF99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7072" y="5664509"/>
            <a:ext cx="1416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Each mapper </a:t>
            </a:r>
            <a:br>
              <a:rPr lang="en-US" sz="1400" smtClean="0"/>
            </a:br>
            <a:r>
              <a:rPr lang="en-US" sz="1400" smtClean="0"/>
              <a:t>receives some </a:t>
            </a:r>
            <a:br>
              <a:rPr lang="en-US" sz="1400" smtClean="0"/>
            </a:br>
            <a:r>
              <a:rPr lang="en-US" sz="1400" smtClean="0"/>
              <a:t>of the KV-pairs </a:t>
            </a:r>
            <a:br>
              <a:rPr lang="en-US" sz="1400" smtClean="0"/>
            </a:br>
            <a:r>
              <a:rPr lang="en-US" sz="1400" smtClean="0"/>
              <a:t>as input</a:t>
            </a:r>
            <a:endParaRPr lang="en-US" sz="1400"/>
          </a:p>
        </p:txBody>
      </p:sp>
      <p:sp>
        <p:nvSpPr>
          <p:cNvPr id="63" name="TextBox 62"/>
          <p:cNvSpPr txBox="1"/>
          <p:nvPr/>
        </p:nvSpPr>
        <p:spPr>
          <a:xfrm>
            <a:off x="2177201" y="5657884"/>
            <a:ext cx="1221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mappers</a:t>
            </a:r>
            <a:br>
              <a:rPr lang="en-US" sz="1400" dirty="0" smtClean="0"/>
            </a:br>
            <a:r>
              <a:rPr lang="en-US" sz="1400" dirty="0" smtClean="0"/>
              <a:t>process the </a:t>
            </a:r>
            <a:br>
              <a:rPr lang="en-US" sz="1400" dirty="0" smtClean="0"/>
            </a:br>
            <a:r>
              <a:rPr lang="en-US" sz="1400" dirty="0" smtClean="0"/>
              <a:t>KV-pairs </a:t>
            </a:r>
            <a:br>
              <a:rPr lang="en-US" sz="1400" dirty="0" smtClean="0"/>
            </a:br>
            <a:r>
              <a:rPr lang="en-US" sz="1400" dirty="0" smtClean="0"/>
              <a:t>one by one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3721150" y="5659874"/>
            <a:ext cx="1986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 KV-pair output</a:t>
            </a:r>
            <a:br>
              <a:rPr lang="en-US" sz="1400" dirty="0" smtClean="0"/>
            </a:br>
            <a:r>
              <a:rPr lang="en-US" sz="1400" dirty="0" smtClean="0"/>
              <a:t>by the mapper is sent to the reducer that is responsible for it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005634" y="5664015"/>
            <a:ext cx="1444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reducers </a:t>
            </a:r>
            <a:br>
              <a:rPr lang="en-US" sz="1400" dirty="0" smtClean="0"/>
            </a:br>
            <a:r>
              <a:rPr lang="en-US" sz="1400" dirty="0" smtClean="0"/>
              <a:t>sort their input </a:t>
            </a:r>
            <a:br>
              <a:rPr lang="en-US" sz="1400" dirty="0" smtClean="0"/>
            </a:br>
            <a:r>
              <a:rPr lang="en-US" sz="1400" dirty="0" smtClean="0"/>
              <a:t>by key </a:t>
            </a:r>
            <a:br>
              <a:rPr lang="en-US" sz="1400" dirty="0" smtClean="0"/>
            </a:br>
            <a:r>
              <a:rPr lang="en-US" sz="1400" dirty="0" smtClean="0"/>
              <a:t>and group it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665127" y="5638338"/>
            <a:ext cx="1444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reducers </a:t>
            </a:r>
            <a:br>
              <a:rPr lang="en-US" sz="1400" dirty="0" smtClean="0"/>
            </a:br>
            <a:r>
              <a:rPr lang="en-US" sz="1400" dirty="0" smtClean="0"/>
              <a:t>process their</a:t>
            </a:r>
            <a:br>
              <a:rPr lang="en-US" sz="1400" dirty="0" smtClean="0"/>
            </a:br>
            <a:r>
              <a:rPr lang="en-US" sz="1400" dirty="0" smtClean="0"/>
              <a:t>input one group</a:t>
            </a:r>
            <a:br>
              <a:rPr lang="en-US" sz="1400" dirty="0" smtClean="0"/>
            </a:br>
            <a:r>
              <a:rPr lang="en-US" sz="1400" dirty="0" smtClean="0"/>
              <a:t>at a time</a:t>
            </a:r>
            <a:endParaRPr lang="en-US" sz="1400" dirty="0"/>
          </a:p>
        </p:txBody>
      </p:sp>
      <p:grpSp>
        <p:nvGrpSpPr>
          <p:cNvPr id="3" name="Group 67"/>
          <p:cNvGrpSpPr/>
          <p:nvPr/>
        </p:nvGrpSpPr>
        <p:grpSpPr>
          <a:xfrm>
            <a:off x="346284" y="5659315"/>
            <a:ext cx="282449" cy="307777"/>
            <a:chOff x="51625" y="5697415"/>
            <a:chExt cx="282449" cy="307777"/>
          </a:xfrm>
        </p:grpSpPr>
        <p:sp>
          <p:nvSpPr>
            <p:cNvPr id="61" name="Oval 60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44" name="Group 68"/>
          <p:cNvGrpSpPr/>
          <p:nvPr/>
        </p:nvGrpSpPr>
        <p:grpSpPr>
          <a:xfrm>
            <a:off x="1972691" y="5655966"/>
            <a:ext cx="282449" cy="307777"/>
            <a:chOff x="51625" y="5697415"/>
            <a:chExt cx="282449" cy="307777"/>
          </a:xfrm>
        </p:grpSpPr>
        <p:sp>
          <p:nvSpPr>
            <p:cNvPr id="70" name="Oval 69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2</a:t>
              </a:r>
              <a:endParaRPr lang="en-US" sz="1400"/>
            </a:p>
          </p:txBody>
        </p:sp>
      </p:grpSp>
      <p:grpSp>
        <p:nvGrpSpPr>
          <p:cNvPr id="47" name="Group 71"/>
          <p:cNvGrpSpPr/>
          <p:nvPr/>
        </p:nvGrpSpPr>
        <p:grpSpPr>
          <a:xfrm>
            <a:off x="3541126" y="5660466"/>
            <a:ext cx="282449" cy="307777"/>
            <a:chOff x="51625" y="5697415"/>
            <a:chExt cx="282449" cy="307777"/>
          </a:xfrm>
        </p:grpSpPr>
        <p:sp>
          <p:nvSpPr>
            <p:cNvPr id="73" name="Oval 72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3</a:t>
              </a:r>
              <a:endParaRPr lang="en-US" sz="1400"/>
            </a:p>
          </p:txBody>
        </p:sp>
      </p:grpSp>
      <p:grpSp>
        <p:nvGrpSpPr>
          <p:cNvPr id="62" name="Group 74"/>
          <p:cNvGrpSpPr/>
          <p:nvPr/>
        </p:nvGrpSpPr>
        <p:grpSpPr>
          <a:xfrm>
            <a:off x="5796246" y="5661513"/>
            <a:ext cx="282449" cy="307777"/>
            <a:chOff x="51625" y="5697415"/>
            <a:chExt cx="282449" cy="307777"/>
          </a:xfrm>
        </p:grpSpPr>
        <p:sp>
          <p:nvSpPr>
            <p:cNvPr id="76" name="Oval 75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4</a:t>
              </a:r>
              <a:endParaRPr lang="en-US" sz="1400"/>
            </a:p>
          </p:txBody>
        </p:sp>
      </p:grpSp>
      <p:grpSp>
        <p:nvGrpSpPr>
          <p:cNvPr id="68" name="Group 77"/>
          <p:cNvGrpSpPr/>
          <p:nvPr/>
        </p:nvGrpSpPr>
        <p:grpSpPr>
          <a:xfrm>
            <a:off x="7465534" y="5657536"/>
            <a:ext cx="282449" cy="307777"/>
            <a:chOff x="51625" y="5697415"/>
            <a:chExt cx="282449" cy="307777"/>
          </a:xfrm>
        </p:grpSpPr>
        <p:sp>
          <p:nvSpPr>
            <p:cNvPr id="79" name="Oval 78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5</a:t>
              </a:r>
              <a:endParaRPr lang="en-US" sz="140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811221" y="1362075"/>
            <a:ext cx="1787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Key range the node 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is responsible for</a:t>
            </a:r>
            <a:endParaRPr lang="en-US" sz="1400">
              <a:solidFill>
                <a:srgbClr val="FF0000"/>
              </a:solidFill>
            </a:endParaRPr>
          </a:p>
        </p:txBody>
      </p:sp>
      <p:cxnSp>
        <p:nvCxnSpPr>
          <p:cNvPr id="91" name="Elbow Connector 90"/>
          <p:cNvCxnSpPr>
            <a:stCxn id="87" idx="2"/>
          </p:cNvCxnSpPr>
          <p:nvPr/>
        </p:nvCxnSpPr>
        <p:spPr bwMode="auto">
          <a:xfrm rot="5400000">
            <a:off x="3101465" y="1958671"/>
            <a:ext cx="676934" cy="530182"/>
          </a:xfrm>
          <a:prstGeom prst="bentConnector3">
            <a:avLst>
              <a:gd name="adj1" fmla="val 10001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2713125" y="2474513"/>
            <a:ext cx="459367" cy="21234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40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77 L -5.55556E-7 -0.0615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86 L 5E-6 -0.06273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7 L -1.66667E-6 -0.01667 " pathEditMode="fixed" rAng="0" ptsTypes="AA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833 L 4.16667E-6 -0.0247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46 L -4.16667E-6 0.021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93 L 0.00139 0.0138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08 L 0.0007 0.06551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371 L 0.0007 0.05741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6157 L 0.20851 -0.0356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3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1667 L 0.1882 0.00324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945 L 0.22605 0.04699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6551 L 0.21493 0.08125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51 0.01759 L -0.25139 0.04097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2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86 -0.32013 L -0.27378 -0.29398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3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761 -0.08218 L -0.2724 -0.05972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402 0.09954 L -0.28142 0.12292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36 -0.09375 L -0.23837 -0.07107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1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51 0.01342 L -0.125 0.03079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0.23866 L -0.2868 0.26042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15972 L -0.01372 0.18217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25 0.03819 L -0.00052 2.22222E-6 " pathEditMode="relative" rAng="0" ptsTypes="AA">
                                      <p:cBhvr>
                                        <p:cTn id="1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9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7 -0.29398 L 0.00035 0.0004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47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7 -0.0588 L 0.00034 -7.40741E-7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29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11 0.12014 L 0.00035 0.000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6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23 -0.07755 L -0.00104 0.00046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39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39 0.02801 L 0.00035 0.00023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4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611 0.26042 L 0.00226 -2.96296E-6 " pathEditMode="relative" rAng="0" ptsTypes="AA">
                                      <p:cBhvr>
                                        <p:cTn id="1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3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0.1794 L 0.22101 -0.0331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6273 L 0.19879 -0.08518 " pathEditMode="relative" rAng="0" ptsTypes="AA">
                                      <p:cBhvr>
                                        <p:cTn id="2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1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5 L 0.19687 -0.0456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0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1204 L 0.18108 -0.00092 " pathEditMode="relative" rAng="0" ptsTypes="AA">
                                      <p:cBhvr>
                                        <p:cTn id="2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6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5741 L 0.21233 0.0349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8 -0.12986 L -0.23177 -0.16273 " pathEditMode="relative" rAng="0" ptsTypes="AA">
                                      <p:cBhvr>
                                        <p:cTn id="2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6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17 0.01713 L -0.21597 -0.01226 " pathEditMode="relative" rAng="0" ptsTypes="AA">
                                      <p:cBhvr>
                                        <p:cTn id="2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5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59 0.0919 L -0.15538 0.06088 " pathEditMode="relative" rAng="0" ptsTypes="AA">
                                      <p:cBhvr>
                                        <p:cTn id="2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6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01 0.11204 L -0.22587 0.06945 " pathEditMode="relative" rAng="0" ptsTypes="AA">
                                      <p:cBhvr>
                                        <p:cTn id="2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26 -0.08819 L -0.19896 -0.12453 " pathEditMode="relative" rAng="0" ptsTypes="AA">
                                      <p:cBhvr>
                                        <p:cTn id="2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8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1 -0.04329 L -0.25 -0.07894 " pathEditMode="relative" rAng="0" ptsTypes="AA">
                                      <p:cBhvr>
                                        <p:cTn id="2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8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41 0.03473 L -0.12656 -0.00347 " pathEditMode="relative" rAng="0" ptsTypes="AA">
                                      <p:cBhvr>
                                        <p:cTn id="2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9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36551 L -0.05989 0.33518 " pathEditMode="relative" rAng="0" ptsTypes="AA">
                                      <p:cBhvr>
                                        <p:cTn id="2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64 0.2581 L -0.19983 0.22778 " pathEditMode="relative" rAng="0" ptsTypes="AA">
                                      <p:cBhvr>
                                        <p:cTn id="2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5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3 0.375 L -0.2507 0.3419 " pathEditMode="relative" rAng="0" ptsTypes="AA">
                                      <p:cBhvr>
                                        <p:cTn id="2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25 -0.16342 L 0.00313 -0.00069 " pathEditMode="relative" rAng="0" ptsTypes="AA">
                                      <p:cBhvr>
                                        <p:cTn id="2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81"/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58 -0.01018 L 0.00035 0.00024 " pathEditMode="relative" rAng="0" ptsTypes="AA">
                                      <p:cBhvr>
                                        <p:cTn id="2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5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73 0.06134 L 0.00017 2.22222E-6 " pathEditMode="relative" rAng="0" ptsTypes="AA">
                                      <p:cBhvr>
                                        <p:cTn id="2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31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04 0.06945 L 0.00052 -0.00069 " pathEditMode="relative" rAng="0" ptsTypes="AA">
                                      <p:cBhvr>
                                        <p:cTn id="2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35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74 -0.12546 L -0.00052 0.00093 " pathEditMode="relative" rAng="0" ptsTypes="AA">
                                      <p:cBhvr>
                                        <p:cTn id="2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63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39 -0.07986 L 0.00122 0.00069 " pathEditMode="relative" rAng="0" ptsTypes="AA">
                                      <p:cBhvr>
                                        <p:cTn id="2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40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26 -0.00277 L -0.00069 0.00139 " pathEditMode="relative" rAng="0" ptsTypes="AA">
                                      <p:cBhvr>
                                        <p:cTn id="2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"/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0.33241 L -1.94444E-6 0.00162 " pathEditMode="relative" rAng="0" ptsTypes="AA">
                                      <p:cBhvr>
                                        <p:cTn id="2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66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87 0.22732 L -0.00087 0.00046 " pathEditMode="relative" rAng="0" ptsTypes="AA">
                                      <p:cBhvr>
                                        <p:cTn id="2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3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87 0.33842 L 0.00121 -0.00185 " pathEditMode="relative" rAng="0" ptsTypes="AA">
                                      <p:cBhvr>
                                        <p:cTn id="3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70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65 -0.02986 L 1.94444E-6 0.00046 " pathEditMode="relative" rAng="0" ptsTypes="AA">
                                      <p:cBhvr>
                                        <p:cTn id="3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00"/>
                            </p:stCondLst>
                            <p:childTnLst>
                              <p:par>
                                <p:cTn id="355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600"/>
                            </p:stCondLst>
                            <p:childTnLst>
                              <p:par>
                                <p:cTn id="364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15712 0.0206 " pathEditMode="relative" rAng="0" ptsTypes="AA">
                                      <p:cBhvr>
                                        <p:cTn id="3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0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2205 0.00879 " pathEditMode="relative" rAng="0" ptsTypes="AA">
                                      <p:cBhvr>
                                        <p:cTn id="3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4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16371 0.02778 " pathEditMode="relative" rAng="0" ptsTypes="AA">
                                      <p:cBhvr>
                                        <p:cTn id="3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300"/>
                            </p:stCondLst>
                            <p:childTnLst>
                              <p:par>
                                <p:cTn id="389" presetID="1" presetClass="entr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600"/>
                            </p:stCondLst>
                            <p:childTnLst>
                              <p:par>
                                <p:cTn id="39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39 0.04977 L -3.33333E-6 0.00024 " pathEditMode="relative" rAng="0" ptsTypes="AA">
                                      <p:cBhvr>
                                        <p:cTn id="3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5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49 0.01458 L 0.00156 0.00162 " pathEditMode="relative" rAng="0" ptsTypes="AA">
                                      <p:cBhvr>
                                        <p:cTn id="3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6"/>
                                    </p:animMotion>
                                  </p:childTnLst>
                                </p:cTn>
                              </p:par>
                              <p:par>
                                <p:cTn id="40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25 0.02639 L -0.00035 0.00115 " pathEditMode="relative" rAng="0" ptsTypes="AA">
                                      <p:cBhvr>
                                        <p:cTn id="40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046 L 0.12361 -0.01342 " pathEditMode="relative" rAng="0" ptsTypes="AA">
                                      <p:cBhvr>
                                        <p:cTn id="4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6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07 L 0.1283 -0.02523 " pathEditMode="relative" rAng="0" ptsTypes="AA">
                                      <p:cBhvr>
                                        <p:cTn id="4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3"/>
                                    </p:animMotion>
                                  </p:childTnLst>
                                </p:cTn>
                              </p:par>
                              <p:par>
                                <p:cTn id="40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16 L 0.14636 -0.00718 " pathEditMode="relative" rAng="0" ptsTypes="AA">
                                      <p:cBhvr>
                                        <p:cTn id="4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1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600"/>
                            </p:stCondLst>
                            <p:childTnLst>
                              <p:par>
                                <p:cTn id="42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16 0.01574 L 0.00035 0.00023 " pathEditMode="relative" rAng="0" ptsTypes="AA">
                                      <p:cBhvr>
                                        <p:cTn id="4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8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46 -0.01852 L 0.00174 0.00046 " pathEditMode="relative" rAng="0" ptsTypes="AA">
                                      <p:cBhvr>
                                        <p:cTn id="4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9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61 -0.00393 L 0.00069 0.00093 " pathEditMode="relative" rAng="0" ptsTypes="AA">
                                      <p:cBhvr>
                                        <p:cTn id="4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023 L 0.13976 -0.04653 " pathEditMode="relative" rAng="0" ptsTypes="AA">
                                      <p:cBhvr>
                                        <p:cTn id="4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3"/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31 L 0.13021 -0.03912 " pathEditMode="relative" rAng="0" ptsTypes="AA">
                                      <p:cBhvr>
                                        <p:cTn id="4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00"/>
                            </p:stCondLst>
                            <p:childTnLst>
                              <p:par>
                                <p:cTn id="438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600"/>
                            </p:stCondLst>
                            <p:childTnLst>
                              <p:par>
                                <p:cTn id="44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55 -0.02107 L -1.66667E-6 0.00069 " pathEditMode="relative" rAng="0" ptsTypes="AA">
                                      <p:cBhvr>
                                        <p:cTn id="4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1"/>
                                    </p:animMotion>
                                  </p:childTnLst>
                                </p:cTn>
                              </p:par>
                              <p:par>
                                <p:cTn id="4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15 -0.04051 L 0.00052 0.00116 " pathEditMode="relative" rAng="0" ptsTypes="AA">
                                      <p:cBhvr>
                                        <p:cTn id="4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15 L 0.12882 -0.08356 " pathEditMode="relative" rAng="0" ptsTypes="AA">
                                      <p:cBhvr>
                                        <p:cTn id="4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000"/>
                            </p:stCondLst>
                            <p:childTnLst>
                              <p:par>
                                <p:cTn id="457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300"/>
                            </p:stCondLst>
                            <p:childTnLst>
                              <p:par>
                                <p:cTn id="4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600"/>
                            </p:stCondLst>
                            <p:childTnLst>
                              <p:par>
                                <p:cTn id="46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84 -0.05324 L 0.00018 0.00139 " pathEditMode="relative" rAng="0" ptsTypes="AA">
                                      <p:cBhvr>
                                        <p:cTn id="4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19" grpId="2"/>
      <p:bldP spid="19" grpId="3"/>
      <p:bldP spid="20" grpId="0"/>
      <p:bldP spid="20" grpId="1"/>
      <p:bldP spid="20" grpId="2"/>
      <p:bldP spid="20" grpId="3"/>
      <p:bldP spid="21" grpId="0"/>
      <p:bldP spid="21" grpId="1"/>
      <p:bldP spid="21" grpId="2"/>
      <p:bldP spid="21" grpId="3"/>
      <p:bldP spid="22" grpId="0"/>
      <p:bldP spid="22" grpId="1"/>
      <p:bldP spid="22" grpId="2"/>
      <p:bldP spid="22" grpId="3"/>
      <p:bldP spid="22" grpId="4"/>
      <p:bldP spid="22" grpId="5"/>
      <p:bldP spid="23" grpId="0"/>
      <p:bldP spid="23" grpId="1"/>
      <p:bldP spid="23" grpId="2"/>
      <p:bldP spid="23" grpId="3"/>
      <p:bldP spid="23" grpId="4"/>
      <p:bldP spid="23" grpId="5"/>
      <p:bldP spid="24" grpId="0"/>
      <p:bldP spid="24" grpId="1"/>
      <p:bldP spid="24" grpId="2"/>
      <p:bldP spid="24" grpId="3"/>
      <p:bldP spid="24" grpId="4"/>
      <p:bldP spid="24" grpId="5"/>
      <p:bldP spid="25" grpId="0"/>
      <p:bldP spid="25" grpId="1"/>
      <p:bldP spid="25" grpId="2"/>
      <p:bldP spid="25" grpId="3"/>
      <p:bldP spid="25" grpId="4"/>
      <p:bldP spid="25" grpId="5"/>
      <p:bldP spid="26" grpId="0"/>
      <p:bldP spid="26" grpId="1"/>
      <p:bldP spid="26" grpId="2"/>
      <p:bldP spid="26" grpId="3"/>
      <p:bldP spid="26" grpId="4"/>
      <p:bldP spid="26" grpId="5"/>
      <p:bldP spid="27" grpId="0"/>
      <p:bldP spid="27" grpId="1"/>
      <p:bldP spid="27" grpId="2"/>
      <p:bldP spid="27" grpId="3"/>
      <p:bldP spid="27" grpId="4"/>
      <p:bldP spid="27" grpId="5"/>
      <p:bldP spid="28" grpId="0"/>
      <p:bldP spid="28" grpId="1"/>
      <p:bldP spid="28" grpId="2"/>
      <p:bldP spid="28" grpId="3"/>
      <p:bldP spid="28" grpId="4"/>
      <p:bldP spid="28" grpId="5"/>
      <p:bldP spid="29" grpId="0"/>
      <p:bldP spid="29" grpId="1"/>
      <p:bldP spid="29" grpId="2"/>
      <p:bldP spid="29" grpId="3"/>
      <p:bldP spid="29" grpId="4"/>
      <p:bldP spid="29" grpId="5"/>
      <p:bldP spid="30" grpId="0"/>
      <p:bldP spid="30" grpId="1"/>
      <p:bldP spid="30" grpId="2"/>
      <p:bldP spid="30" grpId="3"/>
      <p:bldP spid="30" grpId="4"/>
      <p:bldP spid="30" grpId="5"/>
      <p:bldP spid="31" grpId="0"/>
      <p:bldP spid="31" grpId="1"/>
      <p:bldP spid="31" grpId="2"/>
      <p:bldP spid="31" grpId="3"/>
      <p:bldP spid="31" grpId="4"/>
      <p:bldP spid="31" grpId="5"/>
      <p:bldP spid="32" grpId="0"/>
      <p:bldP spid="32" grpId="1"/>
      <p:bldP spid="32" grpId="2"/>
      <p:bldP spid="32" grpId="3"/>
      <p:bldP spid="32" grpId="4"/>
      <p:bldP spid="32" grpId="5"/>
      <p:bldP spid="33" grpId="0"/>
      <p:bldP spid="33" grpId="1"/>
      <p:bldP spid="33" grpId="2"/>
      <p:bldP spid="33" grpId="3"/>
      <p:bldP spid="33" grpId="4"/>
      <p:bldP spid="33" grpId="5"/>
      <p:bldP spid="34" grpId="0"/>
      <p:bldP spid="34" grpId="1"/>
      <p:bldP spid="34" grpId="2"/>
      <p:bldP spid="34" grpId="3"/>
      <p:bldP spid="34" grpId="4"/>
      <p:bldP spid="34" grpId="5"/>
      <p:bldP spid="35" grpId="0"/>
      <p:bldP spid="35" grpId="1"/>
      <p:bldP spid="35" grpId="2"/>
      <p:bldP spid="35" grpId="3"/>
      <p:bldP spid="35" grpId="4"/>
      <p:bldP spid="35" grpId="5"/>
      <p:bldP spid="36" grpId="0"/>
      <p:bldP spid="36" grpId="1"/>
      <p:bldP spid="36" grpId="2"/>
      <p:bldP spid="36" grpId="3"/>
      <p:bldP spid="36" grpId="4"/>
      <p:bldP spid="36" grpId="5"/>
      <p:bldP spid="37" grpId="0"/>
      <p:bldP spid="37" grpId="1"/>
      <p:bldP spid="37" grpId="2"/>
      <p:bldP spid="37" grpId="3"/>
      <p:bldP spid="37" grpId="4"/>
      <p:bldP spid="37" grpId="5"/>
      <p:bldP spid="37" grpId="6"/>
      <p:bldP spid="38" grpId="0"/>
      <p:bldP spid="38" grpId="1"/>
      <p:bldP spid="38" grpId="2"/>
      <p:bldP spid="38" grpId="3"/>
      <p:bldP spid="38" grpId="4"/>
      <p:bldP spid="38" grpId="5"/>
      <p:bldP spid="39" grpId="0"/>
      <p:bldP spid="39" grpId="1"/>
      <p:bldP spid="39" grpId="2"/>
      <p:bldP spid="39" grpId="3"/>
      <p:bldP spid="39" grpId="4"/>
      <p:bldP spid="39" grpId="5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55" grpId="1"/>
      <p:bldP spid="55" grpId="2"/>
      <p:bldP spid="56" grpId="0"/>
      <p:bldP spid="56" grpId="1"/>
      <p:bldP spid="56" grpId="2"/>
      <p:bldP spid="57" grpId="0"/>
      <p:bldP spid="57" grpId="1"/>
      <p:bldP spid="57" grpId="2"/>
      <p:bldP spid="58" grpId="0"/>
      <p:bldP spid="58" grpId="1"/>
      <p:bldP spid="58" grpId="2"/>
      <p:bldP spid="59" grpId="0"/>
      <p:bldP spid="59" grpId="1"/>
      <p:bldP spid="59" grpId="2"/>
      <p:bldP spid="60" grpId="0"/>
      <p:bldP spid="63" grpId="0"/>
      <p:bldP spid="64" grpId="0"/>
      <p:bldP spid="65" grpId="0"/>
      <p:bldP spid="66" grpId="0"/>
      <p:bldP spid="87" grpId="0"/>
      <p:bldP spid="87" grpId="1"/>
      <p:bldP spid="100" grpId="0" animBg="1"/>
      <p:bldP spid="10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7833</TotalTime>
  <Words>306</Words>
  <Application>Microsoft Macintosh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Simple example: Word count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João Lourenço</dc:creator>
  <cp:lastModifiedBy>João Lourenço</cp:lastModifiedBy>
  <cp:revision>203</cp:revision>
  <cp:lastPrinted>2013-11-26T23:42:31Z</cp:lastPrinted>
  <dcterms:created xsi:type="dcterms:W3CDTF">2013-02-24T17:19:08Z</dcterms:created>
  <dcterms:modified xsi:type="dcterms:W3CDTF">2013-11-26T23:43:20Z</dcterms:modified>
</cp:coreProperties>
</file>