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embeddings/oleObject1.bin" ContentType="application/vnd.openxmlformats-officedocument.oleObject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24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257" r:id="rId2"/>
    <p:sldId id="313" r:id="rId3"/>
    <p:sldId id="316" r:id="rId4"/>
    <p:sldId id="317" r:id="rId5"/>
    <p:sldId id="318" r:id="rId6"/>
    <p:sldId id="319" r:id="rId7"/>
    <p:sldId id="429" r:id="rId8"/>
    <p:sldId id="320" r:id="rId9"/>
    <p:sldId id="321" r:id="rId10"/>
    <p:sldId id="322" r:id="rId11"/>
    <p:sldId id="323" r:id="rId12"/>
    <p:sldId id="324" r:id="rId13"/>
    <p:sldId id="404" r:id="rId14"/>
    <p:sldId id="325" r:id="rId15"/>
    <p:sldId id="405" r:id="rId16"/>
    <p:sldId id="431" r:id="rId17"/>
    <p:sldId id="329" r:id="rId18"/>
    <p:sldId id="338" r:id="rId19"/>
    <p:sldId id="334" r:id="rId20"/>
    <p:sldId id="335" r:id="rId21"/>
    <p:sldId id="336" r:id="rId22"/>
    <p:sldId id="339" r:id="rId23"/>
    <p:sldId id="412" r:id="rId24"/>
    <p:sldId id="413" r:id="rId25"/>
    <p:sldId id="414" r:id="rId26"/>
    <p:sldId id="341" r:id="rId27"/>
    <p:sldId id="410" r:id="rId28"/>
    <p:sldId id="415" r:id="rId29"/>
    <p:sldId id="416" r:id="rId30"/>
    <p:sldId id="342" r:id="rId31"/>
    <p:sldId id="343" r:id="rId32"/>
    <p:sldId id="411" r:id="rId33"/>
    <p:sldId id="345" r:id="rId34"/>
    <p:sldId id="346" r:id="rId35"/>
    <p:sldId id="347" r:id="rId36"/>
    <p:sldId id="348" r:id="rId37"/>
    <p:sldId id="349" r:id="rId38"/>
    <p:sldId id="381" r:id="rId39"/>
    <p:sldId id="382" r:id="rId40"/>
    <p:sldId id="383" r:id="rId41"/>
    <p:sldId id="424" r:id="rId42"/>
    <p:sldId id="384" r:id="rId43"/>
    <p:sldId id="385" r:id="rId44"/>
    <p:sldId id="386" r:id="rId45"/>
    <p:sldId id="387" r:id="rId46"/>
    <p:sldId id="425" r:id="rId47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FF7C80"/>
    <a:srgbClr val="FF505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8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charset="0"/>
                <a:cs typeface="Arial" charset="0"/>
              </a:defRPr>
            </a:lvl1pPr>
          </a:lstStyle>
          <a:p>
            <a:pPr>
              <a:defRPr/>
            </a:pPr>
            <a:fld id="{ED16EBC3-6A8A-0F46-847A-1A0C20C98C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3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fld id="{47A764FC-02F4-9848-A558-0F6FBB585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994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3BFCF17-FFAA-ED4B-8F08-5373330254CC}" type="slidenum">
              <a:rPr lang="en-US" sz="1300" b="0">
                <a:latin typeface="Times New Roman" charset="0"/>
              </a:rPr>
              <a:pPr eaLnBrk="1" hangingPunct="1"/>
              <a:t>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DBBFC2B-3CDB-5547-807F-457D2DA274A7}" type="slidenum">
              <a:rPr lang="en-US" sz="1300" b="0">
                <a:latin typeface="Times New Roman" charset="0"/>
              </a:rPr>
              <a:pPr eaLnBrk="1" hangingPunct="1"/>
              <a:t>11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7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F751603-9F2C-5B47-B412-3D44159BA1D0}" type="slidenum">
              <a:rPr lang="en-US" sz="1300" b="0">
                <a:latin typeface="Times New Roman" charset="0"/>
              </a:rPr>
              <a:pPr eaLnBrk="1" hangingPunct="1"/>
              <a:t>12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5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453ED5E-0CDA-E24C-9401-233613314196}" type="slidenum">
              <a:rPr lang="en-US" sz="1300" b="0">
                <a:latin typeface="Times New Roman" charset="0"/>
              </a:rPr>
              <a:pPr eaLnBrk="1" hangingPunct="1"/>
              <a:t>14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7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C02229A-A817-BB4F-8A04-4EE46CB73790}" type="slidenum">
              <a:rPr lang="en-US" sz="1300" b="0">
                <a:latin typeface="Times New Roman" charset="0"/>
              </a:rPr>
              <a:pPr eaLnBrk="1" hangingPunct="1"/>
              <a:t>16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59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F23A7E1-A077-C74A-BFB7-0B5C96745E8A}" type="slidenum">
              <a:rPr lang="en-US" sz="1300" b="0">
                <a:latin typeface="Times New Roman" charset="0"/>
              </a:rPr>
              <a:pPr eaLnBrk="1" hangingPunct="1"/>
              <a:t>17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7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BCC32B0-D4F5-AB49-8F38-0A5F033148BD}" type="slidenum">
              <a:rPr lang="en-US" sz="1300" b="0">
                <a:latin typeface="Times New Roman" charset="0"/>
              </a:rPr>
              <a:pPr eaLnBrk="1" hangingPunct="1"/>
              <a:t>18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5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9703408-A77F-4D40-B5BB-6DB8B6ED9AB9}" type="slidenum">
              <a:rPr lang="en-US" sz="1300" b="0">
                <a:latin typeface="Times New Roman" charset="0"/>
              </a:rPr>
              <a:pPr eaLnBrk="1" hangingPunct="1"/>
              <a:t>19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3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69AAD04-7DD5-F24C-A9D8-F70E46C65520}" type="slidenum">
              <a:rPr lang="en-US" sz="1300" b="0">
                <a:latin typeface="Times New Roman" charset="0"/>
              </a:rPr>
              <a:pPr eaLnBrk="1" hangingPunct="1"/>
              <a:t>20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1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B484670-115B-B34E-BAEA-7C084CA9C951}" type="slidenum">
              <a:rPr lang="en-US" sz="1300" b="0">
                <a:latin typeface="Times New Roman" charset="0"/>
              </a:rPr>
              <a:pPr eaLnBrk="1" hangingPunct="1"/>
              <a:t>21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299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D236A4D-C608-AC41-9DEF-0F4863D4C97D}" type="slidenum">
              <a:rPr lang="en-US" sz="1300" b="0">
                <a:latin typeface="Times New Roman" charset="0"/>
              </a:rPr>
              <a:pPr eaLnBrk="1" hangingPunct="1"/>
              <a:t>22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7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2980434-80D5-C641-8C21-2ED90A638258}" type="slidenum">
              <a:rPr lang="en-US" sz="1300" b="0">
                <a:latin typeface="Times New Roman" charset="0"/>
              </a:rPr>
              <a:pPr eaLnBrk="1" hangingPunct="1"/>
              <a:t>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59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1DE9249-FFCA-9D42-97E9-CD0451C9CB1D}" type="slidenum">
              <a:rPr lang="en-US" sz="1300" b="0">
                <a:latin typeface="Times New Roman" charset="0"/>
              </a:rPr>
              <a:pPr eaLnBrk="1" hangingPunct="1"/>
              <a:t>26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7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F3AB696-84EF-1C4E-B983-AD8DA17B8C00}" type="slidenum">
              <a:rPr lang="en-US" sz="1300" b="0">
                <a:latin typeface="Times New Roman" charset="0"/>
              </a:rPr>
              <a:pPr eaLnBrk="1" hangingPunct="1"/>
              <a:t>30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7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81C2A97-C4D0-6B44-92F5-151222506D63}" type="slidenum">
              <a:rPr lang="en-US" sz="1300" b="0">
                <a:latin typeface="Times New Roman" charset="0"/>
              </a:rPr>
              <a:pPr eaLnBrk="1" hangingPunct="1"/>
              <a:t>31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5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BC89E18-F388-CB49-AFF5-2C5660BDD27E}" type="slidenum">
              <a:rPr lang="en-US" sz="1300" b="0">
                <a:latin typeface="Times New Roman" charset="0"/>
              </a:rPr>
              <a:pPr eaLnBrk="1" hangingPunct="1"/>
              <a:t>33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7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2BE89B-EAB2-0C4E-8655-814A8DA45BDD}" type="slidenum">
              <a:rPr lang="en-US" sz="1300" b="0">
                <a:latin typeface="Times New Roman" charset="0"/>
              </a:rPr>
              <a:pPr eaLnBrk="1" hangingPunct="1"/>
              <a:t>34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5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10DC6E7-599C-6F40-BBED-D34F51C11B92}" type="slidenum">
              <a:rPr lang="en-US" sz="1300" b="0">
                <a:latin typeface="Times New Roman" charset="0"/>
              </a:rPr>
              <a:pPr eaLnBrk="1" hangingPunct="1"/>
              <a:t>35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3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D75C04D-331A-0B45-8F58-5A617EB57436}" type="slidenum">
              <a:rPr lang="en-US" sz="1300" b="0">
                <a:latin typeface="Times New Roman" charset="0"/>
              </a:rPr>
              <a:pPr eaLnBrk="1" hangingPunct="1"/>
              <a:t>36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8851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1A43DE3-3708-A849-9C0A-EEC0D39A261C}" type="slidenum">
              <a:rPr lang="en-US" sz="1300" b="0">
                <a:latin typeface="Times New Roman" charset="0"/>
              </a:rPr>
              <a:pPr eaLnBrk="1" hangingPunct="1"/>
              <a:t>37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0899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FAA7AA4-3116-0941-AB5E-03F492425F29}" type="slidenum">
              <a:rPr lang="en-US" sz="1300" b="0">
                <a:latin typeface="Times New Roman" charset="0"/>
              </a:rPr>
              <a:pPr eaLnBrk="1" hangingPunct="1"/>
              <a:t>46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91138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39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FCF01B1-B16D-7D46-836A-E2AF0699DBB0}" type="slidenum">
              <a:rPr lang="en-US" sz="1300" b="0">
                <a:latin typeface="Times New Roman" charset="0"/>
              </a:rPr>
              <a:pPr eaLnBrk="1" hangingPunct="1"/>
              <a:t>3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7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950A41C-9BE5-4346-90BA-98D51C384E4D}" type="slidenum">
              <a:rPr lang="en-US" sz="1300" b="0">
                <a:latin typeface="Times New Roman" charset="0"/>
              </a:rPr>
              <a:pPr eaLnBrk="1" hangingPunct="1"/>
              <a:t>4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5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29A17A8-B9F8-964E-97B8-04C6DAAE8E72}" type="slidenum">
              <a:rPr lang="en-US" sz="1300" b="0">
                <a:latin typeface="Times New Roman" charset="0"/>
              </a:rPr>
              <a:pPr eaLnBrk="1" hangingPunct="1"/>
              <a:t>5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3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4D7FE7F-6A6B-434C-9B1A-7C6A63F367F0}" type="slidenum">
              <a:rPr lang="en-US" sz="1300" b="0">
                <a:latin typeface="Times New Roman" charset="0"/>
              </a:rPr>
              <a:pPr eaLnBrk="1" hangingPunct="1"/>
              <a:t>6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27650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1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5A79E82-2217-0E47-9782-015C4487FDFD}" type="slidenum">
              <a:rPr lang="en-US" sz="1300" b="0">
                <a:latin typeface="Times New Roman" charset="0"/>
              </a:rPr>
              <a:pPr eaLnBrk="1" hangingPunct="1"/>
              <a:t>8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3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263F931-B87E-8C43-B985-64BFDED6CB83}" type="slidenum">
              <a:rPr lang="en-US" sz="1300" b="0">
                <a:latin typeface="Times New Roman" charset="0"/>
              </a:rPr>
              <a:pPr eaLnBrk="1" hangingPunct="1"/>
              <a:t>9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1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defTabSz="957263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B12041F-5D53-8842-BE09-D672331FD9AB}" type="slidenum">
              <a:rPr lang="en-US" sz="1300" b="0">
                <a:latin typeface="Times New Roman" charset="0"/>
              </a:rPr>
              <a:pPr eaLnBrk="1" hangingPunct="1"/>
              <a:t>10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19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152400" y="1143000"/>
            <a:ext cx="8839200" cy="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oundRect">
            <a:avLst>
              <a:gd name="adj" fmla="val 4144"/>
            </a:avLst>
          </a:prstGeom>
          <a:noFill/>
          <a:ln w="28575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72C86-692E-3549-90F0-402DAF3D9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5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17157-A0A1-234B-B65E-20FC48CCF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7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953D2-3FF3-AF48-B95D-DF4017D67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61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685800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8610600" cy="26670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038600"/>
            <a:ext cx="8610600" cy="2667000"/>
          </a:xfrm>
        </p:spPr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1C7BC-0F21-5B44-B967-B15C7D20F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52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0309D-AEC4-BB47-9854-A23FF88AF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9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99F0A-73C9-0146-9158-DCF8B9532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22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EE66A-A32E-E24B-821F-A427B667D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40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3C2A8-5EEC-2A43-881E-79426A5275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0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DE7A3-A6EE-4C43-A61F-B0BDC76D0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14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8CBB1-76BC-BF4E-80AF-88B594D44F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4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81A52-4082-1B40-8957-5185773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94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A5BD-817D-BD4C-AB58-DBA108CFB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91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fld id="{0DEF597F-1B30-7448-9CEF-1C4E90254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152400" y="1143000"/>
            <a:ext cx="8839200" cy="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AutoShape 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oundRect">
            <a:avLst>
              <a:gd name="adj" fmla="val 4144"/>
            </a:avLst>
          </a:prstGeom>
          <a:noFill/>
          <a:ln w="28575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ＭＳ Ｐゴシック" charset="0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+mn-ea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+mn-ea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9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9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10.emf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8" Type="http://schemas.openxmlformats.org/officeDocument/2006/relationships/oleObject" Target="../embeddings/oleObject5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12.bin"/><Relationship Id="rId12" Type="http://schemas.openxmlformats.org/officeDocument/2006/relationships/oleObject" Target="../embeddings/oleObject13.bin"/><Relationship Id="rId13" Type="http://schemas.openxmlformats.org/officeDocument/2006/relationships/oleObject" Target="../embeddings/oleObject14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4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10.emf"/><Relationship Id="rId6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8" Type="http://schemas.openxmlformats.org/officeDocument/2006/relationships/oleObject" Target="../embeddings/oleObject9.bin"/><Relationship Id="rId9" Type="http://schemas.openxmlformats.org/officeDocument/2006/relationships/oleObject" Target="../embeddings/oleObject10.bin"/><Relationship Id="rId10" Type="http://schemas.openxmlformats.org/officeDocument/2006/relationships/oleObject" Target="../embeddings/oleObject11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6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1.bin"/><Relationship Id="rId12" Type="http://schemas.openxmlformats.org/officeDocument/2006/relationships/oleObject" Target="../embeddings/oleObject22.bin"/><Relationship Id="rId13" Type="http://schemas.openxmlformats.org/officeDocument/2006/relationships/oleObject" Target="../embeddings/oleObject23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6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10.emf"/><Relationship Id="rId6" Type="http://schemas.openxmlformats.org/officeDocument/2006/relationships/oleObject" Target="../embeddings/oleObject16.bin"/><Relationship Id="rId7" Type="http://schemas.openxmlformats.org/officeDocument/2006/relationships/oleObject" Target="../embeddings/oleObject17.bin"/><Relationship Id="rId8" Type="http://schemas.openxmlformats.org/officeDocument/2006/relationships/oleObject" Target="../embeddings/oleObject18.bin"/><Relationship Id="rId9" Type="http://schemas.openxmlformats.org/officeDocument/2006/relationships/oleObject" Target="../embeddings/oleObject19.bin"/><Relationship Id="rId10" Type="http://schemas.openxmlformats.org/officeDocument/2006/relationships/oleObject" Target="../embeddings/oleObject20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92FBC98-78D1-C64E-9610-3360AB730ED9}" type="slidenum">
              <a:rPr lang="en-US" sz="1400" b="0">
                <a:latin typeface="Times New Roman" charset="0"/>
              </a:rPr>
              <a:pPr eaLnBrk="1" hangingPunct="1"/>
              <a:t>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2590800"/>
          </a:xfrm>
        </p:spPr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/>
            </a:r>
            <a:br>
              <a:rPr lang="en-US">
                <a:latin typeface="Comic Sans MS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TCP/IP Computer Networks</a:t>
            </a:r>
            <a:br>
              <a:rPr lang="en-US">
                <a:latin typeface="Comic Sans MS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/>
            </a:r>
            <a:br>
              <a:rPr lang="en-US">
                <a:latin typeface="Comic Sans MS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/>
            </a:r>
            <a:br>
              <a:rPr lang="en-US">
                <a:latin typeface="Comic Sans MS" charset="0"/>
                <a:ea typeface="ＭＳ Ｐゴシック" charset="0"/>
                <a:cs typeface="ＭＳ Ｐゴシック" charset="0"/>
              </a:rPr>
            </a:br>
            <a:r>
              <a:rPr lang="en-US" sz="3200">
                <a:latin typeface="Comic Sans MS" charset="0"/>
                <a:ea typeface="ＭＳ Ｐゴシック" charset="0"/>
                <a:cs typeface="ＭＳ Ｐゴシック" charset="0"/>
              </a:rPr>
              <a:t>Link Layer Issues and</a:t>
            </a:r>
            <a:br>
              <a:rPr lang="en-US" sz="3200">
                <a:latin typeface="Comic Sans MS" charset="0"/>
                <a:ea typeface="ＭＳ Ｐゴシック" charset="0"/>
                <a:cs typeface="ＭＳ Ｐゴシック" charset="0"/>
              </a:rPr>
            </a:br>
            <a:r>
              <a:rPr lang="en-US" sz="3200">
                <a:latin typeface="Comic Sans MS" charset="0"/>
                <a:ea typeface="ＭＳ Ｐゴシック" charset="0"/>
                <a:cs typeface="ＭＳ Ｐゴシック" charset="0"/>
              </a:rPr>
              <a:t> Multiple Access Protocols Examples</a:t>
            </a:r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/>
            </a:r>
            <a:br>
              <a:rPr lang="en-US">
                <a:latin typeface="Comic Sans MS" charset="0"/>
                <a:ea typeface="ＭＳ Ｐゴシック" charset="0"/>
                <a:cs typeface="ＭＳ Ｐゴシック" charset="0"/>
              </a:rPr>
            </a:br>
            <a:endParaRPr lang="en-US"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2895600"/>
          </a:xfrm>
        </p:spPr>
        <p:txBody>
          <a:bodyPr/>
          <a:lstStyle/>
          <a:p>
            <a:endParaRPr lang="en-US" sz="2400">
              <a:latin typeface="Comic Sans MS" charset="0"/>
              <a:cs typeface="Arial" charset="0"/>
            </a:endParaRPr>
          </a:p>
          <a:p>
            <a:endParaRPr lang="en-US" sz="2400">
              <a:latin typeface="Comic Sans MS" charset="0"/>
              <a:cs typeface="Arial" charset="0"/>
            </a:endParaRPr>
          </a:p>
          <a:p>
            <a:r>
              <a:rPr lang="en-US" sz="2400">
                <a:latin typeface="Comic Sans MS" charset="0"/>
                <a:cs typeface="Arial" charset="0"/>
              </a:rPr>
              <a:t>Jos</a:t>
            </a:r>
            <a:r>
              <a:rPr lang="en-US" altLang="ja-JP" sz="2400">
                <a:latin typeface="Comic Sans MS" charset="0"/>
                <a:cs typeface="Arial" charset="0"/>
              </a:rPr>
              <a:t>é Legatheaux Martins</a:t>
            </a:r>
          </a:p>
          <a:p>
            <a:endParaRPr lang="en-US" altLang="ja-JP" sz="2400">
              <a:latin typeface="Comic Sans MS" charset="0"/>
              <a:cs typeface="Arial" charset="0"/>
            </a:endParaRPr>
          </a:p>
          <a:p>
            <a:r>
              <a:rPr lang="en-US" altLang="ja-JP" sz="2400">
                <a:latin typeface="Comic Sans MS" charset="0"/>
                <a:cs typeface="Arial" charset="0"/>
              </a:rPr>
              <a:t>Departamento de Informática da</a:t>
            </a:r>
          </a:p>
          <a:p>
            <a:r>
              <a:rPr lang="en-US" altLang="ja-JP" sz="2400">
                <a:latin typeface="Comic Sans MS" charset="0"/>
                <a:cs typeface="Arial" charset="0"/>
              </a:rPr>
              <a:t>FCT/UNL</a:t>
            </a:r>
            <a:endParaRPr lang="en-US" sz="2000">
              <a:latin typeface="Comic Sans MS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9C4E57B-53DE-CF4F-B624-DA24C7FE21FD}" type="slidenum">
              <a:rPr lang="en-US" sz="1400" b="0">
                <a:latin typeface="Times New Roman" charset="0"/>
              </a:rPr>
              <a:pPr eaLnBrk="1" hangingPunct="1"/>
              <a:t>10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Error Detection</a:t>
            </a:r>
          </a:p>
        </p:txBody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Errors are unavoidable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Electrical interference, thermal noise, etc.</a:t>
            </a:r>
          </a:p>
          <a:p>
            <a:r>
              <a:rPr lang="en-US">
                <a:latin typeface="Comic Sans MS" charset="0"/>
                <a:cs typeface="Arial" charset="0"/>
              </a:rPr>
              <a:t>Error detection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Transmit extra (redundant) information 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Use redundant information to detect errors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Extreme case: send two copies of the data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Trade-off: accuracy vs. overhead</a:t>
            </a:r>
          </a:p>
          <a:p>
            <a:r>
              <a:rPr lang="en-US">
                <a:latin typeface="Comic Sans MS" charset="0"/>
                <a:cs typeface="Arial" charset="0"/>
              </a:rPr>
              <a:t>Techniques for detecting errors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Parity checking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Checksum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Cyclic Redundancy Check (CRC)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515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96B7861-795F-5745-A28C-55792E94B64E}" type="slidenum">
              <a:rPr lang="en-US" sz="1400" b="0">
                <a:latin typeface="Times New Roman" charset="0"/>
              </a:rPr>
              <a:pPr eaLnBrk="1" hangingPunct="1"/>
              <a:t>11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Error Detection Techniques</a:t>
            </a:r>
          </a:p>
        </p:txBody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Parity check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Add an extra bit to a 7-bit code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Odd parity: ensure an odd number of 1s</a:t>
            </a:r>
          </a:p>
          <a:p>
            <a:pPr lvl="2"/>
            <a:r>
              <a:rPr lang="en-US">
                <a:latin typeface="Comic Sans MS" charset="0"/>
                <a:ea typeface="Arial" charset="0"/>
                <a:cs typeface="Arial" charset="0"/>
              </a:rPr>
              <a:t>E.g., 0101011 becomes 0101011</a:t>
            </a:r>
            <a:r>
              <a:rPr lang="en-US">
                <a:solidFill>
                  <a:srgbClr val="FF3300"/>
                </a:solidFill>
                <a:latin typeface="Comic Sans MS" charset="0"/>
                <a:ea typeface="Arial" charset="0"/>
                <a:cs typeface="Arial" charset="0"/>
              </a:rPr>
              <a:t>1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Even parity: ensure an even number of 1s</a:t>
            </a:r>
          </a:p>
          <a:p>
            <a:pPr lvl="2"/>
            <a:r>
              <a:rPr lang="en-US">
                <a:latin typeface="Comic Sans MS" charset="0"/>
                <a:ea typeface="Arial" charset="0"/>
                <a:cs typeface="Arial" charset="0"/>
              </a:rPr>
              <a:t>E.g., 0101011 becomes 0101011</a:t>
            </a:r>
            <a:r>
              <a:rPr lang="en-US">
                <a:solidFill>
                  <a:srgbClr val="FF3300"/>
                </a:solidFill>
                <a:latin typeface="Comic Sans MS" charset="0"/>
                <a:ea typeface="Arial" charset="0"/>
                <a:cs typeface="Arial" charset="0"/>
              </a:rPr>
              <a:t>0</a:t>
            </a:r>
          </a:p>
          <a:p>
            <a:r>
              <a:rPr lang="en-US">
                <a:latin typeface="Comic Sans MS" charset="0"/>
                <a:cs typeface="Arial" charset="0"/>
              </a:rPr>
              <a:t>Checksum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Treat data as a sequence of 16-bit words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Compute a sum of all the 16-bit words, with no carries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Transmit the sum along with the packet</a:t>
            </a:r>
          </a:p>
          <a:p>
            <a:r>
              <a:rPr lang="en-US">
                <a:latin typeface="Comic Sans MS" charset="0"/>
                <a:cs typeface="Arial" charset="0"/>
              </a:rPr>
              <a:t>Cyclic Redundancy Check (CRC)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See Section 2.4 of Chapter 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720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46F4D84-D77C-1C4E-BFE9-9B82D32E4E8F}" type="slidenum">
              <a:rPr lang="en-US" sz="1400" b="0">
                <a:latin typeface="Times New Roman" charset="0"/>
              </a:rPr>
              <a:pPr eaLnBrk="1" hangingPunct="1"/>
              <a:t>12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Point-to-Point vs. Broadcast Media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latin typeface="Comic Sans MS" charset="0"/>
                <a:cs typeface="Arial" charset="0"/>
              </a:rPr>
              <a:t>Point-to-point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PPP for dial-up access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Point-to-point link between Ethernet switch and host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Most long distance channels sold by carriers and telecom operators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Comic Sans MS" charset="0"/>
                <a:cs typeface="Arial" charset="0"/>
              </a:rPr>
              <a:t>Broadcast (shared wire or medium)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Traditional Ethernet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802.11 wireless LAN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  <a:ea typeface="Arial" charset="0"/>
                <a:cs typeface="Arial" charset="0"/>
              </a:rPr>
              <a:t>Token Ring</a:t>
            </a:r>
          </a:p>
          <a:p>
            <a:pPr>
              <a:lnSpc>
                <a:spcPct val="90000"/>
              </a:lnSpc>
            </a:pPr>
            <a:endParaRPr lang="en-US" sz="2400">
              <a:latin typeface="Comic Sans MS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400">
              <a:latin typeface="Comic Sans MS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400">
              <a:latin typeface="Comic Sans MS" charset="0"/>
              <a:cs typeface="Arial" charset="0"/>
            </a:endParaRPr>
          </a:p>
          <a:p>
            <a:pPr>
              <a:lnSpc>
                <a:spcPct val="90000"/>
              </a:lnSpc>
            </a:pPr>
            <a:endParaRPr lang="en-US" sz="2400">
              <a:latin typeface="Comic Sans MS" charset="0"/>
              <a:cs typeface="Arial" charset="0"/>
            </a:endParaRPr>
          </a:p>
        </p:txBody>
      </p:sp>
      <p:pic>
        <p:nvPicPr>
          <p:cNvPr id="37892" name="Picture 5" descr="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419600"/>
            <a:ext cx="7010400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7A1C8D5-0E71-464C-9D33-BF35A9E40289}" type="slidenum">
              <a:rPr lang="en-US" sz="1400" b="0">
                <a:latin typeface="Times New Roman" charset="0"/>
              </a:rPr>
              <a:pPr eaLnBrk="1" hangingPunct="1"/>
              <a:t>13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Broadcast Media Based Links</a:t>
            </a:r>
            <a:endParaRPr lang="pt-PT" sz="3200"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82713"/>
            <a:ext cx="8610600" cy="4913312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GB">
                <a:solidFill>
                  <a:schemeClr val="tx1"/>
                </a:solidFill>
                <a:latin typeface="Comic Sans MS" charset="0"/>
                <a:cs typeface="Arial" charset="0"/>
              </a:rPr>
              <a:t>May use guided (“wires”) or unguided propagation media (“space”)</a:t>
            </a:r>
          </a:p>
          <a:p>
            <a:pPr marL="342900" indent="-342900">
              <a:lnSpc>
                <a:spcPct val="90000"/>
              </a:lnSpc>
            </a:pPr>
            <a:r>
              <a:rPr lang="en-GB">
                <a:solidFill>
                  <a:schemeClr val="tx1"/>
                </a:solidFill>
                <a:latin typeface="Comic Sans MS" charset="0"/>
                <a:cs typeface="Arial" charset="0"/>
              </a:rPr>
              <a:t>The offered service is the best-effort transmission of point-to-point or multi-point transmission of frames (“unicasting”, “broadcasting” and “multicasting”) </a:t>
            </a:r>
          </a:p>
          <a:p>
            <a:pPr marL="342900" indent="-342900">
              <a:lnSpc>
                <a:spcPct val="90000"/>
              </a:lnSpc>
            </a:pPr>
            <a:r>
              <a:rPr lang="en-GB">
                <a:solidFill>
                  <a:schemeClr val="tx1"/>
                </a:solidFill>
                <a:latin typeface="Comic Sans MS" charset="0"/>
                <a:cs typeface="Arial" charset="0"/>
              </a:rPr>
              <a:t>In unguided media with an high error rate, the physical layer attempts to correct transmission errors (“forward error correction”).</a:t>
            </a:r>
            <a:endParaRPr lang="en-GB">
              <a:solidFill>
                <a:schemeClr val="tx1"/>
              </a:solidFill>
              <a:latin typeface="Comic Sans MS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F4D2853-3B1C-EC49-86A4-F7697F5FA164}" type="slidenum">
              <a:rPr lang="en-US" sz="1400" b="0">
                <a:latin typeface="Times New Roman" charset="0"/>
              </a:rPr>
              <a:pPr eaLnBrk="1" hangingPunct="1"/>
              <a:t>14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Multiple Access Protocol</a:t>
            </a: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Single shared broadcast channel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Avoid having multiple nodes speaking at once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Otherwise, collisions lead to garbled data</a:t>
            </a:r>
          </a:p>
          <a:p>
            <a:r>
              <a:rPr lang="en-US">
                <a:latin typeface="Comic Sans MS" charset="0"/>
                <a:cs typeface="Arial" charset="0"/>
              </a:rPr>
              <a:t>Multiple access protocol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Distributed algorithm for sharing the channel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Algorithm determines which node can transmit</a:t>
            </a:r>
          </a:p>
          <a:p>
            <a:r>
              <a:rPr lang="en-US">
                <a:latin typeface="Comic Sans MS" charset="0"/>
                <a:cs typeface="Arial" charset="0"/>
              </a:rPr>
              <a:t>Classes of techniques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Channel partitioning: divide channel into pieces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Taking turns: passing a token for the right to transmit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Random access: allow collisions, and then recover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1299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3A39526-1E4A-424B-B70D-2B3EB95BDB0D}" type="slidenum">
              <a:rPr lang="en-US" sz="1400" b="0">
                <a:latin typeface="Times New Roman" charset="0"/>
              </a:rPr>
              <a:pPr eaLnBrk="1" hangingPunct="1"/>
              <a:t>15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charset="0"/>
                <a:ea typeface="ＭＳ Ｐゴシック" charset="0"/>
                <a:cs typeface="ＭＳ Ｐゴシック" charset="0"/>
              </a:rPr>
              <a:t> The Ideal Multiple Access Protocol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4503738"/>
          </a:xfrm>
        </p:spPr>
        <p:txBody>
          <a:bodyPr/>
          <a:lstStyle/>
          <a:p>
            <a:r>
              <a:rPr lang="en-GB" sz="3200">
                <a:latin typeface="Comic Sans MS" charset="0"/>
                <a:cs typeface="Arial" charset="0"/>
              </a:rPr>
              <a:t>A link with a R bps bit data rate and being used by N nodes</a:t>
            </a:r>
          </a:p>
          <a:p>
            <a:pPr lvl="1"/>
            <a:r>
              <a:rPr lang="en-GB" sz="2800">
                <a:latin typeface="Comic Sans MS" charset="0"/>
                <a:ea typeface="Arial" charset="0"/>
                <a:cs typeface="Arial" charset="0"/>
              </a:rPr>
              <a:t>If just one node needs to communicate, then it should be allowed to use all the transmission capacity (R)</a:t>
            </a:r>
          </a:p>
          <a:p>
            <a:pPr lvl="1"/>
            <a:r>
              <a:rPr lang="en-GB" sz="2800">
                <a:latin typeface="Comic Sans MS" charset="0"/>
                <a:ea typeface="Arial" charset="0"/>
                <a:cs typeface="Arial" charset="0"/>
              </a:rPr>
              <a:t>If N nodes are transmitting, then, in average, each should be able to use R / N bps</a:t>
            </a:r>
            <a:endParaRPr lang="en-GB" altLang="ja-JP" sz="2800"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GB" altLang="ja-JP" sz="2800">
                <a:latin typeface="Comic Sans MS" charset="0"/>
                <a:ea typeface="ＭＳ Ｐゴシック" charset="0"/>
                <a:cs typeface="ＭＳ Ｐゴシック" charset="0"/>
              </a:rPr>
              <a:t>The protocol is simple and fully decentralized</a:t>
            </a:r>
          </a:p>
          <a:p>
            <a:pPr lvl="1">
              <a:buFont typeface="Helvetica" charset="0"/>
              <a:buNone/>
            </a:pPr>
            <a:endParaRPr lang="en-GB" sz="2800">
              <a:latin typeface="Comic Sans MS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926162F2-9C6D-1240-A7A7-E2405AE5E9DF}" type="slidenum">
              <a:rPr lang="en-US" sz="1400" b="0">
                <a:latin typeface="Times New Roman" charset="0"/>
              </a:rPr>
              <a:pPr eaLnBrk="1" hangingPunct="1"/>
              <a:t>16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Three Ways to Share the Media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>
                <a:latin typeface="Comic Sans MS" charset="0"/>
                <a:cs typeface="Arial" charset="0"/>
              </a:rPr>
              <a:t>Channel partitioning MAC protocols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Share channel efficiently and fairly at high load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Inefficient at low load: delay in channel access, 1/N bandwidth allocated even if only 1 active node! </a:t>
            </a:r>
          </a:p>
          <a:p>
            <a:pPr>
              <a:lnSpc>
                <a:spcPct val="110000"/>
              </a:lnSpc>
            </a:pPr>
            <a:r>
              <a:rPr lang="en-US">
                <a:latin typeface="Comic Sans MS" charset="0"/>
                <a:cs typeface="Arial" charset="0"/>
              </a:rPr>
              <a:t>Random access MAC protocols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Efficient at low load: single node can fully utilize channel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High load: collision overhead</a:t>
            </a:r>
          </a:p>
          <a:p>
            <a:pPr>
              <a:lnSpc>
                <a:spcPct val="110000"/>
              </a:lnSpc>
            </a:pPr>
            <a:r>
              <a:rPr lang="ja-JP" altLang="en-US">
                <a:latin typeface="Comic Sans MS" charset="0"/>
                <a:cs typeface="Arial" charset="0"/>
              </a:rPr>
              <a:t>“</a:t>
            </a:r>
            <a:r>
              <a:rPr lang="en-US" altLang="ja-JP">
                <a:latin typeface="Comic Sans MS" charset="0"/>
                <a:cs typeface="Arial" charset="0"/>
              </a:rPr>
              <a:t>Taking turns</a:t>
            </a:r>
            <a:r>
              <a:rPr lang="ja-JP" altLang="en-US">
                <a:latin typeface="Comic Sans MS" charset="0"/>
                <a:cs typeface="Arial" charset="0"/>
              </a:rPr>
              <a:t>”</a:t>
            </a:r>
            <a:r>
              <a:rPr lang="en-US" altLang="ja-JP">
                <a:latin typeface="Comic Sans MS" charset="0"/>
                <a:cs typeface="Arial" charset="0"/>
              </a:rPr>
              <a:t> protocols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Eliminates empty slots without causing collisions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Vulnerable to failures (e.g., failed node or lost token)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14A5539-F963-4D4C-B151-AAE3A6159834}" type="slidenum">
              <a:rPr lang="en-US" sz="1400" b="0">
                <a:latin typeface="Times New Roman" charset="0"/>
              </a:rPr>
              <a:pPr eaLnBrk="1" hangingPunct="1"/>
              <a:t>17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Random Access Protocols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When node has a packet to send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Transmits it at full channel data rate R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No a priori coordination among nodes</a:t>
            </a:r>
          </a:p>
          <a:p>
            <a:r>
              <a:rPr lang="en-US">
                <a:latin typeface="Comic Sans MS" charset="0"/>
                <a:cs typeface="Arial" charset="0"/>
              </a:rPr>
              <a:t>Two or more transmitting nodes ➜ </a:t>
            </a:r>
            <a:r>
              <a:rPr lang="ja-JP" altLang="en-US">
                <a:latin typeface="Comic Sans MS" charset="0"/>
                <a:cs typeface="Arial" charset="0"/>
              </a:rPr>
              <a:t>“</a:t>
            </a:r>
            <a:r>
              <a:rPr lang="en-US" altLang="ja-JP">
                <a:latin typeface="Comic Sans MS" charset="0"/>
                <a:cs typeface="Arial" charset="0"/>
              </a:rPr>
              <a:t>collision</a:t>
            </a:r>
            <a:r>
              <a:rPr lang="ja-JP" altLang="en-US">
                <a:latin typeface="Comic Sans MS" charset="0"/>
                <a:cs typeface="Arial" charset="0"/>
              </a:rPr>
              <a:t>”</a:t>
            </a:r>
            <a:r>
              <a:rPr lang="en-US" altLang="ja-JP">
                <a:latin typeface="Comic Sans MS" charset="0"/>
                <a:cs typeface="Arial" charset="0"/>
              </a:rPr>
              <a:t>,</a:t>
            </a:r>
          </a:p>
          <a:p>
            <a:r>
              <a:rPr lang="en-US">
                <a:latin typeface="Comic Sans MS" charset="0"/>
                <a:cs typeface="Arial" charset="0"/>
              </a:rPr>
              <a:t>Random access MAC protocol specifies: 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How to detect collisions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How to recover from collisions </a:t>
            </a:r>
          </a:p>
          <a:p>
            <a:r>
              <a:rPr lang="en-US">
                <a:latin typeface="Comic Sans MS" charset="0"/>
                <a:cs typeface="Arial" charset="0"/>
              </a:rPr>
              <a:t>Examples 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ALOHA and Slotted ALOHA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CSMA, CSMA/CD, CSMA/CA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9CF2CE4-709B-414B-B545-D966D271DF70}" type="slidenum">
              <a:rPr lang="en-US" sz="1400" b="0">
                <a:latin typeface="Times New Roman" charset="0"/>
              </a:rPr>
              <a:pPr eaLnBrk="1" hangingPunct="1"/>
              <a:t>18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Ethernet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2514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tx1"/>
                </a:solidFill>
                <a:latin typeface="Comic Sans MS" charset="0"/>
                <a:cs typeface="Arial" charset="0"/>
              </a:rPr>
              <a:t>Dominant wired LAN technology: 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tx1"/>
                </a:solidFill>
                <a:latin typeface="Comic Sans MS" charset="0"/>
                <a:cs typeface="Arial" charset="0"/>
              </a:rPr>
              <a:t>First widely used LAN technology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tx1"/>
                </a:solidFill>
                <a:latin typeface="Comic Sans MS" charset="0"/>
                <a:cs typeface="Arial" charset="0"/>
              </a:rPr>
              <a:t>Simpler, cheaper than token LANs and ATM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chemeClr val="tx1"/>
                </a:solidFill>
                <a:latin typeface="Comic Sans MS" charset="0"/>
                <a:cs typeface="Arial" charset="0"/>
              </a:rPr>
              <a:t>Kept up with speed race: 10 Mbps – 10 Gbps (100 Gbps expected soon) </a:t>
            </a:r>
          </a:p>
        </p:txBody>
      </p:sp>
      <p:pic>
        <p:nvPicPr>
          <p:cNvPr id="48132" name="Picture 4" descr="551 metcalfe-en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886200"/>
            <a:ext cx="5192713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7080250" y="4578350"/>
            <a:ext cx="13493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1800" b="0">
                <a:latin typeface="Comic Sans MS" charset="0"/>
              </a:rPr>
              <a:t>Metcalfe</a:t>
            </a:r>
            <a:r>
              <a:rPr lang="ja-JP" altLang="en-US" sz="1800" b="0">
                <a:latin typeface="Comic Sans MS" charset="0"/>
              </a:rPr>
              <a:t>’</a:t>
            </a:r>
            <a:r>
              <a:rPr lang="en-US" altLang="ja-JP" sz="1800" b="0">
                <a:latin typeface="Comic Sans MS" charset="0"/>
              </a:rPr>
              <a:t>s </a:t>
            </a:r>
          </a:p>
          <a:p>
            <a:r>
              <a:rPr lang="en-US" sz="1800" b="0">
                <a:latin typeface="Comic Sans MS" charset="0"/>
              </a:rPr>
              <a:t>Ethernet</a:t>
            </a:r>
          </a:p>
          <a:p>
            <a:r>
              <a:rPr lang="en-US" sz="1800" b="0">
                <a:latin typeface="Comic Sans MS" charset="0"/>
              </a:rPr>
              <a:t>sketch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3D8AA09-CE93-0540-AB2E-999F68B43702}" type="slidenum">
              <a:rPr lang="en-US" sz="1400" b="0">
                <a:latin typeface="Times New Roman" charset="0"/>
              </a:rPr>
              <a:pPr eaLnBrk="1" hangingPunct="1"/>
              <a:t>19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CSMA Collisions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87888" y="1219200"/>
            <a:ext cx="4227512" cy="5486400"/>
          </a:xfrm>
        </p:spPr>
        <p:txBody>
          <a:bodyPr/>
          <a:lstStyle/>
          <a:p>
            <a:endParaRPr lang="en-US" sz="2400">
              <a:latin typeface="Comic Sans MS" charset="0"/>
              <a:cs typeface="Arial" charset="0"/>
            </a:endParaRPr>
          </a:p>
        </p:txBody>
      </p:sp>
      <p:pic>
        <p:nvPicPr>
          <p:cNvPr id="50180" name="Picture 4" descr="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3413" y="1322388"/>
            <a:ext cx="4287837" cy="504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541338" y="1547813"/>
            <a:ext cx="37941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sz="2400" b="0">
                <a:solidFill>
                  <a:schemeClr val="accent2"/>
                </a:solidFill>
                <a:latin typeface="Arial" charset="0"/>
              </a:rPr>
              <a:t>Collisions </a:t>
            </a:r>
            <a:r>
              <a:rPr lang="en-US" sz="2400" b="0" i="1">
                <a:solidFill>
                  <a:schemeClr val="accent2"/>
                </a:solidFill>
                <a:latin typeface="Arial" charset="0"/>
              </a:rPr>
              <a:t>can</a:t>
            </a:r>
            <a:r>
              <a:rPr lang="en-US" sz="2400" b="0">
                <a:solidFill>
                  <a:schemeClr val="accent2"/>
                </a:solidFill>
                <a:latin typeface="Arial" charset="0"/>
              </a:rPr>
              <a:t> still occur:</a:t>
            </a:r>
            <a:endParaRPr lang="en-US" sz="2400" b="0">
              <a:latin typeface="Arial" charset="0"/>
            </a:endParaRPr>
          </a:p>
          <a:p>
            <a:pPr algn="l" eaLnBrk="0" hangingPunct="0"/>
            <a:r>
              <a:rPr lang="en-US" b="0">
                <a:latin typeface="Arial" charset="0"/>
              </a:rPr>
              <a:t>propagation delay means </a:t>
            </a:r>
          </a:p>
          <a:p>
            <a:pPr algn="l" eaLnBrk="0" hangingPunct="0"/>
            <a:r>
              <a:rPr lang="en-US" b="0">
                <a:latin typeface="Arial" charset="0"/>
              </a:rPr>
              <a:t>two nodes may not hear</a:t>
            </a:r>
          </a:p>
          <a:p>
            <a:pPr algn="l" eaLnBrk="0" hangingPunct="0"/>
            <a:r>
              <a:rPr lang="en-US" b="0">
                <a:latin typeface="Arial" charset="0"/>
              </a:rPr>
              <a:t>each other</a:t>
            </a:r>
            <a:r>
              <a:rPr lang="ja-JP" altLang="en-US" b="0">
                <a:latin typeface="Arial" charset="0"/>
              </a:rPr>
              <a:t>’</a:t>
            </a:r>
            <a:r>
              <a:rPr lang="en-US" altLang="ja-JP" b="0">
                <a:latin typeface="Arial" charset="0"/>
              </a:rPr>
              <a:t>s transmission</a:t>
            </a:r>
            <a:endParaRPr lang="en-US" sz="2400" b="0">
              <a:latin typeface="Arial" charset="0"/>
            </a:endParaRP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539750" y="3059113"/>
            <a:ext cx="34988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sz="2400" b="0">
                <a:solidFill>
                  <a:schemeClr val="accent2"/>
                </a:solidFill>
                <a:latin typeface="Arial" charset="0"/>
              </a:rPr>
              <a:t>Collision:</a:t>
            </a:r>
            <a:endParaRPr lang="en-US" sz="2400" b="0">
              <a:latin typeface="Arial" charset="0"/>
            </a:endParaRPr>
          </a:p>
          <a:p>
            <a:pPr algn="l" eaLnBrk="0" hangingPunct="0"/>
            <a:r>
              <a:rPr lang="en-US" b="0">
                <a:latin typeface="Arial" charset="0"/>
              </a:rPr>
              <a:t>entire packet transmission </a:t>
            </a:r>
          </a:p>
          <a:p>
            <a:pPr algn="l" eaLnBrk="0" hangingPunct="0"/>
            <a:r>
              <a:rPr lang="en-US" b="0">
                <a:latin typeface="Arial" charset="0"/>
              </a:rPr>
              <a:t>time wasted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6962F69-E77C-494B-AFD2-2C44EAD5A6BD}" type="slidenum">
              <a:rPr lang="en-US" sz="1400" b="0">
                <a:latin typeface="Times New Roman" charset="0"/>
              </a:rPr>
              <a:pPr eaLnBrk="1" hangingPunct="1"/>
              <a:t>2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Lecture Outline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Comic Sans MS" charset="0"/>
              </a:rPr>
              <a:t>Link-layer services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latin typeface="Comic Sans MS" charset="0"/>
              </a:rPr>
              <a:t>Sharing </a:t>
            </a:r>
            <a:r>
              <a:rPr lang="en-US" sz="2400" dirty="0">
                <a:latin typeface="Comic Sans MS" charset="0"/>
              </a:rPr>
              <a:t>a shared media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latin typeface="Comic Sans MS" charset="0"/>
              </a:rPr>
              <a:t>Ethernet </a:t>
            </a:r>
            <a:r>
              <a:rPr lang="en-US" sz="2400" dirty="0">
                <a:latin typeface="Comic Sans MS" charset="0"/>
              </a:rPr>
              <a:t>protocol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Carrier sense, collision detection, and random access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Frame structure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Hubs and switches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Comic Sans MS" charset="0"/>
              </a:rPr>
              <a:t>Token Ring protocol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The coordination algorithm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Characteristics</a:t>
            </a:r>
          </a:p>
          <a:p>
            <a:pPr>
              <a:defRPr/>
            </a:pPr>
            <a:r>
              <a:rPr lang="en-US" sz="2400" dirty="0"/>
              <a:t>Using </a:t>
            </a:r>
            <a:r>
              <a:rPr lang="en-US" sz="2400" dirty="0" smtClean="0"/>
              <a:t>some slides </a:t>
            </a:r>
            <a:r>
              <a:rPr lang="en-US" sz="2400" dirty="0"/>
              <a:t>from the companion sites of</a:t>
            </a:r>
          </a:p>
          <a:p>
            <a:pPr marL="339725" lvl="1" indent="0">
              <a:buFont typeface="Helvetica" charset="0"/>
              <a:buNone/>
              <a:defRPr/>
            </a:pPr>
            <a:r>
              <a:rPr lang="pt-PT" sz="2000" dirty="0">
                <a:cs typeface="Times New Roman" charset="0"/>
              </a:rPr>
              <a:t>James F. </a:t>
            </a:r>
            <a:r>
              <a:rPr lang="pt-PT" sz="2000" dirty="0" err="1">
                <a:cs typeface="Times New Roman" charset="0"/>
              </a:rPr>
              <a:t>Kurose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and</a:t>
            </a:r>
            <a:r>
              <a:rPr lang="pt-PT" sz="2000" dirty="0">
                <a:cs typeface="Times New Roman" charset="0"/>
              </a:rPr>
              <a:t> Keith W. Ross, </a:t>
            </a:r>
            <a:r>
              <a:rPr lang="ja-JP" altLang="pt-PT" sz="2000" dirty="0">
                <a:cs typeface="Times New Roman" charset="0"/>
              </a:rPr>
              <a:t>“</a:t>
            </a:r>
            <a:r>
              <a:rPr lang="pt-PT" sz="2000" dirty="0" err="1">
                <a:cs typeface="Times New Roman" charset="0"/>
              </a:rPr>
              <a:t>Computer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Networking</a:t>
            </a:r>
            <a:r>
              <a:rPr lang="pt-PT" sz="2000" dirty="0">
                <a:cs typeface="Times New Roman" charset="0"/>
              </a:rPr>
              <a:t> - A Top-</a:t>
            </a:r>
            <a:r>
              <a:rPr lang="pt-PT" sz="2000" dirty="0" err="1">
                <a:cs typeface="Times New Roman" charset="0"/>
              </a:rPr>
              <a:t>Down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Approach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Featuring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the</a:t>
            </a:r>
            <a:r>
              <a:rPr lang="pt-PT" sz="2000" dirty="0">
                <a:cs typeface="Times New Roman" charset="0"/>
              </a:rPr>
              <a:t> Internet,</a:t>
            </a:r>
            <a:r>
              <a:rPr lang="ja-JP" altLang="pt-PT" sz="2000" dirty="0">
                <a:cs typeface="Times New Roman" charset="0"/>
              </a:rPr>
              <a:t>”</a:t>
            </a:r>
            <a:r>
              <a:rPr lang="pt-PT" sz="2000" dirty="0">
                <a:cs typeface="Times New Roman" charset="0"/>
              </a:rPr>
              <a:t> </a:t>
            </a:r>
            <a:r>
              <a:rPr lang="pt-PT" sz="2000" dirty="0" err="1">
                <a:cs typeface="Times New Roman" charset="0"/>
              </a:rPr>
              <a:t>Addison</a:t>
            </a:r>
            <a:r>
              <a:rPr lang="pt-PT" sz="2000" dirty="0">
                <a:cs typeface="Times New Roman" charset="0"/>
              </a:rPr>
              <a:t> Wesley </a:t>
            </a:r>
          </a:p>
          <a:p>
            <a:pPr marL="339725" lvl="1" indent="0">
              <a:buFont typeface="Helvetica" charset="0"/>
              <a:buNone/>
              <a:defRPr/>
            </a:pPr>
            <a:r>
              <a:rPr lang="en-US" sz="2000" dirty="0">
                <a:latin typeface="Comic Sans MS" charset="0"/>
                <a:cs typeface="Arial" charset="0"/>
              </a:rPr>
              <a:t>Computer Networks, COS461, Jennifer Rexford, Princeton University, 2007 Edition</a:t>
            </a:r>
          </a:p>
          <a:p>
            <a:pPr marL="339725" lvl="1" indent="0">
              <a:lnSpc>
                <a:spcPct val="90000"/>
              </a:lnSpc>
              <a:buFont typeface="Helvetica" charset="0"/>
              <a:buNone/>
              <a:defRPr/>
            </a:pPr>
            <a:endParaRPr lang="en-US" sz="2000" dirty="0">
              <a:latin typeface="Comic Sans MS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923302A-088A-884D-BB6D-77D7AE552617}" type="slidenum">
              <a:rPr lang="en-US" sz="1400" b="0">
                <a:latin typeface="Times New Roman" charset="0"/>
              </a:rPr>
              <a:pPr eaLnBrk="1" hangingPunct="1"/>
              <a:t>20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CSMA/CD (Collision Detection)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CSMA/CD: carrier sensing, deferral as in CSMA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Collisions detected within short time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Colliding transmissions aborted, reducing wastage </a:t>
            </a:r>
          </a:p>
          <a:p>
            <a:r>
              <a:rPr lang="en-US">
                <a:latin typeface="Comic Sans MS" charset="0"/>
                <a:cs typeface="Arial" charset="0"/>
              </a:rPr>
              <a:t>Collision detection 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Easy in wired LANs: measure signal strengths, compare transmitted, received signals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Difficult in wireless LANs: receiver shut off while transmitting</a:t>
            </a:r>
          </a:p>
          <a:p>
            <a:r>
              <a:rPr lang="en-US">
                <a:latin typeface="Comic Sans MS" charset="0"/>
                <a:cs typeface="Arial" charset="0"/>
              </a:rPr>
              <a:t>Human analogy: the polite conversationalist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23F9DEE-DC67-BE44-9650-097792B73054}" type="slidenum">
              <a:rPr lang="en-US" sz="1400" b="0">
                <a:latin typeface="Times New Roman" charset="0"/>
              </a:rPr>
              <a:pPr eaLnBrk="1" hangingPunct="1"/>
              <a:t>21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CSMA/CD Collision Detection</a:t>
            </a:r>
          </a:p>
        </p:txBody>
      </p:sp>
      <p:pic>
        <p:nvPicPr>
          <p:cNvPr id="54275" name="Picture 3" descr="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88" y="1531938"/>
            <a:ext cx="4433887" cy="387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5E6C5BE-C5DB-2D44-AAD9-D2A28F1F0BEC}" type="slidenum">
              <a:rPr lang="en-US" sz="1400" b="0">
                <a:latin typeface="Times New Roman" charset="0"/>
              </a:rPr>
              <a:pPr eaLnBrk="1" hangingPunct="1"/>
              <a:t>22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Ethernet Uses CSMA/CD</a:t>
            </a:r>
          </a:p>
        </p:txBody>
      </p:sp>
      <p:sp>
        <p:nvSpPr>
          <p:cNvPr id="97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>
                <a:latin typeface="Comic Sans MS" charset="0"/>
                <a:cs typeface="Arial" charset="0"/>
              </a:rPr>
              <a:t>Carrier sense: wait for link to be idle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Channel idle: start transmitting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Channel busy: wait until idle</a:t>
            </a:r>
          </a:p>
          <a:p>
            <a:pPr>
              <a:lnSpc>
                <a:spcPct val="110000"/>
              </a:lnSpc>
            </a:pPr>
            <a:r>
              <a:rPr lang="en-US">
                <a:latin typeface="Comic Sans MS" charset="0"/>
                <a:cs typeface="Arial" charset="0"/>
              </a:rPr>
              <a:t>Collision detection: listen while transmitting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No collision: transmission is complete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Collision: abort transmission, and send jam signal</a:t>
            </a:r>
          </a:p>
          <a:p>
            <a:pPr>
              <a:lnSpc>
                <a:spcPct val="110000"/>
              </a:lnSpc>
            </a:pPr>
            <a:r>
              <a:rPr lang="en-US">
                <a:latin typeface="Comic Sans MS" charset="0"/>
                <a:cs typeface="Arial" charset="0"/>
              </a:rPr>
              <a:t>Random access: exponential back-off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After collision, wait a random time before trying again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After m</a:t>
            </a:r>
            <a:r>
              <a:rPr lang="en-US" baseline="30000">
                <a:latin typeface="Comic Sans MS" charset="0"/>
                <a:ea typeface="Arial" charset="0"/>
                <a:cs typeface="Arial" charset="0"/>
              </a:rPr>
              <a:t>th 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collision, choose K randomly from {0, …, 2</a:t>
            </a:r>
            <a:r>
              <a:rPr lang="en-US" baseline="30000">
                <a:latin typeface="Comic Sans MS" charset="0"/>
                <a:ea typeface="Arial" charset="0"/>
                <a:cs typeface="Arial" charset="0"/>
              </a:rPr>
              <a:t>m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-1}</a:t>
            </a:r>
          </a:p>
          <a:p>
            <a:pPr lvl="1">
              <a:lnSpc>
                <a:spcPct val="11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… and wait for K*512 bit times before trying again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9971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CCF6AF5-C082-EF4C-A330-154EA7410111}" type="slidenum">
              <a:rPr lang="en-US" sz="1400" b="0">
                <a:latin typeface="Times New Roman" charset="0"/>
              </a:rPr>
              <a:pPr eaLnBrk="1" hangingPunct="1"/>
              <a:t>23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>
                <a:latin typeface="Comic Sans MS" charset="0"/>
                <a:ea typeface="ＭＳ Ｐゴシック" charset="0"/>
                <a:cs typeface="ＭＳ Ｐゴシック" charset="0"/>
              </a:rPr>
              <a:t>Ethernet Algorithm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82713"/>
            <a:ext cx="7983538" cy="4995862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b="1">
                <a:latin typeface="Comic Sans MS" charset="0"/>
                <a:cs typeface="Arial" charset="0"/>
              </a:rPr>
              <a:t>A</a:t>
            </a:r>
            <a:r>
              <a:rPr lang="en-US" sz="1800">
                <a:latin typeface="Comic Sans MS" charset="0"/>
                <a:cs typeface="Arial" charset="0"/>
              </a:rPr>
              <a:t>: sense channel, </a:t>
            </a:r>
            <a:r>
              <a:rPr lang="en-US" sz="1800" b="1">
                <a:latin typeface="Comic Sans MS" charset="0"/>
                <a:cs typeface="Arial" charset="0"/>
              </a:rPr>
              <a:t>if</a:t>
            </a:r>
            <a:r>
              <a:rPr lang="en-US" sz="1800">
                <a:latin typeface="Comic Sans MS" charset="0"/>
                <a:cs typeface="Arial" charset="0"/>
              </a:rPr>
              <a:t> idle </a:t>
            </a:r>
          </a:p>
          <a:p>
            <a:pPr lvl="1">
              <a:buFont typeface="Helvetica" charset="0"/>
              <a:buNone/>
            </a:pPr>
            <a:r>
              <a:rPr lang="en-US" sz="1800" b="1">
                <a:solidFill>
                  <a:schemeClr val="hlink"/>
                </a:solidFill>
                <a:latin typeface="Comic Sans MS" charset="0"/>
                <a:ea typeface="Arial" charset="0"/>
                <a:cs typeface="Arial" charset="0"/>
              </a:rPr>
              <a:t>then</a:t>
            </a:r>
            <a:r>
              <a:rPr lang="en-US" sz="1800">
                <a:latin typeface="Comic Sans MS" charset="0"/>
                <a:ea typeface="Arial" charset="0"/>
                <a:cs typeface="Arial" charset="0"/>
              </a:rPr>
              <a:t> {</a:t>
            </a:r>
          </a:p>
          <a:p>
            <a:pPr lvl="1">
              <a:buFont typeface="Helvetica" charset="0"/>
              <a:buNone/>
            </a:pPr>
            <a:r>
              <a:rPr lang="en-US" sz="1800">
                <a:latin typeface="Comic Sans MS" charset="0"/>
                <a:ea typeface="Arial" charset="0"/>
                <a:cs typeface="Arial" charset="0"/>
              </a:rPr>
              <a:t>		      transmit and monitor the channel; </a:t>
            </a:r>
          </a:p>
          <a:p>
            <a:pPr lvl="3">
              <a:buFontTx/>
              <a:buNone/>
            </a:pPr>
            <a:r>
              <a:rPr lang="en-US" b="1">
                <a:solidFill>
                  <a:schemeClr val="hlink"/>
                </a:solidFill>
                <a:latin typeface="Comic Sans MS" charset="0"/>
                <a:ea typeface="Arial" charset="0"/>
                <a:cs typeface="Arial" charset="0"/>
              </a:rPr>
              <a:t>If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 detect another transmission </a:t>
            </a:r>
          </a:p>
          <a:p>
            <a:pPr lvl="3">
              <a:buFontTx/>
              <a:buNone/>
            </a:pPr>
            <a:r>
              <a:rPr lang="en-US" b="1">
                <a:latin typeface="Comic Sans MS" charset="0"/>
                <a:ea typeface="Arial" charset="0"/>
                <a:cs typeface="Arial" charset="0"/>
              </a:rPr>
              <a:t> </a:t>
            </a:r>
            <a:r>
              <a:rPr lang="en-US" b="1">
                <a:solidFill>
                  <a:schemeClr val="hlink"/>
                </a:solidFill>
                <a:latin typeface="Comic Sans MS" charset="0"/>
                <a:ea typeface="Arial" charset="0"/>
                <a:cs typeface="Arial" charset="0"/>
              </a:rPr>
              <a:t> then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 { </a:t>
            </a:r>
          </a:p>
          <a:p>
            <a:pPr lvl="3">
              <a:buFontTx/>
              <a:buNone/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       abort and send jam signal; </a:t>
            </a:r>
          </a:p>
          <a:p>
            <a:pPr lvl="4">
              <a:buFontTx/>
              <a:buNone/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update # collisions; </a:t>
            </a:r>
          </a:p>
          <a:p>
            <a:pPr lvl="4">
              <a:buFontTx/>
              <a:buNone/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delay as required by exponential back-off algorithm; </a:t>
            </a:r>
          </a:p>
          <a:p>
            <a:pPr lvl="4">
              <a:buFontTx/>
              <a:buNone/>
            </a:pPr>
            <a:r>
              <a:rPr lang="en-US" b="1">
                <a:solidFill>
                  <a:schemeClr val="hlink"/>
                </a:solidFill>
                <a:latin typeface="Comic Sans MS" charset="0"/>
                <a:ea typeface="Arial" charset="0"/>
                <a:cs typeface="Arial" charset="0"/>
              </a:rPr>
              <a:t>goto A</a:t>
            </a:r>
          </a:p>
          <a:p>
            <a:pPr lvl="4">
              <a:buFontTx/>
              <a:buNone/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}</a:t>
            </a:r>
          </a:p>
          <a:p>
            <a:pPr lvl="3">
              <a:buFontTx/>
              <a:buNone/>
            </a:pPr>
            <a:r>
              <a:rPr lang="en-US" b="1">
                <a:solidFill>
                  <a:schemeClr val="hlink"/>
                </a:solidFill>
                <a:latin typeface="Comic Sans MS" charset="0"/>
                <a:ea typeface="Arial" charset="0"/>
                <a:cs typeface="Arial" charset="0"/>
              </a:rPr>
              <a:t> else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 {done with the frame; set collisions to zero}</a:t>
            </a:r>
          </a:p>
          <a:p>
            <a:pPr lvl="2">
              <a:buFont typeface="Wingdings" charset="0"/>
              <a:buNone/>
            </a:pPr>
            <a:r>
              <a:rPr lang="en-US" sz="1800">
                <a:latin typeface="Comic Sans MS" charset="0"/>
                <a:ea typeface="Arial" charset="0"/>
                <a:cs typeface="Arial" charset="0"/>
              </a:rPr>
              <a:t>}</a:t>
            </a:r>
          </a:p>
          <a:p>
            <a:pPr lvl="1">
              <a:buFont typeface="Helvetica" charset="0"/>
              <a:buNone/>
            </a:pPr>
            <a:r>
              <a:rPr lang="en-US" sz="1800" b="1">
                <a:solidFill>
                  <a:schemeClr val="hlink"/>
                </a:solidFill>
                <a:latin typeface="Comic Sans MS" charset="0"/>
                <a:ea typeface="Arial" charset="0"/>
                <a:cs typeface="Arial" charset="0"/>
              </a:rPr>
              <a:t>else</a:t>
            </a:r>
            <a:r>
              <a:rPr lang="en-US" sz="1800">
                <a:latin typeface="Comic Sans MS" charset="0"/>
                <a:ea typeface="Arial" charset="0"/>
                <a:cs typeface="Arial" charset="0"/>
              </a:rPr>
              <a:t> {wait until ongoing transmission is over and </a:t>
            </a:r>
            <a:r>
              <a:rPr lang="en-US" sz="1800" b="1">
                <a:solidFill>
                  <a:schemeClr val="hlink"/>
                </a:solidFill>
                <a:latin typeface="Comic Sans MS" charset="0"/>
                <a:ea typeface="Arial" charset="0"/>
                <a:cs typeface="Arial" charset="0"/>
              </a:rPr>
              <a:t>goto A</a:t>
            </a:r>
            <a:r>
              <a:rPr lang="en-US" sz="1800">
                <a:latin typeface="Comic Sans MS" charset="0"/>
                <a:ea typeface="Arial" charset="0"/>
                <a:cs typeface="Arial" charset="0"/>
              </a:rPr>
              <a:t>}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0563FAE-D293-344F-9058-346E53F0127E}" type="slidenum">
              <a:rPr lang="en-US" sz="1400" b="0">
                <a:latin typeface="Times New Roman" charset="0"/>
              </a:rPr>
              <a:pPr eaLnBrk="1" hangingPunct="1"/>
              <a:t>24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charset="0"/>
                <a:ea typeface="ＭＳ Ｐゴシック" charset="0"/>
                <a:cs typeface="ＭＳ Ｐゴシック" charset="0"/>
              </a:rPr>
              <a:t>Sharing the Media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1219200" y="1828800"/>
            <a:ext cx="4033838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GB" sz="1600"/>
              <a:t>CSMA - Carrier Sense  Multiple Access</a:t>
            </a:r>
          </a:p>
          <a:p>
            <a:pPr algn="l" defTabSz="762000" eaLnBrk="0" hangingPunct="0">
              <a:lnSpc>
                <a:spcPct val="90000"/>
              </a:lnSpc>
            </a:pPr>
            <a:endParaRPr lang="en-GB" sz="1600"/>
          </a:p>
          <a:p>
            <a:pPr algn="l" defTabSz="762000" eaLnBrk="0" hangingPunct="0">
              <a:lnSpc>
                <a:spcPct val="90000"/>
              </a:lnSpc>
            </a:pPr>
            <a:r>
              <a:rPr lang="en-GB" sz="1600"/>
              <a:t>CD - Collision Detection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958850" y="4256088"/>
            <a:ext cx="1114425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2155825" y="4256088"/>
            <a:ext cx="196850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2435225" y="4256088"/>
            <a:ext cx="200025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2706688" y="4267200"/>
            <a:ext cx="1114425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3903663" y="4267200"/>
            <a:ext cx="198437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4184650" y="4267200"/>
            <a:ext cx="200025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4465638" y="4267200"/>
            <a:ext cx="200025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4748213" y="4267200"/>
            <a:ext cx="198437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Rectangle 12"/>
          <p:cNvSpPr>
            <a:spLocks noChangeArrowheads="1"/>
          </p:cNvSpPr>
          <p:nvPr/>
        </p:nvSpPr>
        <p:spPr bwMode="auto">
          <a:xfrm>
            <a:off x="5029200" y="4267200"/>
            <a:ext cx="1114425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5" name="Rectangle 13"/>
          <p:cNvSpPr>
            <a:spLocks noChangeArrowheads="1"/>
          </p:cNvSpPr>
          <p:nvPr/>
        </p:nvSpPr>
        <p:spPr bwMode="auto">
          <a:xfrm>
            <a:off x="6856413" y="4267200"/>
            <a:ext cx="1114425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6" name="Rectangle 14"/>
          <p:cNvSpPr>
            <a:spLocks noChangeArrowheads="1"/>
          </p:cNvSpPr>
          <p:nvPr/>
        </p:nvSpPr>
        <p:spPr bwMode="auto">
          <a:xfrm>
            <a:off x="8053388" y="4267200"/>
            <a:ext cx="198437" cy="292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07" name="Rectangle 15"/>
          <p:cNvSpPr>
            <a:spLocks noChangeArrowheads="1"/>
          </p:cNvSpPr>
          <p:nvPr/>
        </p:nvSpPr>
        <p:spPr bwMode="auto">
          <a:xfrm>
            <a:off x="1149350" y="4287838"/>
            <a:ext cx="7461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US" sz="1400"/>
              <a:t>Frame</a:t>
            </a:r>
          </a:p>
        </p:txBody>
      </p:sp>
      <p:sp>
        <p:nvSpPr>
          <p:cNvPr id="59408" name="Rectangle 16"/>
          <p:cNvSpPr>
            <a:spLocks noChangeArrowheads="1"/>
          </p:cNvSpPr>
          <p:nvPr/>
        </p:nvSpPr>
        <p:spPr bwMode="auto">
          <a:xfrm>
            <a:off x="6064250" y="3709988"/>
            <a:ext cx="1023938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US" sz="1200"/>
              <a:t>Idle period</a:t>
            </a:r>
          </a:p>
        </p:txBody>
      </p:sp>
      <p:sp>
        <p:nvSpPr>
          <p:cNvPr id="59409" name="Rectangle 17"/>
          <p:cNvSpPr>
            <a:spLocks noChangeArrowheads="1"/>
          </p:cNvSpPr>
          <p:nvPr/>
        </p:nvSpPr>
        <p:spPr bwMode="auto">
          <a:xfrm>
            <a:off x="3741738" y="3786188"/>
            <a:ext cx="1608137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US" sz="1200"/>
              <a:t>Contention  period</a:t>
            </a:r>
          </a:p>
        </p:txBody>
      </p:sp>
      <p:sp>
        <p:nvSpPr>
          <p:cNvPr id="59410" name="Rectangle 18"/>
          <p:cNvSpPr>
            <a:spLocks noChangeArrowheads="1"/>
          </p:cNvSpPr>
          <p:nvPr/>
        </p:nvSpPr>
        <p:spPr bwMode="auto">
          <a:xfrm>
            <a:off x="796925" y="3775075"/>
            <a:ext cx="17748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US" sz="1200"/>
              <a:t>Transmission  period</a:t>
            </a:r>
          </a:p>
        </p:txBody>
      </p:sp>
      <p:sp>
        <p:nvSpPr>
          <p:cNvPr id="59411" name="Rectangle 19"/>
          <p:cNvSpPr>
            <a:spLocks noChangeArrowheads="1"/>
          </p:cNvSpPr>
          <p:nvPr/>
        </p:nvSpPr>
        <p:spPr bwMode="auto">
          <a:xfrm>
            <a:off x="1852613" y="5146675"/>
            <a:ext cx="14351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US" sz="1200"/>
              <a:t>Contention slots</a:t>
            </a:r>
          </a:p>
        </p:txBody>
      </p:sp>
      <p:sp>
        <p:nvSpPr>
          <p:cNvPr id="59412" name="Line 20"/>
          <p:cNvSpPr>
            <a:spLocks noChangeShapeType="1"/>
          </p:cNvSpPr>
          <p:nvPr/>
        </p:nvSpPr>
        <p:spPr bwMode="auto">
          <a:xfrm flipH="1" flipV="1">
            <a:off x="2289175" y="4630738"/>
            <a:ext cx="1397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3" name="Line 21"/>
          <p:cNvSpPr>
            <a:spLocks noChangeShapeType="1"/>
          </p:cNvSpPr>
          <p:nvPr/>
        </p:nvSpPr>
        <p:spPr bwMode="auto">
          <a:xfrm flipV="1">
            <a:off x="2428875" y="4706938"/>
            <a:ext cx="6985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4" name="Line 22"/>
          <p:cNvSpPr>
            <a:spLocks noChangeShapeType="1"/>
          </p:cNvSpPr>
          <p:nvPr/>
        </p:nvSpPr>
        <p:spPr bwMode="auto">
          <a:xfrm>
            <a:off x="3897313" y="4108450"/>
            <a:ext cx="10556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952500" y="4097338"/>
            <a:ext cx="11255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>
            <a:off x="6148388" y="4032250"/>
            <a:ext cx="703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 flipV="1">
            <a:off x="2438400" y="4724400"/>
            <a:ext cx="1752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18" name="Rectangle 26"/>
          <p:cNvSpPr>
            <a:spLocks noChangeArrowheads="1"/>
          </p:cNvSpPr>
          <p:nvPr/>
        </p:nvSpPr>
        <p:spPr bwMode="auto">
          <a:xfrm>
            <a:off x="2819400" y="4267200"/>
            <a:ext cx="7461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US" sz="1400"/>
              <a:t>Frame</a:t>
            </a:r>
          </a:p>
        </p:txBody>
      </p:sp>
      <p:sp>
        <p:nvSpPr>
          <p:cNvPr id="59419" name="Rectangle 27"/>
          <p:cNvSpPr>
            <a:spLocks noChangeArrowheads="1"/>
          </p:cNvSpPr>
          <p:nvPr/>
        </p:nvSpPr>
        <p:spPr bwMode="auto">
          <a:xfrm>
            <a:off x="5105400" y="4267200"/>
            <a:ext cx="7461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US" sz="1400"/>
              <a:t>Frame</a:t>
            </a:r>
          </a:p>
        </p:txBody>
      </p:sp>
      <p:sp>
        <p:nvSpPr>
          <p:cNvPr id="59420" name="Rectangle 28"/>
          <p:cNvSpPr>
            <a:spLocks noChangeArrowheads="1"/>
          </p:cNvSpPr>
          <p:nvPr/>
        </p:nvSpPr>
        <p:spPr bwMode="auto">
          <a:xfrm>
            <a:off x="7086600" y="4267200"/>
            <a:ext cx="746125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US" sz="1400"/>
              <a:t>Frame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78B4F6B-454A-0047-85C0-5892D5427C2F}" type="slidenum">
              <a:rPr lang="en-US" sz="1400" b="0">
                <a:latin typeface="Times New Roman" charset="0"/>
              </a:rPr>
              <a:pPr eaLnBrk="1" hangingPunct="1"/>
              <a:t>25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Comic Sans MS" charset="0"/>
                <a:ea typeface="ＭＳ Ｐゴシック" charset="0"/>
                <a:cs typeface="ＭＳ Ｐゴシック" charset="0"/>
              </a:rPr>
              <a:t>Collisions and latency</a:t>
            </a:r>
          </a:p>
        </p:txBody>
      </p:sp>
      <p:grpSp>
        <p:nvGrpSpPr>
          <p:cNvPr id="60419" name="Group 3"/>
          <p:cNvGrpSpPr>
            <a:grpSpLocks/>
          </p:cNvGrpSpPr>
          <p:nvPr/>
        </p:nvGrpSpPr>
        <p:grpSpPr bwMode="auto">
          <a:xfrm>
            <a:off x="1300163" y="1981200"/>
            <a:ext cx="7337425" cy="312738"/>
            <a:chOff x="950" y="1019"/>
            <a:chExt cx="5005" cy="197"/>
          </a:xfrm>
        </p:grpSpPr>
        <p:sp>
          <p:nvSpPr>
            <p:cNvPr id="60448" name="Line 4"/>
            <p:cNvSpPr>
              <a:spLocks noChangeShapeType="1"/>
            </p:cNvSpPr>
            <p:nvPr/>
          </p:nvSpPr>
          <p:spPr bwMode="auto">
            <a:xfrm>
              <a:off x="1200" y="1104"/>
              <a:ext cx="451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9" name="Rectangle 5"/>
            <p:cNvSpPr>
              <a:spLocks noChangeArrowheads="1"/>
            </p:cNvSpPr>
            <p:nvPr/>
          </p:nvSpPr>
          <p:spPr bwMode="auto">
            <a:xfrm>
              <a:off x="950" y="1019"/>
              <a:ext cx="209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pt-PT" sz="1600" b="0"/>
                <a:t>A</a:t>
              </a:r>
            </a:p>
          </p:txBody>
        </p:sp>
        <p:sp>
          <p:nvSpPr>
            <p:cNvPr id="60450" name="Rectangle 6"/>
            <p:cNvSpPr>
              <a:spLocks noChangeArrowheads="1"/>
            </p:cNvSpPr>
            <p:nvPr/>
          </p:nvSpPr>
          <p:spPr bwMode="auto">
            <a:xfrm>
              <a:off x="5748" y="1019"/>
              <a:ext cx="207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pt-PT" sz="1600" b="0"/>
                <a:t>B</a:t>
              </a:r>
            </a:p>
          </p:txBody>
        </p:sp>
      </p:grpSp>
      <p:grpSp>
        <p:nvGrpSpPr>
          <p:cNvPr id="60420" name="Group 7"/>
          <p:cNvGrpSpPr>
            <a:grpSpLocks/>
          </p:cNvGrpSpPr>
          <p:nvPr/>
        </p:nvGrpSpPr>
        <p:grpSpPr bwMode="auto">
          <a:xfrm>
            <a:off x="1300163" y="2819400"/>
            <a:ext cx="7337425" cy="312738"/>
            <a:chOff x="950" y="1547"/>
            <a:chExt cx="5005" cy="197"/>
          </a:xfrm>
        </p:grpSpPr>
        <p:sp>
          <p:nvSpPr>
            <p:cNvPr id="60445" name="Line 8"/>
            <p:cNvSpPr>
              <a:spLocks noChangeShapeType="1"/>
            </p:cNvSpPr>
            <p:nvPr/>
          </p:nvSpPr>
          <p:spPr bwMode="auto">
            <a:xfrm>
              <a:off x="1200" y="1632"/>
              <a:ext cx="451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6" name="Rectangle 9"/>
            <p:cNvSpPr>
              <a:spLocks noChangeArrowheads="1"/>
            </p:cNvSpPr>
            <p:nvPr/>
          </p:nvSpPr>
          <p:spPr bwMode="auto">
            <a:xfrm>
              <a:off x="950" y="1547"/>
              <a:ext cx="209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pt-PT" sz="1600" b="0"/>
                <a:t>A</a:t>
              </a:r>
            </a:p>
          </p:txBody>
        </p:sp>
        <p:sp>
          <p:nvSpPr>
            <p:cNvPr id="60447" name="Rectangle 10"/>
            <p:cNvSpPr>
              <a:spLocks noChangeArrowheads="1"/>
            </p:cNvSpPr>
            <p:nvPr/>
          </p:nvSpPr>
          <p:spPr bwMode="auto">
            <a:xfrm>
              <a:off x="5748" y="1547"/>
              <a:ext cx="207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pt-PT" sz="1600" b="0"/>
                <a:t>B</a:t>
              </a:r>
            </a:p>
          </p:txBody>
        </p:sp>
      </p:grpSp>
      <p:grpSp>
        <p:nvGrpSpPr>
          <p:cNvPr id="60421" name="Group 11"/>
          <p:cNvGrpSpPr>
            <a:grpSpLocks/>
          </p:cNvGrpSpPr>
          <p:nvPr/>
        </p:nvGrpSpPr>
        <p:grpSpPr bwMode="auto">
          <a:xfrm>
            <a:off x="1230313" y="3886200"/>
            <a:ext cx="7337425" cy="312738"/>
            <a:chOff x="902" y="2219"/>
            <a:chExt cx="5005" cy="197"/>
          </a:xfrm>
        </p:grpSpPr>
        <p:sp>
          <p:nvSpPr>
            <p:cNvPr id="60442" name="Line 12"/>
            <p:cNvSpPr>
              <a:spLocks noChangeShapeType="1"/>
            </p:cNvSpPr>
            <p:nvPr/>
          </p:nvSpPr>
          <p:spPr bwMode="auto">
            <a:xfrm>
              <a:off x="1152" y="2304"/>
              <a:ext cx="451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3" name="Rectangle 13"/>
            <p:cNvSpPr>
              <a:spLocks noChangeArrowheads="1"/>
            </p:cNvSpPr>
            <p:nvPr/>
          </p:nvSpPr>
          <p:spPr bwMode="auto">
            <a:xfrm>
              <a:off x="902" y="2219"/>
              <a:ext cx="209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pt-PT" sz="1600" b="0"/>
                <a:t>A</a:t>
              </a:r>
            </a:p>
          </p:txBody>
        </p:sp>
        <p:sp>
          <p:nvSpPr>
            <p:cNvPr id="60444" name="Rectangle 14"/>
            <p:cNvSpPr>
              <a:spLocks noChangeArrowheads="1"/>
            </p:cNvSpPr>
            <p:nvPr/>
          </p:nvSpPr>
          <p:spPr bwMode="auto">
            <a:xfrm>
              <a:off x="5700" y="2219"/>
              <a:ext cx="207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pt-PT" sz="1600" b="0"/>
                <a:t>B</a:t>
              </a:r>
            </a:p>
          </p:txBody>
        </p:sp>
      </p:grpSp>
      <p:grpSp>
        <p:nvGrpSpPr>
          <p:cNvPr id="60422" name="Group 15"/>
          <p:cNvGrpSpPr>
            <a:grpSpLocks/>
          </p:cNvGrpSpPr>
          <p:nvPr/>
        </p:nvGrpSpPr>
        <p:grpSpPr bwMode="auto">
          <a:xfrm>
            <a:off x="1371600" y="5029200"/>
            <a:ext cx="7335838" cy="312738"/>
            <a:chOff x="998" y="2939"/>
            <a:chExt cx="5005" cy="197"/>
          </a:xfrm>
        </p:grpSpPr>
        <p:sp>
          <p:nvSpPr>
            <p:cNvPr id="60439" name="Line 16"/>
            <p:cNvSpPr>
              <a:spLocks noChangeShapeType="1"/>
            </p:cNvSpPr>
            <p:nvPr/>
          </p:nvSpPr>
          <p:spPr bwMode="auto">
            <a:xfrm>
              <a:off x="1248" y="3024"/>
              <a:ext cx="451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0" name="Rectangle 17"/>
            <p:cNvSpPr>
              <a:spLocks noChangeArrowheads="1"/>
            </p:cNvSpPr>
            <p:nvPr/>
          </p:nvSpPr>
          <p:spPr bwMode="auto">
            <a:xfrm>
              <a:off x="998" y="2939"/>
              <a:ext cx="209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pt-PT" sz="1600" b="0"/>
                <a:t>A</a:t>
              </a:r>
            </a:p>
          </p:txBody>
        </p:sp>
        <p:sp>
          <p:nvSpPr>
            <p:cNvPr id="60441" name="Rectangle 18"/>
            <p:cNvSpPr>
              <a:spLocks noChangeArrowheads="1"/>
            </p:cNvSpPr>
            <p:nvPr/>
          </p:nvSpPr>
          <p:spPr bwMode="auto">
            <a:xfrm>
              <a:off x="5796" y="2939"/>
              <a:ext cx="207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pt-PT" sz="1600" b="0"/>
                <a:t>B</a:t>
              </a:r>
            </a:p>
          </p:txBody>
        </p:sp>
      </p:grpSp>
      <p:sp>
        <p:nvSpPr>
          <p:cNvPr id="60423" name="Rectangle 19"/>
          <p:cNvSpPr>
            <a:spLocks noChangeArrowheads="1"/>
          </p:cNvSpPr>
          <p:nvPr/>
        </p:nvSpPr>
        <p:spPr bwMode="auto">
          <a:xfrm>
            <a:off x="1673225" y="1893888"/>
            <a:ext cx="269875" cy="1397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2800" b="0">
              <a:solidFill>
                <a:schemeClr val="hlink"/>
              </a:solidFill>
            </a:endParaRPr>
          </a:p>
        </p:txBody>
      </p:sp>
      <p:sp>
        <p:nvSpPr>
          <p:cNvPr id="60424" name="Rectangle 20"/>
          <p:cNvSpPr>
            <a:spLocks noChangeArrowheads="1"/>
          </p:cNvSpPr>
          <p:nvPr/>
        </p:nvSpPr>
        <p:spPr bwMode="auto">
          <a:xfrm>
            <a:off x="7439025" y="2732088"/>
            <a:ext cx="269875" cy="1397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5" name="Rectangle 21"/>
          <p:cNvSpPr>
            <a:spLocks noChangeArrowheads="1"/>
          </p:cNvSpPr>
          <p:nvPr/>
        </p:nvSpPr>
        <p:spPr bwMode="auto">
          <a:xfrm>
            <a:off x="7580313" y="3798888"/>
            <a:ext cx="269875" cy="1397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6" name="Rectangle 22"/>
          <p:cNvSpPr>
            <a:spLocks noChangeArrowheads="1"/>
          </p:cNvSpPr>
          <p:nvPr/>
        </p:nvSpPr>
        <p:spPr bwMode="auto">
          <a:xfrm>
            <a:off x="7932738" y="3798888"/>
            <a:ext cx="268287" cy="1397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27" name="AutoShape 23"/>
          <p:cNvSpPr>
            <a:spLocks noChangeArrowheads="1"/>
          </p:cNvSpPr>
          <p:nvPr/>
        </p:nvSpPr>
        <p:spPr bwMode="auto">
          <a:xfrm>
            <a:off x="7721600" y="3494088"/>
            <a:ext cx="339725" cy="215900"/>
          </a:xfrm>
          <a:prstGeom prst="star16">
            <a:avLst>
              <a:gd name="adj" fmla="val 375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8" name="AutoShape 24"/>
          <p:cNvSpPr>
            <a:spLocks noChangeArrowheads="1"/>
          </p:cNvSpPr>
          <p:nvPr/>
        </p:nvSpPr>
        <p:spPr bwMode="auto">
          <a:xfrm>
            <a:off x="1812925" y="4789488"/>
            <a:ext cx="341313" cy="215900"/>
          </a:xfrm>
          <a:prstGeom prst="star16">
            <a:avLst>
              <a:gd name="adj" fmla="val 375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9" name="Line 25"/>
          <p:cNvSpPr>
            <a:spLocks noChangeShapeType="1"/>
          </p:cNvSpPr>
          <p:nvPr/>
        </p:nvSpPr>
        <p:spPr bwMode="auto">
          <a:xfrm>
            <a:off x="541338" y="1735138"/>
            <a:ext cx="0" cy="3733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0" name="Rectangle 26"/>
          <p:cNvSpPr>
            <a:spLocks noChangeArrowheads="1"/>
          </p:cNvSpPr>
          <p:nvPr/>
        </p:nvSpPr>
        <p:spPr bwMode="auto">
          <a:xfrm>
            <a:off x="244475" y="1412875"/>
            <a:ext cx="522288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pt-PT" sz="1200">
                <a:latin typeface="Times New Roman" charset="0"/>
              </a:rPr>
              <a:t>Time</a:t>
            </a:r>
          </a:p>
        </p:txBody>
      </p:sp>
      <p:sp>
        <p:nvSpPr>
          <p:cNvPr id="60431" name="Rectangle 27"/>
          <p:cNvSpPr>
            <a:spLocks noChangeArrowheads="1"/>
          </p:cNvSpPr>
          <p:nvPr/>
        </p:nvSpPr>
        <p:spPr bwMode="auto">
          <a:xfrm>
            <a:off x="738188" y="1981200"/>
            <a:ext cx="252412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pt-PT" sz="1600" b="0"/>
              <a:t>t</a:t>
            </a:r>
          </a:p>
        </p:txBody>
      </p:sp>
      <p:sp>
        <p:nvSpPr>
          <p:cNvPr id="60432" name="Rectangle 28"/>
          <p:cNvSpPr>
            <a:spLocks noChangeArrowheads="1"/>
          </p:cNvSpPr>
          <p:nvPr/>
        </p:nvSpPr>
        <p:spPr bwMode="auto">
          <a:xfrm>
            <a:off x="666750" y="3886200"/>
            <a:ext cx="512763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pt-PT" sz="1600" b="0"/>
              <a:t>t+d</a:t>
            </a:r>
          </a:p>
        </p:txBody>
      </p:sp>
      <p:sp>
        <p:nvSpPr>
          <p:cNvPr id="60433" name="Rectangle 29"/>
          <p:cNvSpPr>
            <a:spLocks noChangeArrowheads="1"/>
          </p:cNvSpPr>
          <p:nvPr/>
        </p:nvSpPr>
        <p:spPr bwMode="auto">
          <a:xfrm>
            <a:off x="738188" y="5029200"/>
            <a:ext cx="623887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pt-PT" sz="1600" b="0"/>
              <a:t>t+2d</a:t>
            </a:r>
          </a:p>
        </p:txBody>
      </p:sp>
      <p:sp>
        <p:nvSpPr>
          <p:cNvPr id="60434" name="Line 30"/>
          <p:cNvSpPr>
            <a:spLocks noChangeShapeType="1"/>
          </p:cNvSpPr>
          <p:nvPr/>
        </p:nvSpPr>
        <p:spPr bwMode="auto">
          <a:xfrm>
            <a:off x="6661150" y="3411538"/>
            <a:ext cx="9842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5" name="Rectangle 31"/>
          <p:cNvSpPr>
            <a:spLocks noChangeArrowheads="1"/>
          </p:cNvSpPr>
          <p:nvPr/>
        </p:nvSpPr>
        <p:spPr bwMode="auto">
          <a:xfrm>
            <a:off x="1828800" y="3276600"/>
            <a:ext cx="49974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GB" sz="1600" b="0"/>
              <a:t>B detects the collision and sends jamming signal  B</a:t>
            </a:r>
          </a:p>
        </p:txBody>
      </p:sp>
      <p:sp>
        <p:nvSpPr>
          <p:cNvPr id="60436" name="Line 32"/>
          <p:cNvSpPr>
            <a:spLocks noChangeShapeType="1"/>
          </p:cNvSpPr>
          <p:nvPr/>
        </p:nvSpPr>
        <p:spPr bwMode="auto">
          <a:xfrm flipV="1">
            <a:off x="2298700" y="4630738"/>
            <a:ext cx="1125538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7" name="Rectangle 33"/>
          <p:cNvSpPr>
            <a:spLocks noChangeArrowheads="1"/>
          </p:cNvSpPr>
          <p:nvPr/>
        </p:nvSpPr>
        <p:spPr bwMode="auto">
          <a:xfrm>
            <a:off x="3479800" y="4460875"/>
            <a:ext cx="322580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GB" sz="1600" b="0"/>
              <a:t>Finally A detects the collision</a:t>
            </a:r>
          </a:p>
        </p:txBody>
      </p:sp>
      <p:sp>
        <p:nvSpPr>
          <p:cNvPr id="60438" name="Rectangle 34"/>
          <p:cNvSpPr>
            <a:spLocks noChangeArrowheads="1"/>
          </p:cNvSpPr>
          <p:nvPr/>
        </p:nvSpPr>
        <p:spPr bwMode="auto">
          <a:xfrm>
            <a:off x="2362200" y="5715000"/>
            <a:ext cx="47545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GB" sz="1800" b="0"/>
              <a:t>d - </a:t>
            </a:r>
            <a:r>
              <a:rPr lang="en-GB" sz="1800" b="0" i="1"/>
              <a:t>worst case transmission path delay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EE60AEA-5CB8-4C4D-ABD4-0F84F1C9CD5E}" type="slidenum">
              <a:rPr lang="en-US" sz="1400" b="0">
                <a:latin typeface="Times New Roman" charset="0"/>
              </a:rPr>
              <a:pPr eaLnBrk="1" hangingPunct="1"/>
              <a:t>26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Limitations on Ethernet Length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06725"/>
            <a:ext cx="8610600" cy="3698875"/>
          </a:xfrm>
        </p:spPr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A needs to wait for time 2d to detect collision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So, A should keep transmitting during this period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… and keep an eye out for a possible collision</a:t>
            </a:r>
          </a:p>
          <a:p>
            <a:r>
              <a:rPr lang="en-US">
                <a:latin typeface="Comic Sans MS" charset="0"/>
                <a:cs typeface="Arial" charset="0"/>
              </a:rPr>
              <a:t>Imposes restrictions on Ethernet, according to the standard: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Maximum length of the wire: 2500 meters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Minimum length of the packet: 512 bits (64 bytes)</a:t>
            </a:r>
          </a:p>
        </p:txBody>
      </p:sp>
      <p:pic>
        <p:nvPicPr>
          <p:cNvPr id="61444" name="Picture 4" descr="j01953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413" y="1431925"/>
            <a:ext cx="131603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5" name="Picture 5" descr="j029202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1316038"/>
            <a:ext cx="1549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2074863" y="1970088"/>
            <a:ext cx="5568950" cy="192087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447" name="Group 7"/>
          <p:cNvGrpSpPr>
            <a:grpSpLocks/>
          </p:cNvGrpSpPr>
          <p:nvPr/>
        </p:nvGrpSpPr>
        <p:grpSpPr bwMode="auto">
          <a:xfrm>
            <a:off x="2306638" y="1470025"/>
            <a:ext cx="327025" cy="457200"/>
            <a:chOff x="4505" y="1615"/>
            <a:chExt cx="206" cy="288"/>
          </a:xfrm>
        </p:grpSpPr>
        <p:sp>
          <p:nvSpPr>
            <p:cNvPr id="61454" name="Rectangle 8"/>
            <p:cNvSpPr>
              <a:spLocks noChangeArrowheads="1"/>
            </p:cNvSpPr>
            <p:nvPr/>
          </p:nvSpPr>
          <p:spPr bwMode="auto">
            <a:xfrm>
              <a:off x="4506" y="1615"/>
              <a:ext cx="205" cy="28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5" name="Rectangle 9"/>
            <p:cNvSpPr>
              <a:spLocks noChangeArrowheads="1"/>
            </p:cNvSpPr>
            <p:nvPr/>
          </p:nvSpPr>
          <p:spPr bwMode="auto">
            <a:xfrm>
              <a:off x="4505" y="1615"/>
              <a:ext cx="205" cy="5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448" name="Group 10"/>
          <p:cNvGrpSpPr>
            <a:grpSpLocks/>
          </p:cNvGrpSpPr>
          <p:nvPr/>
        </p:nvGrpSpPr>
        <p:grpSpPr bwMode="auto">
          <a:xfrm>
            <a:off x="6877050" y="2238375"/>
            <a:ext cx="327025" cy="457200"/>
            <a:chOff x="4505" y="1615"/>
            <a:chExt cx="206" cy="288"/>
          </a:xfrm>
        </p:grpSpPr>
        <p:sp>
          <p:nvSpPr>
            <p:cNvPr id="61452" name="Rectangle 11"/>
            <p:cNvSpPr>
              <a:spLocks noChangeArrowheads="1"/>
            </p:cNvSpPr>
            <p:nvPr/>
          </p:nvSpPr>
          <p:spPr bwMode="auto">
            <a:xfrm>
              <a:off x="4506" y="1615"/>
              <a:ext cx="205" cy="28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3" name="Rectangle 12"/>
            <p:cNvSpPr>
              <a:spLocks noChangeArrowheads="1"/>
            </p:cNvSpPr>
            <p:nvPr/>
          </p:nvSpPr>
          <p:spPr bwMode="auto">
            <a:xfrm>
              <a:off x="4505" y="1615"/>
              <a:ext cx="205" cy="5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49" name="Text Box 13"/>
          <p:cNvSpPr txBox="1">
            <a:spLocks noChangeArrowheads="1"/>
          </p:cNvSpPr>
          <p:nvPr/>
        </p:nvSpPr>
        <p:spPr bwMode="auto">
          <a:xfrm>
            <a:off x="4030663" y="1547813"/>
            <a:ext cx="1285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latency d</a:t>
            </a:r>
          </a:p>
        </p:txBody>
      </p:sp>
      <p:sp>
        <p:nvSpPr>
          <p:cNvPr id="61450" name="Text Box 14"/>
          <p:cNvSpPr txBox="1">
            <a:spLocks noChangeArrowheads="1"/>
          </p:cNvSpPr>
          <p:nvPr/>
        </p:nvSpPr>
        <p:spPr bwMode="auto">
          <a:xfrm>
            <a:off x="517525" y="126523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A</a:t>
            </a:r>
          </a:p>
        </p:txBody>
      </p:sp>
      <p:sp>
        <p:nvSpPr>
          <p:cNvPr id="61451" name="Text Box 15"/>
          <p:cNvSpPr txBox="1">
            <a:spLocks noChangeArrowheads="1"/>
          </p:cNvSpPr>
          <p:nvPr/>
        </p:nvSpPr>
        <p:spPr bwMode="auto">
          <a:xfrm>
            <a:off x="8658225" y="120173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B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0BCE7CD-456D-2749-982B-A17F007CEB9C}" type="slidenum">
              <a:rPr lang="en-US" sz="1400" b="0">
                <a:latin typeface="Times New Roman" charset="0"/>
              </a:rPr>
              <a:pPr eaLnBrk="1" hangingPunct="1"/>
              <a:t>27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>
                <a:latin typeface="Tahoma" charset="0"/>
                <a:ea typeface="ＭＳ Ｐゴシック" charset="0"/>
                <a:cs typeface="ＭＳ Ｐゴシック" charset="0"/>
              </a:rPr>
              <a:t>Collision slot and the smallest frame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81000" y="1219200"/>
            <a:ext cx="8382000" cy="502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GB" sz="2400" b="0"/>
              <a:t>These slots are called </a:t>
            </a:r>
            <a:r>
              <a:rPr lang="en-GB" sz="2400" b="0" i="1"/>
              <a:t>collision windows or collision slots</a:t>
            </a:r>
          </a:p>
          <a:p>
            <a:pPr algn="l" defTabSz="762000" eaLnBrk="0" hangingPunct="0">
              <a:lnSpc>
                <a:spcPct val="90000"/>
              </a:lnSpc>
            </a:pPr>
            <a:endParaRPr lang="en-GB" sz="2400" b="0" i="1"/>
          </a:p>
          <a:p>
            <a:pPr algn="l" defTabSz="762000" eaLnBrk="0" hangingPunct="0">
              <a:lnSpc>
                <a:spcPct val="90000"/>
              </a:lnSpc>
            </a:pPr>
            <a:r>
              <a:rPr lang="en-GB" sz="2400" b="0"/>
              <a:t>According to the IEEE 802.3 standard, the collision slot is 51.2 micro seconds at 10 Mbps. According to the standard, the network should have at most 2500 meters</a:t>
            </a:r>
          </a:p>
          <a:p>
            <a:pPr algn="l" defTabSz="762000" eaLnBrk="0" hangingPunct="0">
              <a:lnSpc>
                <a:spcPct val="90000"/>
              </a:lnSpc>
            </a:pPr>
            <a:endParaRPr lang="en-GB" sz="2400" b="0"/>
          </a:p>
          <a:p>
            <a:pPr algn="l" defTabSz="762000" eaLnBrk="0" hangingPunct="0">
              <a:lnSpc>
                <a:spcPct val="90000"/>
              </a:lnSpc>
            </a:pPr>
            <a:r>
              <a:rPr lang="en-GB" sz="2400" b="0"/>
              <a:t>In a 10 Mbps Ethernet, the collision slot allows the transmission of</a:t>
            </a:r>
            <a:r>
              <a:rPr lang="en-GB" altLang="ja-JP" sz="2400" b="0">
                <a:ea typeface="ヒラギノ角ゴ Pro W3" charset="0"/>
                <a:cs typeface="ヒラギノ角ゴ Pro W3" charset="0"/>
              </a:rPr>
              <a:t> 512 bits</a:t>
            </a:r>
            <a:endParaRPr lang="en-GB" sz="2400" b="0"/>
          </a:p>
          <a:p>
            <a:pPr algn="l" defTabSz="762000" eaLnBrk="0" hangingPunct="0">
              <a:lnSpc>
                <a:spcPct val="90000"/>
              </a:lnSpc>
            </a:pPr>
            <a:endParaRPr lang="en-GB" sz="2400" b="0"/>
          </a:p>
          <a:p>
            <a:pPr algn="l" defTabSz="762000" eaLnBrk="0" hangingPunct="0">
              <a:lnSpc>
                <a:spcPct val="90000"/>
              </a:lnSpc>
            </a:pPr>
            <a:r>
              <a:rPr lang="en-GB" sz="2400" b="0"/>
              <a:t>In a 100 Mbps Ethernet the collision slot is 5.12 micro seconds, the maximum size is 200 meters</a:t>
            </a:r>
            <a:r>
              <a:rPr lang="en-GB" altLang="ja-JP" sz="2400" b="0">
                <a:ea typeface="ヒラギノ角ゴ Pro W3" charset="0"/>
                <a:cs typeface="ヒラギノ角ゴ Pro W3" charset="0"/>
              </a:rPr>
              <a:t> and the minimal frame also has 512 bits or 64 bytes</a:t>
            </a:r>
          </a:p>
          <a:p>
            <a:pPr algn="l" defTabSz="762000" eaLnBrk="0" hangingPunct="0">
              <a:lnSpc>
                <a:spcPct val="90000"/>
              </a:lnSpc>
            </a:pPr>
            <a:endParaRPr lang="en-GB" altLang="ja-JP" sz="2400" b="0">
              <a:ea typeface="ヒラギノ角ゴ Pro W3" charset="0"/>
              <a:cs typeface="ヒラギノ角ゴ Pro W3" charset="0"/>
            </a:endParaRPr>
          </a:p>
          <a:p>
            <a:pPr algn="l" defTabSz="762000" eaLnBrk="0" hangingPunct="0">
              <a:lnSpc>
                <a:spcPct val="90000"/>
              </a:lnSpc>
            </a:pPr>
            <a:r>
              <a:rPr lang="en-GB" altLang="ja-JP" sz="2400" b="0">
                <a:ea typeface="ヒラギノ角ゴ Pro W3" charset="0"/>
                <a:cs typeface="ヒラギノ角ゴ Pro W3" charset="0"/>
              </a:rPr>
              <a:t>For compatible reasons, all different Ethernet technologies kept the minimal and maximal byte sizes of the frame</a:t>
            </a:r>
            <a:endParaRPr lang="en-GB" sz="2400" b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944F1C1-3080-A247-9AE5-C57EF4B16981}" type="slidenum">
              <a:rPr lang="en-US" sz="1400" b="0">
                <a:latin typeface="Times New Roman" charset="0"/>
              </a:rPr>
              <a:pPr eaLnBrk="1" hangingPunct="1"/>
              <a:t>28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183563" cy="581025"/>
          </a:xfrm>
        </p:spPr>
        <p:txBody>
          <a:bodyPr/>
          <a:lstStyle/>
          <a:p>
            <a:r>
              <a:rPr lang="en-GB" sz="4400">
                <a:latin typeface="Comic Sans MS" charset="0"/>
                <a:ea typeface="ＭＳ Ｐゴシック" charset="0"/>
                <a:cs typeface="ＭＳ Ｐゴシック" charset="0"/>
              </a:rPr>
              <a:t>Exponential Back-off</a:t>
            </a: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533400" y="1371600"/>
            <a:ext cx="8382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</a:pPr>
            <a:endParaRPr lang="en-GB" sz="2400" b="0"/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GB" sz="2400" i="1">
                <a:solidFill>
                  <a:srgbClr val="0000FF"/>
                </a:solidFill>
              </a:rPr>
              <a:t>Goal</a:t>
            </a:r>
            <a:r>
              <a:rPr lang="en-GB" sz="2400">
                <a:solidFill>
                  <a:srgbClr val="0000FF"/>
                </a:solidFill>
              </a:rPr>
              <a:t>:</a:t>
            </a:r>
            <a:r>
              <a:rPr lang="en-GB" sz="2400" b="0"/>
              <a:t> to adapt the delay, before transmitting after a collision, to the link load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endParaRPr lang="en-GB" sz="2400" b="0"/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GB" sz="2400" b="0"/>
              <a:t>First collision: choose K randomly from {0,1}; delay = 0 or 512 bit transmission times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GB" sz="2400" b="0"/>
              <a:t>Second collision: choose K randomly from {0,1,2,3}…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GB" sz="2400" b="0"/>
              <a:t>After 10 or more collisions: choose K randomly from {0,1,2,3,4,…,1023}....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GB" sz="2400" b="0"/>
              <a:t>After 10 iterations without being able to transmit, abort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B8AE48C-AC4C-1348-8F11-386490832D71}" type="slidenum">
              <a:rPr lang="en-US" sz="1400" b="0">
                <a:latin typeface="Times New Roman" charset="0"/>
              </a:rPr>
              <a:pPr eaLnBrk="1" hangingPunct="1"/>
              <a:t>29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CSMA/CD efficiency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9650" y="1382713"/>
            <a:ext cx="7435850" cy="4995862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1800">
                <a:latin typeface="Comic Sans MS" charset="0"/>
                <a:cs typeface="Arial" charset="0"/>
              </a:rPr>
              <a:t>T</a:t>
            </a:r>
            <a:r>
              <a:rPr lang="en-US" sz="1800" baseline="-25000">
                <a:latin typeface="Comic Sans MS" charset="0"/>
                <a:cs typeface="Arial" charset="0"/>
              </a:rPr>
              <a:t>prop</a:t>
            </a:r>
            <a:r>
              <a:rPr lang="en-US" sz="1800">
                <a:latin typeface="Comic Sans MS" charset="0"/>
                <a:cs typeface="Arial" charset="0"/>
              </a:rPr>
              <a:t> = max prop between 2 nodes in LAN</a:t>
            </a:r>
          </a:p>
          <a:p>
            <a:pPr marL="342900" indent="-342900">
              <a:lnSpc>
                <a:spcPct val="90000"/>
              </a:lnSpc>
            </a:pPr>
            <a:r>
              <a:rPr lang="en-US" sz="1800">
                <a:latin typeface="Comic Sans MS" charset="0"/>
                <a:cs typeface="Arial" charset="0"/>
              </a:rPr>
              <a:t>t</a:t>
            </a:r>
            <a:r>
              <a:rPr lang="en-US" sz="1800" baseline="-25000">
                <a:latin typeface="Comic Sans MS" charset="0"/>
                <a:cs typeface="Arial" charset="0"/>
              </a:rPr>
              <a:t>trans</a:t>
            </a:r>
            <a:r>
              <a:rPr lang="en-US" sz="1800">
                <a:latin typeface="Comic Sans MS" charset="0"/>
                <a:cs typeface="Arial" charset="0"/>
              </a:rPr>
              <a:t> = time to transmit max-size frame</a:t>
            </a:r>
            <a:endParaRPr lang="en-US" sz="2000">
              <a:latin typeface="Comic Sans MS" charset="0"/>
              <a:cs typeface="Arial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2000">
              <a:latin typeface="Comic Sans MS" charset="0"/>
              <a:cs typeface="Arial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2000">
              <a:latin typeface="Comic Sans MS" charset="0"/>
              <a:cs typeface="Arial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2000">
              <a:latin typeface="Comic Sans MS" charset="0"/>
              <a:cs typeface="Arial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2000">
              <a:latin typeface="Comic Sans MS" charset="0"/>
              <a:cs typeface="Arial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2000">
              <a:latin typeface="Comic Sans MS" charset="0"/>
              <a:cs typeface="Arial" charset="0"/>
            </a:endParaRPr>
          </a:p>
          <a:p>
            <a:pPr marL="342900" indent="-342900">
              <a:lnSpc>
                <a:spcPct val="90000"/>
              </a:lnSpc>
            </a:pPr>
            <a:endParaRPr lang="en-US" sz="2000">
              <a:latin typeface="Comic Sans MS" charset="0"/>
              <a:cs typeface="Arial" charset="0"/>
            </a:endParaRPr>
          </a:p>
          <a:p>
            <a:pPr marL="342900" indent="-342900">
              <a:lnSpc>
                <a:spcPct val="90000"/>
              </a:lnSpc>
            </a:pPr>
            <a:r>
              <a:rPr lang="en-US" sz="1800">
                <a:latin typeface="Comic Sans MS" charset="0"/>
                <a:cs typeface="Arial" charset="0"/>
              </a:rPr>
              <a:t>Efficiency goes to 1 as t</a:t>
            </a:r>
            <a:r>
              <a:rPr lang="en-US" sz="1800" baseline="-25000">
                <a:latin typeface="Comic Sans MS" charset="0"/>
                <a:cs typeface="Arial" charset="0"/>
              </a:rPr>
              <a:t>prop</a:t>
            </a:r>
            <a:r>
              <a:rPr lang="en-US" sz="1800">
                <a:latin typeface="Comic Sans MS" charset="0"/>
                <a:cs typeface="Arial" charset="0"/>
              </a:rPr>
              <a:t> goes to 0</a:t>
            </a:r>
          </a:p>
          <a:p>
            <a:pPr marL="342900" indent="-342900">
              <a:lnSpc>
                <a:spcPct val="90000"/>
              </a:lnSpc>
            </a:pPr>
            <a:r>
              <a:rPr lang="en-US" sz="1800">
                <a:latin typeface="Comic Sans MS" charset="0"/>
                <a:cs typeface="Arial" charset="0"/>
              </a:rPr>
              <a:t>Goes to 1 as t</a:t>
            </a:r>
            <a:r>
              <a:rPr lang="en-US" sz="1800" baseline="-25000">
                <a:latin typeface="Comic Sans MS" charset="0"/>
                <a:cs typeface="Arial" charset="0"/>
              </a:rPr>
              <a:t>trans</a:t>
            </a:r>
            <a:r>
              <a:rPr lang="en-US" sz="1800">
                <a:latin typeface="Comic Sans MS" charset="0"/>
                <a:cs typeface="Arial" charset="0"/>
              </a:rPr>
              <a:t> goes to infinity</a:t>
            </a:r>
          </a:p>
          <a:p>
            <a:pPr marL="342900" indent="-342900">
              <a:lnSpc>
                <a:spcPct val="90000"/>
              </a:lnSpc>
            </a:pPr>
            <a:r>
              <a:rPr lang="en-US" sz="1800">
                <a:latin typeface="Comic Sans MS" charset="0"/>
                <a:cs typeface="Arial" charset="0"/>
              </a:rPr>
              <a:t>Decentralized, simple, and cheap</a:t>
            </a:r>
            <a:endParaRPr lang="en-US" sz="2000">
              <a:latin typeface="Comic Sans MS" charset="0"/>
              <a:cs typeface="Arial" charset="0"/>
            </a:endParaRPr>
          </a:p>
        </p:txBody>
      </p:sp>
      <p:graphicFrame>
        <p:nvGraphicFramePr>
          <p:cNvPr id="65540" name="Object 2"/>
          <p:cNvGraphicFramePr>
            <a:graphicFrameLocks noChangeAspect="1"/>
          </p:cNvGraphicFramePr>
          <p:nvPr/>
        </p:nvGraphicFramePr>
        <p:xfrm>
          <a:off x="2493963" y="2795588"/>
          <a:ext cx="4176712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1" name="Equation" r:id="rId3" imgW="1663700" imgH="444500" progId="Equation.3">
                  <p:embed/>
                </p:oleObj>
              </mc:Choice>
              <mc:Fallback>
                <p:oleObj name="Equation" r:id="rId3" imgW="1663700" imgH="444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3" y="2795588"/>
                        <a:ext cx="4176712" cy="1111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BC4307A-2E01-044C-846B-56421DEDF306}" type="slidenum">
              <a:rPr lang="en-US" sz="1400" b="0">
                <a:latin typeface="Times New Roman" charset="0"/>
              </a:rPr>
              <a:pPr eaLnBrk="1" hangingPunct="1"/>
              <a:t>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Adaptors Communicating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3390900"/>
            <a:ext cx="8610600" cy="3200400"/>
          </a:xfrm>
        </p:spPr>
        <p:txBody>
          <a:bodyPr/>
          <a:lstStyle/>
          <a:p>
            <a:r>
              <a:rPr lang="en-US" sz="2000">
                <a:latin typeface="Comic Sans MS" charset="0"/>
                <a:cs typeface="Arial" charset="0"/>
              </a:rPr>
              <a:t>Link layer implemented in adaptor (network interface card)</a:t>
            </a:r>
          </a:p>
          <a:p>
            <a:pPr lvl="1"/>
            <a:r>
              <a:rPr lang="en-US" sz="1800">
                <a:latin typeface="Comic Sans MS" charset="0"/>
                <a:ea typeface="Arial" charset="0"/>
                <a:cs typeface="Arial" charset="0"/>
              </a:rPr>
              <a:t>Ethernet card, 802.11 card</a:t>
            </a:r>
          </a:p>
          <a:p>
            <a:r>
              <a:rPr lang="en-US" sz="2000">
                <a:latin typeface="Comic Sans MS" charset="0"/>
                <a:cs typeface="Arial" charset="0"/>
              </a:rPr>
              <a:t>Sending side:</a:t>
            </a:r>
          </a:p>
          <a:p>
            <a:pPr lvl="1"/>
            <a:r>
              <a:rPr lang="en-US" sz="1800">
                <a:latin typeface="Comic Sans MS" charset="0"/>
                <a:ea typeface="Arial" charset="0"/>
                <a:cs typeface="Arial" charset="0"/>
              </a:rPr>
              <a:t>Encapsulates datagram in a frame</a:t>
            </a:r>
          </a:p>
          <a:p>
            <a:pPr lvl="1"/>
            <a:r>
              <a:rPr lang="en-US" sz="1800">
                <a:latin typeface="Comic Sans MS" charset="0"/>
                <a:ea typeface="Arial" charset="0"/>
                <a:cs typeface="Arial" charset="0"/>
              </a:rPr>
              <a:t>Adds error checking bits, flow control, etc.</a:t>
            </a:r>
          </a:p>
          <a:p>
            <a:r>
              <a:rPr lang="en-US" sz="2000">
                <a:latin typeface="Comic Sans MS" charset="0"/>
                <a:cs typeface="Arial" charset="0"/>
              </a:rPr>
              <a:t>Receiving side</a:t>
            </a:r>
          </a:p>
          <a:p>
            <a:pPr lvl="1"/>
            <a:r>
              <a:rPr lang="en-US" sz="1800">
                <a:latin typeface="Comic Sans MS" charset="0"/>
                <a:ea typeface="Arial" charset="0"/>
                <a:cs typeface="Arial" charset="0"/>
              </a:rPr>
              <a:t>Looks for errors, flow control, etc.</a:t>
            </a:r>
          </a:p>
          <a:p>
            <a:pPr lvl="1"/>
            <a:r>
              <a:rPr lang="en-US" sz="1800">
                <a:latin typeface="Comic Sans MS" charset="0"/>
                <a:ea typeface="Arial" charset="0"/>
                <a:cs typeface="Arial" charset="0"/>
              </a:rPr>
              <a:t>Extracts datagram and passes to receiving node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230313" y="2660650"/>
            <a:ext cx="9794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sending</a:t>
            </a:r>
          </a:p>
          <a:p>
            <a:pPr algn="l"/>
            <a:r>
              <a:rPr lang="en-US" sz="1800" b="0">
                <a:latin typeface="Comic Sans MS" charset="0"/>
              </a:rPr>
              <a:t>node</a:t>
            </a:r>
          </a:p>
        </p:txBody>
      </p:sp>
      <p:grpSp>
        <p:nvGrpSpPr>
          <p:cNvPr id="20485" name="Group 5"/>
          <p:cNvGrpSpPr>
            <a:grpSpLocks/>
          </p:cNvGrpSpPr>
          <p:nvPr/>
        </p:nvGrpSpPr>
        <p:grpSpPr bwMode="auto">
          <a:xfrm>
            <a:off x="2344738" y="2185988"/>
            <a:ext cx="965200" cy="427037"/>
            <a:chOff x="1477" y="1377"/>
            <a:chExt cx="608" cy="269"/>
          </a:xfrm>
        </p:grpSpPr>
        <p:sp>
          <p:nvSpPr>
            <p:cNvPr id="20503" name="Rectangle 6"/>
            <p:cNvSpPr>
              <a:spLocks noChangeArrowheads="1"/>
            </p:cNvSpPr>
            <p:nvPr/>
          </p:nvSpPr>
          <p:spPr bwMode="auto">
            <a:xfrm>
              <a:off x="1477" y="1377"/>
              <a:ext cx="608" cy="26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4" name="Rectangle 7"/>
            <p:cNvSpPr>
              <a:spLocks noChangeArrowheads="1"/>
            </p:cNvSpPr>
            <p:nvPr/>
          </p:nvSpPr>
          <p:spPr bwMode="auto">
            <a:xfrm>
              <a:off x="1546" y="1415"/>
              <a:ext cx="477" cy="18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b="0">
                  <a:solidFill>
                    <a:srgbClr val="FF0000"/>
                  </a:solidFill>
                  <a:latin typeface="Comic Sans MS" charset="0"/>
                </a:rPr>
                <a:t>frame</a:t>
              </a:r>
              <a:endParaRPr lang="en-US" sz="1800" b="0">
                <a:latin typeface="Comic Sans MS" charset="0"/>
              </a:endParaRPr>
            </a:p>
          </p:txBody>
        </p:sp>
      </p:grpSp>
      <p:sp>
        <p:nvSpPr>
          <p:cNvPr id="20486" name="Line 8"/>
          <p:cNvSpPr>
            <a:spLocks noChangeShapeType="1"/>
          </p:cNvSpPr>
          <p:nvPr/>
        </p:nvSpPr>
        <p:spPr bwMode="auto">
          <a:xfrm>
            <a:off x="3297238" y="2454275"/>
            <a:ext cx="2527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9"/>
          <p:cNvSpPr>
            <a:spLocks noChangeArrowheads="1"/>
          </p:cNvSpPr>
          <p:nvPr/>
        </p:nvSpPr>
        <p:spPr bwMode="auto">
          <a:xfrm>
            <a:off x="6783388" y="1392238"/>
            <a:ext cx="1125537" cy="12207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Rectangle 10"/>
          <p:cNvSpPr>
            <a:spLocks noChangeArrowheads="1"/>
          </p:cNvSpPr>
          <p:nvPr/>
        </p:nvSpPr>
        <p:spPr bwMode="auto">
          <a:xfrm>
            <a:off x="7083425" y="1771650"/>
            <a:ext cx="487363" cy="280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Rectangle 11"/>
          <p:cNvSpPr>
            <a:spLocks noChangeArrowheads="1"/>
          </p:cNvSpPr>
          <p:nvPr/>
        </p:nvSpPr>
        <p:spPr bwMode="auto">
          <a:xfrm>
            <a:off x="1219200" y="1392238"/>
            <a:ext cx="1125538" cy="12207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Rectangle 12"/>
          <p:cNvSpPr>
            <a:spLocks noChangeArrowheads="1"/>
          </p:cNvSpPr>
          <p:nvPr/>
        </p:nvSpPr>
        <p:spPr bwMode="auto">
          <a:xfrm>
            <a:off x="1544638" y="1763713"/>
            <a:ext cx="487362" cy="257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Text Box 13"/>
          <p:cNvSpPr txBox="1">
            <a:spLocks noChangeArrowheads="1"/>
          </p:cNvSpPr>
          <p:nvPr/>
        </p:nvSpPr>
        <p:spPr bwMode="auto">
          <a:xfrm>
            <a:off x="6799263" y="2622550"/>
            <a:ext cx="11414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receiving</a:t>
            </a:r>
          </a:p>
          <a:p>
            <a:pPr algn="l"/>
            <a:r>
              <a:rPr lang="en-US" sz="1800" b="0">
                <a:latin typeface="Comic Sans MS" charset="0"/>
              </a:rPr>
              <a:t>node</a:t>
            </a:r>
          </a:p>
        </p:txBody>
      </p:sp>
      <p:sp>
        <p:nvSpPr>
          <p:cNvPr id="20492" name="Line 14"/>
          <p:cNvSpPr>
            <a:spLocks noChangeShapeType="1"/>
          </p:cNvSpPr>
          <p:nvPr/>
        </p:nvSpPr>
        <p:spPr bwMode="auto">
          <a:xfrm flipH="1">
            <a:off x="2063750" y="1611313"/>
            <a:ext cx="414338" cy="2206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Text Box 15"/>
          <p:cNvSpPr txBox="1">
            <a:spLocks noChangeArrowheads="1"/>
          </p:cNvSpPr>
          <p:nvPr/>
        </p:nvSpPr>
        <p:spPr bwMode="auto">
          <a:xfrm>
            <a:off x="2344738" y="1244600"/>
            <a:ext cx="1185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solidFill>
                  <a:srgbClr val="FF0000"/>
                </a:solidFill>
                <a:latin typeface="Comic Sans MS" charset="0"/>
              </a:rPr>
              <a:t>datagram</a:t>
            </a:r>
            <a:endParaRPr lang="en-US" sz="1800" b="0">
              <a:latin typeface="Comic Sans MS" charset="0"/>
            </a:endParaRPr>
          </a:p>
        </p:txBody>
      </p:sp>
      <p:sp>
        <p:nvSpPr>
          <p:cNvPr id="20494" name="Freeform 16"/>
          <p:cNvSpPr>
            <a:spLocks/>
          </p:cNvSpPr>
          <p:nvPr/>
        </p:nvSpPr>
        <p:spPr bwMode="auto">
          <a:xfrm>
            <a:off x="1746250" y="1978025"/>
            <a:ext cx="695325" cy="460375"/>
          </a:xfrm>
          <a:custGeom>
            <a:avLst/>
            <a:gdLst>
              <a:gd name="T0" fmla="*/ 2147483647 w 438"/>
              <a:gd name="T1" fmla="*/ 0 h 290"/>
              <a:gd name="T2" fmla="*/ 2147483647 w 438"/>
              <a:gd name="T3" fmla="*/ 2147483647 h 290"/>
              <a:gd name="T4" fmla="*/ 2147483647 w 438"/>
              <a:gd name="T5" fmla="*/ 2147483647 h 290"/>
              <a:gd name="T6" fmla="*/ 2147483647 w 438"/>
              <a:gd name="T7" fmla="*/ 2147483647 h 290"/>
              <a:gd name="T8" fmla="*/ 0 60000 65536"/>
              <a:gd name="T9" fmla="*/ 0 60000 65536"/>
              <a:gd name="T10" fmla="*/ 0 60000 65536"/>
              <a:gd name="T11" fmla="*/ 0 60000 65536"/>
              <a:gd name="T12" fmla="*/ 0 w 438"/>
              <a:gd name="T13" fmla="*/ 0 h 290"/>
              <a:gd name="T14" fmla="*/ 438 w 438"/>
              <a:gd name="T15" fmla="*/ 290 h 29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8" h="290">
                <a:moveTo>
                  <a:pt x="15" y="0"/>
                </a:moveTo>
                <a:cubicBezTo>
                  <a:pt x="7" y="58"/>
                  <a:pt x="0" y="117"/>
                  <a:pt x="15" y="162"/>
                </a:cubicBezTo>
                <a:cubicBezTo>
                  <a:pt x="30" y="207"/>
                  <a:pt x="38" y="248"/>
                  <a:pt x="108" y="269"/>
                </a:cubicBezTo>
                <a:cubicBezTo>
                  <a:pt x="178" y="290"/>
                  <a:pt x="383" y="282"/>
                  <a:pt x="438" y="285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95" name="Group 17"/>
          <p:cNvGrpSpPr>
            <a:grpSpLocks/>
          </p:cNvGrpSpPr>
          <p:nvPr/>
        </p:nvGrpSpPr>
        <p:grpSpPr bwMode="auto">
          <a:xfrm>
            <a:off x="5819775" y="2179638"/>
            <a:ext cx="965200" cy="427037"/>
            <a:chOff x="1477" y="1377"/>
            <a:chExt cx="608" cy="269"/>
          </a:xfrm>
        </p:grpSpPr>
        <p:sp>
          <p:nvSpPr>
            <p:cNvPr id="20501" name="Rectangle 18"/>
            <p:cNvSpPr>
              <a:spLocks noChangeArrowheads="1"/>
            </p:cNvSpPr>
            <p:nvPr/>
          </p:nvSpPr>
          <p:spPr bwMode="auto">
            <a:xfrm>
              <a:off x="1477" y="1377"/>
              <a:ext cx="608" cy="26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2" name="Rectangle 19"/>
            <p:cNvSpPr>
              <a:spLocks noChangeArrowheads="1"/>
            </p:cNvSpPr>
            <p:nvPr/>
          </p:nvSpPr>
          <p:spPr bwMode="auto">
            <a:xfrm>
              <a:off x="1546" y="1415"/>
              <a:ext cx="477" cy="18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b="0">
                  <a:solidFill>
                    <a:srgbClr val="FF0000"/>
                  </a:solidFill>
                  <a:latin typeface="Comic Sans MS" charset="0"/>
                </a:rPr>
                <a:t>frame</a:t>
              </a:r>
              <a:endParaRPr lang="en-US" sz="1800" b="0">
                <a:latin typeface="Comic Sans MS" charset="0"/>
              </a:endParaRPr>
            </a:p>
          </p:txBody>
        </p:sp>
      </p:grpSp>
      <p:sp>
        <p:nvSpPr>
          <p:cNvPr id="20496" name="Text Box 20"/>
          <p:cNvSpPr txBox="1">
            <a:spLocks noChangeArrowheads="1"/>
          </p:cNvSpPr>
          <p:nvPr/>
        </p:nvSpPr>
        <p:spPr bwMode="auto">
          <a:xfrm>
            <a:off x="2411413" y="2617788"/>
            <a:ext cx="10175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adapter</a:t>
            </a:r>
          </a:p>
        </p:txBody>
      </p:sp>
      <p:sp>
        <p:nvSpPr>
          <p:cNvPr id="20497" name="Text Box 21"/>
          <p:cNvSpPr txBox="1">
            <a:spLocks noChangeArrowheads="1"/>
          </p:cNvSpPr>
          <p:nvPr/>
        </p:nvSpPr>
        <p:spPr bwMode="auto">
          <a:xfrm>
            <a:off x="5824538" y="2624138"/>
            <a:ext cx="10175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adapter</a:t>
            </a:r>
          </a:p>
        </p:txBody>
      </p:sp>
      <p:sp>
        <p:nvSpPr>
          <p:cNvPr id="20498" name="AutoShape 22"/>
          <p:cNvSpPr>
            <a:spLocks/>
          </p:cNvSpPr>
          <p:nvPr/>
        </p:nvSpPr>
        <p:spPr bwMode="auto">
          <a:xfrm rot="5399521">
            <a:off x="4533901" y="555625"/>
            <a:ext cx="220662" cy="2865437"/>
          </a:xfrm>
          <a:prstGeom prst="leftBrace">
            <a:avLst>
              <a:gd name="adj1" fmla="val 10821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Text Box 23"/>
          <p:cNvSpPr txBox="1">
            <a:spLocks noChangeArrowheads="1"/>
          </p:cNvSpPr>
          <p:nvPr/>
        </p:nvSpPr>
        <p:spPr bwMode="auto">
          <a:xfrm>
            <a:off x="3635375" y="1511300"/>
            <a:ext cx="2105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link layer protocol</a:t>
            </a:r>
          </a:p>
        </p:txBody>
      </p:sp>
      <p:sp>
        <p:nvSpPr>
          <p:cNvPr id="20500" name="Freeform 24"/>
          <p:cNvSpPr>
            <a:spLocks/>
          </p:cNvSpPr>
          <p:nvPr/>
        </p:nvSpPr>
        <p:spPr bwMode="auto">
          <a:xfrm>
            <a:off x="6704013" y="2063750"/>
            <a:ext cx="647700" cy="342900"/>
          </a:xfrm>
          <a:custGeom>
            <a:avLst/>
            <a:gdLst>
              <a:gd name="T0" fmla="*/ 0 w 408"/>
              <a:gd name="T1" fmla="*/ 2147483647 h 216"/>
              <a:gd name="T2" fmla="*/ 2147483647 w 408"/>
              <a:gd name="T3" fmla="*/ 2147483647 h 216"/>
              <a:gd name="T4" fmla="*/ 2147483647 w 408"/>
              <a:gd name="T5" fmla="*/ 2147483647 h 216"/>
              <a:gd name="T6" fmla="*/ 2147483647 w 408"/>
              <a:gd name="T7" fmla="*/ 0 h 216"/>
              <a:gd name="T8" fmla="*/ 0 60000 65536"/>
              <a:gd name="T9" fmla="*/ 0 60000 65536"/>
              <a:gd name="T10" fmla="*/ 0 60000 65536"/>
              <a:gd name="T11" fmla="*/ 0 60000 65536"/>
              <a:gd name="T12" fmla="*/ 0 w 408"/>
              <a:gd name="T13" fmla="*/ 0 h 216"/>
              <a:gd name="T14" fmla="*/ 408 w 408"/>
              <a:gd name="T15" fmla="*/ 216 h 2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8" h="216">
                <a:moveTo>
                  <a:pt x="0" y="208"/>
                </a:moveTo>
                <a:cubicBezTo>
                  <a:pt x="62" y="212"/>
                  <a:pt x="124" y="216"/>
                  <a:pt x="184" y="208"/>
                </a:cubicBezTo>
                <a:cubicBezTo>
                  <a:pt x="244" y="200"/>
                  <a:pt x="324" y="196"/>
                  <a:pt x="361" y="161"/>
                </a:cubicBezTo>
                <a:cubicBezTo>
                  <a:pt x="398" y="126"/>
                  <a:pt x="400" y="27"/>
                  <a:pt x="408" y="0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55A81E9-C7F7-D144-A756-E0192AF46804}" type="slidenum">
              <a:rPr lang="en-US" sz="1400" b="0">
                <a:latin typeface="Times New Roman" charset="0"/>
              </a:rPr>
              <a:pPr eaLnBrk="1" hangingPunct="1"/>
              <a:t>30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Ethernet Frame Structure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Sending adapter encapsulates packet in frame</a:t>
            </a:r>
          </a:p>
          <a:p>
            <a:endParaRPr lang="en-US">
              <a:latin typeface="Comic Sans MS" charset="0"/>
              <a:cs typeface="Arial" charset="0"/>
            </a:endParaRPr>
          </a:p>
          <a:p>
            <a:endParaRPr lang="en-US">
              <a:latin typeface="Comic Sans MS" charset="0"/>
              <a:cs typeface="Arial" charset="0"/>
            </a:endParaRPr>
          </a:p>
          <a:p>
            <a:endParaRPr lang="en-US">
              <a:latin typeface="Comic Sans MS" charset="0"/>
              <a:cs typeface="Arial" charset="0"/>
            </a:endParaRPr>
          </a:p>
          <a:p>
            <a:r>
              <a:rPr lang="en-US">
                <a:solidFill>
                  <a:srgbClr val="FF3300"/>
                </a:solidFill>
                <a:latin typeface="Comic Sans MS" charset="0"/>
                <a:cs typeface="Arial" charset="0"/>
              </a:rPr>
              <a:t>Preamble:</a:t>
            </a:r>
            <a:r>
              <a:rPr lang="en-US">
                <a:latin typeface="Comic Sans MS" charset="0"/>
                <a:cs typeface="Arial" charset="0"/>
              </a:rPr>
              <a:t> synchronization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Seven bytes with pattern 10101010, followed by one byte with pattern 10101011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Used to synchronize receiver, sender clock rates</a:t>
            </a:r>
          </a:p>
        </p:txBody>
      </p:sp>
      <p:pic>
        <p:nvPicPr>
          <p:cNvPr id="66564" name="Picture 4" descr="552 Ethernet fra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2238375"/>
            <a:ext cx="7558087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907584A-C297-C648-8179-EAF6B3EDE41A}" type="slidenum">
              <a:rPr lang="en-US" sz="1400" b="0">
                <a:latin typeface="Times New Roman" charset="0"/>
              </a:rPr>
              <a:pPr eaLnBrk="1" hangingPunct="1"/>
              <a:t>31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latin typeface="Comic Sans MS" charset="0"/>
                <a:ea typeface="ＭＳ Ｐゴシック" charset="0"/>
                <a:cs typeface="ＭＳ Ｐゴシック" charset="0"/>
              </a:rPr>
              <a:t>Ethernet Frame Structure (Continued)</a:t>
            </a:r>
          </a:p>
        </p:txBody>
      </p:sp>
      <p:sp>
        <p:nvSpPr>
          <p:cNvPr id="98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>
                <a:solidFill>
                  <a:srgbClr val="FF0000"/>
                </a:solidFill>
                <a:latin typeface="Comic Sans MS" charset="0"/>
                <a:cs typeface="Arial" charset="0"/>
              </a:rPr>
              <a:t>Addresses:</a:t>
            </a:r>
            <a:r>
              <a:rPr lang="en-US" sz="2000">
                <a:latin typeface="Comic Sans MS" charset="0"/>
                <a:cs typeface="Arial" charset="0"/>
              </a:rPr>
              <a:t> source and destination MAC addresses </a:t>
            </a:r>
          </a:p>
          <a:p>
            <a:pPr lvl="1"/>
            <a:r>
              <a:rPr lang="en-US" sz="1800">
                <a:latin typeface="Comic Sans MS" charset="0"/>
                <a:ea typeface="Arial" charset="0"/>
                <a:cs typeface="Arial" charset="0"/>
              </a:rPr>
              <a:t>Adaptor passes frame to network-level protocol</a:t>
            </a:r>
          </a:p>
          <a:p>
            <a:pPr lvl="2"/>
            <a:r>
              <a:rPr lang="en-US" sz="1600">
                <a:latin typeface="Comic Sans MS" charset="0"/>
                <a:ea typeface="Arial" charset="0"/>
                <a:cs typeface="Arial" charset="0"/>
              </a:rPr>
              <a:t>If destination address matches the adaptor</a:t>
            </a:r>
          </a:p>
          <a:p>
            <a:pPr lvl="2"/>
            <a:r>
              <a:rPr lang="en-US" sz="1600">
                <a:latin typeface="Comic Sans MS" charset="0"/>
                <a:ea typeface="Arial" charset="0"/>
                <a:cs typeface="Arial" charset="0"/>
              </a:rPr>
              <a:t>Or the destination address is the broadcast address</a:t>
            </a:r>
          </a:p>
          <a:p>
            <a:pPr lvl="2"/>
            <a:r>
              <a:rPr lang="en-US" sz="1600">
                <a:latin typeface="Comic Sans MS" charset="0"/>
                <a:ea typeface="Arial" charset="0"/>
                <a:cs typeface="Arial" charset="0"/>
              </a:rPr>
              <a:t>Or the destination address is one of the multicast addresses of the adaptor</a:t>
            </a:r>
          </a:p>
          <a:p>
            <a:pPr lvl="2"/>
            <a:r>
              <a:rPr lang="en-US" sz="1600">
                <a:latin typeface="Comic Sans MS" charset="0"/>
                <a:ea typeface="Arial" charset="0"/>
                <a:cs typeface="Arial" charset="0"/>
              </a:rPr>
              <a:t>Or the adaptor is in </a:t>
            </a:r>
            <a:r>
              <a:rPr lang="ja-JP" altLang="en-US" sz="1600">
                <a:latin typeface="Comic Sans MS" charset="0"/>
                <a:ea typeface="Arial" charset="0"/>
                <a:cs typeface="Arial" charset="0"/>
              </a:rPr>
              <a:t>“</a:t>
            </a:r>
            <a:r>
              <a:rPr lang="en-US" altLang="ja-JP" sz="1600">
                <a:latin typeface="Comic Sans MS" charset="0"/>
                <a:ea typeface="Arial" charset="0"/>
                <a:cs typeface="Arial" charset="0"/>
              </a:rPr>
              <a:t>promiscuous</a:t>
            </a:r>
            <a:r>
              <a:rPr lang="ja-JP" altLang="en-US" sz="1600">
                <a:latin typeface="Comic Sans MS" charset="0"/>
                <a:ea typeface="Arial" charset="0"/>
                <a:cs typeface="Arial" charset="0"/>
              </a:rPr>
              <a:t>”</a:t>
            </a:r>
            <a:r>
              <a:rPr lang="en-US" altLang="ja-JP" sz="1600">
                <a:latin typeface="Comic Sans MS" charset="0"/>
                <a:ea typeface="Arial" charset="0"/>
                <a:cs typeface="Arial" charset="0"/>
              </a:rPr>
              <a:t> mode</a:t>
            </a:r>
          </a:p>
          <a:p>
            <a:pPr lvl="1"/>
            <a:r>
              <a:rPr lang="en-US" sz="1800">
                <a:latin typeface="Comic Sans MS" charset="0"/>
                <a:ea typeface="Arial" charset="0"/>
                <a:cs typeface="Arial" charset="0"/>
              </a:rPr>
              <a:t>Otherwise, adapter discards frame</a:t>
            </a:r>
          </a:p>
          <a:p>
            <a:r>
              <a:rPr lang="en-US" sz="2000">
                <a:solidFill>
                  <a:srgbClr val="FF0000"/>
                </a:solidFill>
                <a:latin typeface="Comic Sans MS" charset="0"/>
                <a:cs typeface="Arial" charset="0"/>
              </a:rPr>
              <a:t>Type:</a:t>
            </a:r>
            <a:r>
              <a:rPr lang="en-US" sz="2000">
                <a:latin typeface="Comic Sans MS" charset="0"/>
                <a:cs typeface="Arial" charset="0"/>
              </a:rPr>
              <a:t> indicates the higher layer protocol </a:t>
            </a:r>
          </a:p>
          <a:p>
            <a:pPr lvl="1"/>
            <a:r>
              <a:rPr lang="en-US" sz="1800">
                <a:latin typeface="Comic Sans MS" charset="0"/>
                <a:ea typeface="Arial" charset="0"/>
                <a:cs typeface="Arial" charset="0"/>
              </a:rPr>
              <a:t>Usually IP</a:t>
            </a:r>
          </a:p>
          <a:p>
            <a:pPr lvl="1"/>
            <a:r>
              <a:rPr lang="en-US" sz="1800">
                <a:latin typeface="Comic Sans MS" charset="0"/>
                <a:ea typeface="Arial" charset="0"/>
                <a:cs typeface="Arial" charset="0"/>
              </a:rPr>
              <a:t>But also Novell IPX, AppleTalk, …</a:t>
            </a:r>
          </a:p>
          <a:p>
            <a:r>
              <a:rPr lang="en-US" sz="2000">
                <a:solidFill>
                  <a:srgbClr val="FF0000"/>
                </a:solidFill>
                <a:latin typeface="Comic Sans MS" charset="0"/>
                <a:cs typeface="Arial" charset="0"/>
              </a:rPr>
              <a:t>CRC:</a:t>
            </a:r>
            <a:r>
              <a:rPr lang="en-US" sz="2000">
                <a:latin typeface="Comic Sans MS" charset="0"/>
                <a:cs typeface="Arial" charset="0"/>
              </a:rPr>
              <a:t> cyclic redundancy check</a:t>
            </a:r>
          </a:p>
          <a:p>
            <a:pPr lvl="1"/>
            <a:r>
              <a:rPr lang="en-US" sz="1800">
                <a:latin typeface="Comic Sans MS" charset="0"/>
                <a:ea typeface="Arial" charset="0"/>
                <a:cs typeface="Arial" charset="0"/>
              </a:rPr>
              <a:t>Checked at receiver</a:t>
            </a:r>
          </a:p>
          <a:p>
            <a:pPr lvl="1"/>
            <a:r>
              <a:rPr lang="en-US" sz="1800">
                <a:latin typeface="Comic Sans MS" charset="0"/>
                <a:ea typeface="Arial" charset="0"/>
                <a:cs typeface="Arial" charset="0"/>
              </a:rPr>
              <a:t>If error is detected, the frame is simply dropped</a:t>
            </a:r>
            <a:endParaRPr lang="en-US" sz="2000">
              <a:latin typeface="Comic Sans MS" charset="0"/>
              <a:ea typeface="Arial" charset="0"/>
              <a:cs typeface="Arial" charset="0"/>
            </a:endParaRPr>
          </a:p>
          <a:p>
            <a:endParaRPr lang="en-US" sz="2400">
              <a:latin typeface="Comic Sans MS" charset="0"/>
              <a:cs typeface="Arial" charset="0"/>
            </a:endParaRPr>
          </a:p>
        </p:txBody>
      </p:sp>
      <p:pic>
        <p:nvPicPr>
          <p:cNvPr id="68612" name="Picture 4" descr="552 Ethernet fra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" y="5559425"/>
            <a:ext cx="7558088" cy="129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8163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9ECDCDF-17BD-A940-828D-81E96F671FAB}" type="slidenum">
              <a:rPr lang="en-US" sz="1400" b="0">
                <a:latin typeface="Times New Roman" charset="0"/>
              </a:rPr>
              <a:pPr eaLnBrk="1" hangingPunct="1"/>
              <a:t>32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>
                <a:latin typeface="Comic Sans MS" charset="0"/>
                <a:ea typeface="ＭＳ Ｐゴシック" charset="0"/>
                <a:cs typeface="ＭＳ Ｐゴシック" charset="0"/>
              </a:rPr>
              <a:t>Frame Fields Sizes in Bytes</a:t>
            </a:r>
          </a:p>
        </p:txBody>
      </p:sp>
      <p:grpSp>
        <p:nvGrpSpPr>
          <p:cNvPr id="70659" name="Group 3"/>
          <p:cNvGrpSpPr>
            <a:grpSpLocks/>
          </p:cNvGrpSpPr>
          <p:nvPr/>
        </p:nvGrpSpPr>
        <p:grpSpPr bwMode="auto">
          <a:xfrm>
            <a:off x="533400" y="2057400"/>
            <a:ext cx="8159750" cy="2543175"/>
            <a:chOff x="566" y="1189"/>
            <a:chExt cx="5140" cy="1602"/>
          </a:xfrm>
        </p:grpSpPr>
        <p:sp>
          <p:nvSpPr>
            <p:cNvPr id="70660" name="Rectangle 4"/>
            <p:cNvSpPr>
              <a:spLocks noChangeArrowheads="1"/>
            </p:cNvSpPr>
            <p:nvPr/>
          </p:nvSpPr>
          <p:spPr bwMode="auto">
            <a:xfrm>
              <a:off x="580" y="1684"/>
              <a:ext cx="5126" cy="42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1" name="Line 5"/>
            <p:cNvSpPr>
              <a:spLocks noChangeShapeType="1"/>
            </p:cNvSpPr>
            <p:nvPr/>
          </p:nvSpPr>
          <p:spPr bwMode="auto">
            <a:xfrm>
              <a:off x="1344" y="1680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2" name="Line 6"/>
            <p:cNvSpPr>
              <a:spLocks noChangeShapeType="1"/>
            </p:cNvSpPr>
            <p:nvPr/>
          </p:nvSpPr>
          <p:spPr bwMode="auto">
            <a:xfrm>
              <a:off x="1536" y="1680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3" name="Line 7"/>
            <p:cNvSpPr>
              <a:spLocks noChangeShapeType="1"/>
            </p:cNvSpPr>
            <p:nvPr/>
          </p:nvSpPr>
          <p:spPr bwMode="auto">
            <a:xfrm>
              <a:off x="2159" y="1680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4" name="Line 8"/>
            <p:cNvSpPr>
              <a:spLocks noChangeShapeType="1"/>
            </p:cNvSpPr>
            <p:nvPr/>
          </p:nvSpPr>
          <p:spPr bwMode="auto">
            <a:xfrm>
              <a:off x="2831" y="1680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5" name="Line 9"/>
            <p:cNvSpPr>
              <a:spLocks noChangeShapeType="1"/>
            </p:cNvSpPr>
            <p:nvPr/>
          </p:nvSpPr>
          <p:spPr bwMode="auto">
            <a:xfrm>
              <a:off x="3215" y="1680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6" name="Line 10"/>
            <p:cNvSpPr>
              <a:spLocks noChangeShapeType="1"/>
            </p:cNvSpPr>
            <p:nvPr/>
          </p:nvSpPr>
          <p:spPr bwMode="auto">
            <a:xfrm>
              <a:off x="4271" y="1680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7" name="Line 11"/>
            <p:cNvSpPr>
              <a:spLocks noChangeShapeType="1"/>
            </p:cNvSpPr>
            <p:nvPr/>
          </p:nvSpPr>
          <p:spPr bwMode="auto">
            <a:xfrm>
              <a:off x="5038" y="1680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68" name="Rectangle 12"/>
            <p:cNvSpPr>
              <a:spLocks noChangeArrowheads="1"/>
            </p:cNvSpPr>
            <p:nvPr/>
          </p:nvSpPr>
          <p:spPr bwMode="auto">
            <a:xfrm>
              <a:off x="5076" y="1813"/>
              <a:ext cx="548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Checksum</a:t>
              </a:r>
            </a:p>
          </p:txBody>
        </p:sp>
        <p:sp>
          <p:nvSpPr>
            <p:cNvPr id="70669" name="Rectangle 13"/>
            <p:cNvSpPr>
              <a:spLocks noChangeArrowheads="1"/>
            </p:cNvSpPr>
            <p:nvPr/>
          </p:nvSpPr>
          <p:spPr bwMode="auto">
            <a:xfrm>
              <a:off x="4501" y="1813"/>
              <a:ext cx="40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Pading</a:t>
              </a:r>
            </a:p>
          </p:txBody>
        </p:sp>
        <p:sp>
          <p:nvSpPr>
            <p:cNvPr id="70670" name="Rectangle 14"/>
            <p:cNvSpPr>
              <a:spLocks noChangeArrowheads="1"/>
            </p:cNvSpPr>
            <p:nvPr/>
          </p:nvSpPr>
          <p:spPr bwMode="auto">
            <a:xfrm>
              <a:off x="3541" y="1813"/>
              <a:ext cx="313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Data</a:t>
              </a:r>
            </a:p>
          </p:txBody>
        </p:sp>
        <p:sp>
          <p:nvSpPr>
            <p:cNvPr id="70671" name="Rectangle 15"/>
            <p:cNvSpPr>
              <a:spLocks noChangeArrowheads="1"/>
            </p:cNvSpPr>
            <p:nvPr/>
          </p:nvSpPr>
          <p:spPr bwMode="auto">
            <a:xfrm>
              <a:off x="2677" y="2341"/>
              <a:ext cx="1073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Data length or protocol</a:t>
              </a:r>
            </a:p>
          </p:txBody>
        </p:sp>
        <p:sp>
          <p:nvSpPr>
            <p:cNvPr id="70672" name="Rectangle 16"/>
            <p:cNvSpPr>
              <a:spLocks noChangeArrowheads="1"/>
            </p:cNvSpPr>
            <p:nvPr/>
          </p:nvSpPr>
          <p:spPr bwMode="auto">
            <a:xfrm>
              <a:off x="662" y="1813"/>
              <a:ext cx="511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Preamble</a:t>
              </a:r>
            </a:p>
          </p:txBody>
        </p:sp>
        <p:sp>
          <p:nvSpPr>
            <p:cNvPr id="70673" name="Rectangle 17"/>
            <p:cNvSpPr>
              <a:spLocks noChangeArrowheads="1"/>
            </p:cNvSpPr>
            <p:nvPr/>
          </p:nvSpPr>
          <p:spPr bwMode="auto">
            <a:xfrm>
              <a:off x="1573" y="2629"/>
              <a:ext cx="147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Source and destination addresses</a:t>
              </a:r>
            </a:p>
          </p:txBody>
        </p:sp>
        <p:sp>
          <p:nvSpPr>
            <p:cNvPr id="70674" name="Line 18"/>
            <p:cNvSpPr>
              <a:spLocks noChangeShapeType="1"/>
            </p:cNvSpPr>
            <p:nvPr/>
          </p:nvSpPr>
          <p:spPr bwMode="auto">
            <a:xfrm flipV="1">
              <a:off x="3071" y="201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5" name="Rectangle 19"/>
            <p:cNvSpPr>
              <a:spLocks noChangeArrowheads="1"/>
            </p:cNvSpPr>
            <p:nvPr/>
          </p:nvSpPr>
          <p:spPr bwMode="auto">
            <a:xfrm>
              <a:off x="1238" y="2341"/>
              <a:ext cx="428" cy="2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Start of</a:t>
              </a:r>
            </a:p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  frame</a:t>
              </a:r>
            </a:p>
          </p:txBody>
        </p:sp>
        <p:sp>
          <p:nvSpPr>
            <p:cNvPr id="70676" name="Line 20"/>
            <p:cNvSpPr>
              <a:spLocks noChangeShapeType="1"/>
            </p:cNvSpPr>
            <p:nvPr/>
          </p:nvSpPr>
          <p:spPr bwMode="auto">
            <a:xfrm flipV="1">
              <a:off x="1440" y="201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7" name="Rectangle 21"/>
            <p:cNvSpPr>
              <a:spLocks noChangeArrowheads="1"/>
            </p:cNvSpPr>
            <p:nvPr/>
          </p:nvSpPr>
          <p:spPr bwMode="auto">
            <a:xfrm>
              <a:off x="566" y="1189"/>
              <a:ext cx="340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Bytes</a:t>
              </a:r>
            </a:p>
          </p:txBody>
        </p:sp>
        <p:sp>
          <p:nvSpPr>
            <p:cNvPr id="70678" name="Line 22"/>
            <p:cNvSpPr>
              <a:spLocks noChangeShapeType="1"/>
            </p:cNvSpPr>
            <p:nvPr/>
          </p:nvSpPr>
          <p:spPr bwMode="auto">
            <a:xfrm flipV="1">
              <a:off x="1871" y="2016"/>
              <a:ext cx="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79" name="Line 23"/>
            <p:cNvSpPr>
              <a:spLocks noChangeShapeType="1"/>
            </p:cNvSpPr>
            <p:nvPr/>
          </p:nvSpPr>
          <p:spPr bwMode="auto">
            <a:xfrm flipV="1">
              <a:off x="2495" y="2016"/>
              <a:ext cx="0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80" name="Rectangle 24"/>
            <p:cNvSpPr>
              <a:spLocks noChangeArrowheads="1"/>
            </p:cNvSpPr>
            <p:nvPr/>
          </p:nvSpPr>
          <p:spPr bwMode="auto">
            <a:xfrm>
              <a:off x="902" y="1477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7</a:t>
              </a:r>
            </a:p>
          </p:txBody>
        </p:sp>
        <p:sp>
          <p:nvSpPr>
            <p:cNvPr id="70681" name="Rectangle 25"/>
            <p:cNvSpPr>
              <a:spLocks noChangeArrowheads="1"/>
            </p:cNvSpPr>
            <p:nvPr/>
          </p:nvSpPr>
          <p:spPr bwMode="auto">
            <a:xfrm>
              <a:off x="1382" y="1477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1</a:t>
              </a:r>
            </a:p>
          </p:txBody>
        </p:sp>
        <p:sp>
          <p:nvSpPr>
            <p:cNvPr id="70682" name="Rectangle 26"/>
            <p:cNvSpPr>
              <a:spLocks noChangeArrowheads="1"/>
            </p:cNvSpPr>
            <p:nvPr/>
          </p:nvSpPr>
          <p:spPr bwMode="auto">
            <a:xfrm>
              <a:off x="1717" y="1477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6</a:t>
              </a:r>
            </a:p>
          </p:txBody>
        </p:sp>
        <p:sp>
          <p:nvSpPr>
            <p:cNvPr id="70683" name="Rectangle 27"/>
            <p:cNvSpPr>
              <a:spLocks noChangeArrowheads="1"/>
            </p:cNvSpPr>
            <p:nvPr/>
          </p:nvSpPr>
          <p:spPr bwMode="auto">
            <a:xfrm>
              <a:off x="2341" y="1477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6</a:t>
              </a:r>
            </a:p>
          </p:txBody>
        </p:sp>
        <p:sp>
          <p:nvSpPr>
            <p:cNvPr id="70684" name="Rectangle 28"/>
            <p:cNvSpPr>
              <a:spLocks noChangeArrowheads="1"/>
            </p:cNvSpPr>
            <p:nvPr/>
          </p:nvSpPr>
          <p:spPr bwMode="auto">
            <a:xfrm>
              <a:off x="2965" y="1477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2</a:t>
              </a:r>
            </a:p>
          </p:txBody>
        </p:sp>
        <p:sp>
          <p:nvSpPr>
            <p:cNvPr id="70685" name="Rectangle 29"/>
            <p:cNvSpPr>
              <a:spLocks noChangeArrowheads="1"/>
            </p:cNvSpPr>
            <p:nvPr/>
          </p:nvSpPr>
          <p:spPr bwMode="auto">
            <a:xfrm>
              <a:off x="3445" y="1477"/>
              <a:ext cx="45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0 a 1500</a:t>
              </a:r>
            </a:p>
          </p:txBody>
        </p:sp>
        <p:sp>
          <p:nvSpPr>
            <p:cNvPr id="70686" name="Rectangle 30"/>
            <p:cNvSpPr>
              <a:spLocks noChangeArrowheads="1"/>
            </p:cNvSpPr>
            <p:nvPr/>
          </p:nvSpPr>
          <p:spPr bwMode="auto">
            <a:xfrm>
              <a:off x="4501" y="1477"/>
              <a:ext cx="35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0 a 46</a:t>
              </a:r>
            </a:p>
          </p:txBody>
        </p:sp>
        <p:sp>
          <p:nvSpPr>
            <p:cNvPr id="70687" name="Rectangle 31"/>
            <p:cNvSpPr>
              <a:spLocks noChangeArrowheads="1"/>
            </p:cNvSpPr>
            <p:nvPr/>
          </p:nvSpPr>
          <p:spPr bwMode="auto">
            <a:xfrm>
              <a:off x="5316" y="1477"/>
              <a:ext cx="1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GB" sz="1200">
                  <a:latin typeface="Times New Roman" charset="0"/>
                </a:rPr>
                <a:t>4</a:t>
              </a:r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1B4E280-B77D-AB45-8C6B-83AAB995EA72}" type="slidenum">
              <a:rPr lang="en-US" sz="1400" b="0">
                <a:latin typeface="Times New Roman" charset="0"/>
              </a:rPr>
              <a:pPr eaLnBrk="1" hangingPunct="1"/>
              <a:t>33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Hubs: Physical-Layer Repeaters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>
                <a:latin typeface="Comic Sans MS" charset="0"/>
                <a:cs typeface="Arial" charset="0"/>
              </a:rPr>
              <a:t>Hubs are physical-layer repeaters</a:t>
            </a:r>
          </a:p>
          <a:p>
            <a:pPr lvl="1"/>
            <a:r>
              <a:rPr lang="en-US" sz="2800">
                <a:latin typeface="Comic Sans MS" charset="0"/>
                <a:ea typeface="Arial" charset="0"/>
                <a:cs typeface="Arial" charset="0"/>
              </a:rPr>
              <a:t>Bits coming from one link go out all other links</a:t>
            </a:r>
          </a:p>
          <a:p>
            <a:pPr lvl="1"/>
            <a:r>
              <a:rPr lang="en-US" sz="2800">
                <a:latin typeface="Comic Sans MS" charset="0"/>
                <a:ea typeface="Arial" charset="0"/>
                <a:cs typeface="Arial" charset="0"/>
              </a:rPr>
              <a:t>At the same rate, with no frame buffering</a:t>
            </a:r>
          </a:p>
          <a:p>
            <a:pPr lvl="1"/>
            <a:r>
              <a:rPr lang="en-US" sz="2800">
                <a:latin typeface="Comic Sans MS" charset="0"/>
                <a:ea typeface="Arial" charset="0"/>
                <a:cs typeface="Arial" charset="0"/>
              </a:rPr>
              <a:t>No CSMA/CD at hub: adapters detect collisions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4273550" y="4862513"/>
            <a:ext cx="355600" cy="88900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71685" name="Object 2"/>
          <p:cNvGraphicFramePr>
            <a:graphicFrameLocks noChangeAspect="1"/>
          </p:cNvGraphicFramePr>
          <p:nvPr/>
        </p:nvGraphicFramePr>
        <p:xfrm>
          <a:off x="4267200" y="3581400"/>
          <a:ext cx="5127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1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581400"/>
                        <a:ext cx="5127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6" name="Object 3"/>
          <p:cNvGraphicFramePr>
            <a:graphicFrameLocks noChangeAspect="1"/>
          </p:cNvGraphicFramePr>
          <p:nvPr/>
        </p:nvGraphicFramePr>
        <p:xfrm>
          <a:off x="4297363" y="5842000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2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7363" y="5842000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7" name="Object 4"/>
          <p:cNvGraphicFramePr>
            <a:graphicFrameLocks noChangeAspect="1"/>
          </p:cNvGraphicFramePr>
          <p:nvPr/>
        </p:nvGraphicFramePr>
        <p:xfrm>
          <a:off x="5681663" y="4610100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3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1663" y="4610100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8" name="Object 5"/>
          <p:cNvGraphicFramePr>
            <a:graphicFrameLocks noChangeAspect="1"/>
          </p:cNvGraphicFramePr>
          <p:nvPr/>
        </p:nvGraphicFramePr>
        <p:xfrm>
          <a:off x="2849563" y="4621213"/>
          <a:ext cx="51276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4" name="Clip" r:id="rId8" imgW="1308100" imgH="1079500" progId="MS_ClipArt_Gallery.2">
                  <p:embed/>
                </p:oleObj>
              </mc:Choice>
              <mc:Fallback>
                <p:oleObj name="Clip" r:id="rId8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9563" y="4621213"/>
                        <a:ext cx="51276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3332163" y="4764088"/>
            <a:ext cx="153987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5588000" y="4764088"/>
            <a:ext cx="153988" cy="131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4508500" y="4021138"/>
            <a:ext cx="120650" cy="207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2" name="Rectangle 12"/>
          <p:cNvSpPr>
            <a:spLocks noChangeArrowheads="1"/>
          </p:cNvSpPr>
          <p:nvPr/>
        </p:nvSpPr>
        <p:spPr bwMode="auto">
          <a:xfrm>
            <a:off x="4516438" y="5648325"/>
            <a:ext cx="120650" cy="207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3" name="Line 13"/>
          <p:cNvSpPr>
            <a:spLocks noChangeShapeType="1"/>
          </p:cNvSpPr>
          <p:nvPr/>
        </p:nvSpPr>
        <p:spPr bwMode="auto">
          <a:xfrm>
            <a:off x="3486150" y="4819650"/>
            <a:ext cx="842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694" name="Line 14"/>
          <p:cNvSpPr>
            <a:spLocks noChangeShapeType="1"/>
          </p:cNvSpPr>
          <p:nvPr/>
        </p:nvSpPr>
        <p:spPr bwMode="auto">
          <a:xfrm>
            <a:off x="4554538" y="4232275"/>
            <a:ext cx="0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695" name="Line 15"/>
          <p:cNvSpPr>
            <a:spLocks noChangeShapeType="1"/>
          </p:cNvSpPr>
          <p:nvPr/>
        </p:nvSpPr>
        <p:spPr bwMode="auto">
          <a:xfrm flipH="1">
            <a:off x="4718050" y="4819650"/>
            <a:ext cx="852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696" name="Line 16"/>
          <p:cNvSpPr>
            <a:spLocks noChangeShapeType="1"/>
          </p:cNvSpPr>
          <p:nvPr/>
        </p:nvSpPr>
        <p:spPr bwMode="auto">
          <a:xfrm flipV="1">
            <a:off x="4554538" y="4940300"/>
            <a:ext cx="11112" cy="687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697" name="Text Box 17"/>
          <p:cNvSpPr txBox="1">
            <a:spLocks noChangeArrowheads="1"/>
          </p:cNvSpPr>
          <p:nvPr/>
        </p:nvSpPr>
        <p:spPr bwMode="auto">
          <a:xfrm>
            <a:off x="4953000" y="4303713"/>
            <a:ext cx="1328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600" b="0">
                <a:latin typeface="Comic Sans MS" charset="0"/>
              </a:rPr>
              <a:t>twisted pair</a:t>
            </a:r>
          </a:p>
        </p:txBody>
      </p:sp>
      <p:sp>
        <p:nvSpPr>
          <p:cNvPr id="71698" name="Line 18"/>
          <p:cNvSpPr>
            <a:spLocks noChangeShapeType="1"/>
          </p:cNvSpPr>
          <p:nvPr/>
        </p:nvSpPr>
        <p:spPr bwMode="auto">
          <a:xfrm flipH="1">
            <a:off x="5159375" y="4541838"/>
            <a:ext cx="249238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699" name="Text Box 19"/>
          <p:cNvSpPr txBox="1">
            <a:spLocks noChangeArrowheads="1"/>
          </p:cNvSpPr>
          <p:nvPr/>
        </p:nvSpPr>
        <p:spPr bwMode="auto">
          <a:xfrm>
            <a:off x="3625850" y="5167313"/>
            <a:ext cx="527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600" b="0">
                <a:latin typeface="Comic Sans MS" charset="0"/>
              </a:rPr>
              <a:t>hub</a:t>
            </a:r>
          </a:p>
        </p:txBody>
      </p:sp>
      <p:sp>
        <p:nvSpPr>
          <p:cNvPr id="71700" name="Line 20"/>
          <p:cNvSpPr>
            <a:spLocks noChangeShapeType="1"/>
          </p:cNvSpPr>
          <p:nvPr/>
        </p:nvSpPr>
        <p:spPr bwMode="auto">
          <a:xfrm flipV="1">
            <a:off x="3940175" y="4964113"/>
            <a:ext cx="355600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F8976F1-4A7F-7E4E-B59B-848625F3EB0A}" type="slidenum">
              <a:rPr lang="en-US" sz="1400" b="0">
                <a:latin typeface="Times New Roman" charset="0"/>
              </a:rPr>
              <a:pPr eaLnBrk="1" hangingPunct="1"/>
              <a:t>34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Interconnecting with Hubs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Comic Sans MS" charset="0"/>
                <a:cs typeface="Arial" charset="0"/>
              </a:rPr>
              <a:t>Backbone hub interconnects LAN segments</a:t>
            </a:r>
          </a:p>
          <a:p>
            <a:r>
              <a:rPr lang="en-US">
                <a:solidFill>
                  <a:schemeClr val="tx1"/>
                </a:solidFill>
                <a:latin typeface="Comic Sans MS" charset="0"/>
                <a:cs typeface="Arial" charset="0"/>
              </a:rPr>
              <a:t>All packets seen everywhere, forming one large collision domain</a:t>
            </a:r>
          </a:p>
          <a:p>
            <a:r>
              <a:rPr lang="en-US">
                <a:solidFill>
                  <a:schemeClr val="tx1"/>
                </a:solidFill>
                <a:latin typeface="Comic Sans MS" charset="0"/>
                <a:cs typeface="Arial" charset="0"/>
              </a:rPr>
              <a:t>Can</a:t>
            </a:r>
            <a:r>
              <a:rPr lang="ja-JP" altLang="en-US">
                <a:solidFill>
                  <a:schemeClr val="tx1"/>
                </a:solidFill>
                <a:latin typeface="Comic Sans MS" charset="0"/>
                <a:cs typeface="Arial" charset="0"/>
              </a:rPr>
              <a:t>’</a:t>
            </a:r>
            <a:r>
              <a:rPr lang="en-US" altLang="ja-JP">
                <a:solidFill>
                  <a:schemeClr val="tx1"/>
                </a:solidFill>
                <a:latin typeface="Comic Sans MS" charset="0"/>
                <a:cs typeface="Arial" charset="0"/>
              </a:rPr>
              <a:t>t interconnect Ethernets of different speeds</a:t>
            </a:r>
            <a:endParaRPr lang="en-US">
              <a:solidFill>
                <a:schemeClr val="tx1"/>
              </a:solidFill>
              <a:latin typeface="Comic Sans MS" charset="0"/>
              <a:cs typeface="Arial" charset="0"/>
            </a:endParaRPr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4167188" y="5334000"/>
            <a:ext cx="361950" cy="74613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73733" name="Object 2"/>
          <p:cNvGraphicFramePr>
            <a:graphicFrameLocks noChangeAspect="1"/>
          </p:cNvGraphicFramePr>
          <p:nvPr/>
        </p:nvGraphicFramePr>
        <p:xfrm>
          <a:off x="1557338" y="5684838"/>
          <a:ext cx="520700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1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38" y="5684838"/>
                        <a:ext cx="520700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4" name="Object 3"/>
          <p:cNvGraphicFramePr>
            <a:graphicFrameLocks noChangeAspect="1"/>
          </p:cNvGraphicFramePr>
          <p:nvPr/>
        </p:nvGraphicFramePr>
        <p:xfrm>
          <a:off x="4643438" y="5699125"/>
          <a:ext cx="52228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2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5699125"/>
                        <a:ext cx="52228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5" name="Object 4"/>
          <p:cNvGraphicFramePr>
            <a:graphicFrameLocks noChangeAspect="1"/>
          </p:cNvGraphicFramePr>
          <p:nvPr/>
        </p:nvGraphicFramePr>
        <p:xfrm>
          <a:off x="5572125" y="5648325"/>
          <a:ext cx="5207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3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5648325"/>
                        <a:ext cx="52070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6" name="Object 5"/>
          <p:cNvGraphicFramePr>
            <a:graphicFrameLocks noChangeAspect="1"/>
          </p:cNvGraphicFramePr>
          <p:nvPr/>
        </p:nvGraphicFramePr>
        <p:xfrm>
          <a:off x="2309813" y="5711825"/>
          <a:ext cx="52228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4" name="Clip" r:id="rId8" imgW="1308100" imgH="1079500" progId="MS_ClipArt_Gallery.2">
                  <p:embed/>
                </p:oleObj>
              </mc:Choice>
              <mc:Fallback>
                <p:oleObj name="Clip" r:id="rId8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9813" y="5711825"/>
                        <a:ext cx="52228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6269038" y="5343525"/>
            <a:ext cx="360362" cy="74613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73738" name="Rectangle 10"/>
          <p:cNvSpPr>
            <a:spLocks noChangeArrowheads="1"/>
          </p:cNvSpPr>
          <p:nvPr/>
        </p:nvSpPr>
        <p:spPr bwMode="auto">
          <a:xfrm>
            <a:off x="2120900" y="5330825"/>
            <a:ext cx="361950" cy="74613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73739" name="Object 6"/>
          <p:cNvGraphicFramePr>
            <a:graphicFrameLocks noChangeAspect="1"/>
          </p:cNvGraphicFramePr>
          <p:nvPr/>
        </p:nvGraphicFramePr>
        <p:xfrm>
          <a:off x="3382963" y="5529263"/>
          <a:ext cx="522287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5" name="Clip" r:id="rId9" imgW="1308100" imgH="1079500" progId="MS_ClipArt_Gallery.2">
                  <p:embed/>
                </p:oleObj>
              </mc:Choice>
              <mc:Fallback>
                <p:oleObj name="Clip" r:id="rId9" imgW="1308100" imgH="107950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2963" y="5529263"/>
                        <a:ext cx="522287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40" name="Object 7"/>
          <p:cNvGraphicFramePr>
            <a:graphicFrameLocks noChangeAspect="1"/>
          </p:cNvGraphicFramePr>
          <p:nvPr/>
        </p:nvGraphicFramePr>
        <p:xfrm>
          <a:off x="3883025" y="6059488"/>
          <a:ext cx="52228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6" name="Clip" r:id="rId10" imgW="1308100" imgH="1079500" progId="MS_ClipArt_Gallery.2">
                  <p:embed/>
                </p:oleObj>
              </mc:Choice>
              <mc:Fallback>
                <p:oleObj name="Clip" r:id="rId10" imgW="1308100" imgH="107950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3025" y="6059488"/>
                        <a:ext cx="522288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41" name="Object 8"/>
          <p:cNvGraphicFramePr>
            <a:graphicFrameLocks noChangeAspect="1"/>
          </p:cNvGraphicFramePr>
          <p:nvPr/>
        </p:nvGraphicFramePr>
        <p:xfrm>
          <a:off x="7237413" y="5494338"/>
          <a:ext cx="522287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7" name="Clip" r:id="rId11" imgW="1308100" imgH="1079500" progId="MS_ClipArt_Gallery.2">
                  <p:embed/>
                </p:oleObj>
              </mc:Choice>
              <mc:Fallback>
                <p:oleObj name="Clip" r:id="rId11" imgW="1308100" imgH="107950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7413" y="5494338"/>
                        <a:ext cx="522287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42" name="Object 9"/>
          <p:cNvGraphicFramePr>
            <a:graphicFrameLocks noChangeAspect="1"/>
          </p:cNvGraphicFramePr>
          <p:nvPr/>
        </p:nvGraphicFramePr>
        <p:xfrm>
          <a:off x="6376988" y="5905500"/>
          <a:ext cx="52228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8" name="Clip" r:id="rId12" imgW="1308100" imgH="1079500" progId="MS_ClipArt_Gallery.2">
                  <p:embed/>
                </p:oleObj>
              </mc:Choice>
              <mc:Fallback>
                <p:oleObj name="Clip" r:id="rId12" imgW="1308100" imgH="1079500" progId="MS_ClipArt_Gallery.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6988" y="5905500"/>
                        <a:ext cx="52228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43" name="Object 10"/>
          <p:cNvGraphicFramePr>
            <a:graphicFrameLocks noChangeAspect="1"/>
          </p:cNvGraphicFramePr>
          <p:nvPr/>
        </p:nvGraphicFramePr>
        <p:xfrm>
          <a:off x="1055688" y="5153025"/>
          <a:ext cx="52228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69" name="Clip" r:id="rId13" imgW="1308100" imgH="1079500" progId="MS_ClipArt_Gallery.2">
                  <p:embed/>
                </p:oleObj>
              </mc:Choice>
              <mc:Fallback>
                <p:oleObj name="Clip" r:id="rId13" imgW="1308100" imgH="1079500" progId="MS_ClipArt_Gallery.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5153025"/>
                        <a:ext cx="522287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44" name="Line 16"/>
          <p:cNvSpPr>
            <a:spLocks noChangeShapeType="1"/>
          </p:cNvSpPr>
          <p:nvPr/>
        </p:nvSpPr>
        <p:spPr bwMode="auto">
          <a:xfrm flipH="1">
            <a:off x="1484313" y="5335588"/>
            <a:ext cx="6937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745" name="Line 17"/>
          <p:cNvSpPr>
            <a:spLocks noChangeShapeType="1"/>
          </p:cNvSpPr>
          <p:nvPr/>
        </p:nvSpPr>
        <p:spPr bwMode="auto">
          <a:xfrm flipH="1">
            <a:off x="1925638" y="5387975"/>
            <a:ext cx="341312" cy="347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746" name="Line 18"/>
          <p:cNvSpPr>
            <a:spLocks noChangeShapeType="1"/>
          </p:cNvSpPr>
          <p:nvPr/>
        </p:nvSpPr>
        <p:spPr bwMode="auto">
          <a:xfrm>
            <a:off x="2405063" y="5419725"/>
            <a:ext cx="90487" cy="32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747" name="Line 19"/>
          <p:cNvSpPr>
            <a:spLocks noChangeShapeType="1"/>
          </p:cNvSpPr>
          <p:nvPr/>
        </p:nvSpPr>
        <p:spPr bwMode="auto">
          <a:xfrm flipH="1">
            <a:off x="3827463" y="5378450"/>
            <a:ext cx="431800" cy="238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748" name="Line 20"/>
          <p:cNvSpPr>
            <a:spLocks noChangeShapeType="1"/>
          </p:cNvSpPr>
          <p:nvPr/>
        </p:nvSpPr>
        <p:spPr bwMode="auto">
          <a:xfrm flipH="1">
            <a:off x="4184650" y="5399088"/>
            <a:ext cx="15875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749" name="Line 21"/>
          <p:cNvSpPr>
            <a:spLocks noChangeShapeType="1"/>
          </p:cNvSpPr>
          <p:nvPr/>
        </p:nvSpPr>
        <p:spPr bwMode="auto">
          <a:xfrm>
            <a:off x="4532313" y="5335588"/>
            <a:ext cx="287337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750" name="Line 22"/>
          <p:cNvSpPr>
            <a:spLocks noChangeShapeType="1"/>
          </p:cNvSpPr>
          <p:nvPr/>
        </p:nvSpPr>
        <p:spPr bwMode="auto">
          <a:xfrm flipH="1">
            <a:off x="5991225" y="5419725"/>
            <a:ext cx="536575" cy="271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751" name="Line 23"/>
          <p:cNvSpPr>
            <a:spLocks noChangeShapeType="1"/>
          </p:cNvSpPr>
          <p:nvPr/>
        </p:nvSpPr>
        <p:spPr bwMode="auto">
          <a:xfrm flipH="1">
            <a:off x="6564313" y="5387975"/>
            <a:ext cx="14287" cy="520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752" name="Line 24"/>
          <p:cNvSpPr>
            <a:spLocks noChangeShapeType="1"/>
          </p:cNvSpPr>
          <p:nvPr/>
        </p:nvSpPr>
        <p:spPr bwMode="auto">
          <a:xfrm>
            <a:off x="6707188" y="5302250"/>
            <a:ext cx="64135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753" name="Line 25"/>
          <p:cNvSpPr>
            <a:spLocks noChangeShapeType="1"/>
          </p:cNvSpPr>
          <p:nvPr/>
        </p:nvSpPr>
        <p:spPr bwMode="auto">
          <a:xfrm flipH="1">
            <a:off x="2393950" y="3992563"/>
            <a:ext cx="2082800" cy="1190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754" name="Line 26"/>
          <p:cNvSpPr>
            <a:spLocks noChangeShapeType="1"/>
          </p:cNvSpPr>
          <p:nvPr/>
        </p:nvSpPr>
        <p:spPr bwMode="auto">
          <a:xfrm>
            <a:off x="4471988" y="3981450"/>
            <a:ext cx="0" cy="1233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755" name="Line 27"/>
          <p:cNvSpPr>
            <a:spLocks noChangeShapeType="1"/>
          </p:cNvSpPr>
          <p:nvPr/>
        </p:nvSpPr>
        <p:spPr bwMode="auto">
          <a:xfrm flipH="1" flipV="1">
            <a:off x="4651375" y="3927475"/>
            <a:ext cx="1873250" cy="1363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756" name="Text Box 28"/>
          <p:cNvSpPr txBox="1">
            <a:spLocks noChangeArrowheads="1"/>
          </p:cNvSpPr>
          <p:nvPr/>
        </p:nvSpPr>
        <p:spPr bwMode="auto">
          <a:xfrm>
            <a:off x="2595563" y="5113338"/>
            <a:ext cx="5794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hub</a:t>
            </a:r>
          </a:p>
        </p:txBody>
      </p:sp>
      <p:sp>
        <p:nvSpPr>
          <p:cNvPr id="73757" name="Text Box 29"/>
          <p:cNvSpPr txBox="1">
            <a:spLocks noChangeArrowheads="1"/>
          </p:cNvSpPr>
          <p:nvPr/>
        </p:nvSpPr>
        <p:spPr bwMode="auto">
          <a:xfrm>
            <a:off x="4651375" y="5122863"/>
            <a:ext cx="569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hub</a:t>
            </a:r>
          </a:p>
        </p:txBody>
      </p:sp>
      <p:sp>
        <p:nvSpPr>
          <p:cNvPr id="73758" name="Text Box 30"/>
          <p:cNvSpPr txBox="1">
            <a:spLocks noChangeArrowheads="1"/>
          </p:cNvSpPr>
          <p:nvPr/>
        </p:nvSpPr>
        <p:spPr bwMode="auto">
          <a:xfrm>
            <a:off x="6740525" y="4983163"/>
            <a:ext cx="569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hub</a:t>
            </a:r>
          </a:p>
        </p:txBody>
      </p:sp>
      <p:sp>
        <p:nvSpPr>
          <p:cNvPr id="73759" name="Text Box 31"/>
          <p:cNvSpPr txBox="1">
            <a:spLocks noChangeArrowheads="1"/>
          </p:cNvSpPr>
          <p:nvPr/>
        </p:nvSpPr>
        <p:spPr bwMode="auto">
          <a:xfrm>
            <a:off x="4805363" y="3651250"/>
            <a:ext cx="5699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hub</a:t>
            </a:r>
          </a:p>
        </p:txBody>
      </p:sp>
      <p:sp>
        <p:nvSpPr>
          <p:cNvPr id="73760" name="Rectangle 32"/>
          <p:cNvSpPr>
            <a:spLocks noChangeArrowheads="1"/>
          </p:cNvSpPr>
          <p:nvPr/>
        </p:nvSpPr>
        <p:spPr bwMode="auto">
          <a:xfrm>
            <a:off x="4270375" y="3944938"/>
            <a:ext cx="361950" cy="74612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6D5617C-3650-2D44-BFC2-4DA2F2DB4E0E}" type="slidenum">
              <a:rPr lang="en-US" sz="1400" b="0">
                <a:latin typeface="Times New Roman" charset="0"/>
              </a:rPr>
              <a:pPr eaLnBrk="1" hangingPunct="1"/>
              <a:t>35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Ethernet Evolution: Switch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>
                <a:latin typeface="Comic Sans MS" charset="0"/>
                <a:cs typeface="Arial" charset="0"/>
              </a:rPr>
              <a:t>Link layer device</a:t>
            </a:r>
          </a:p>
          <a:p>
            <a:pPr lvl="1"/>
            <a:r>
              <a:rPr lang="en-US" sz="2800">
                <a:latin typeface="Comic Sans MS" charset="0"/>
                <a:ea typeface="Arial" charset="0"/>
                <a:cs typeface="Arial" charset="0"/>
              </a:rPr>
              <a:t>Stores and forwards Ethernet frames</a:t>
            </a:r>
          </a:p>
          <a:p>
            <a:pPr lvl="1"/>
            <a:r>
              <a:rPr lang="en-US" sz="2800">
                <a:latin typeface="Comic Sans MS" charset="0"/>
                <a:ea typeface="Arial" charset="0"/>
                <a:cs typeface="Arial" charset="0"/>
              </a:rPr>
              <a:t>Examines frame header and selectively forwards frame based on MAC dest address</a:t>
            </a:r>
          </a:p>
          <a:p>
            <a:pPr lvl="1"/>
            <a:r>
              <a:rPr lang="en-US" sz="2800">
                <a:latin typeface="Comic Sans MS" charset="0"/>
                <a:ea typeface="Arial" charset="0"/>
                <a:cs typeface="Arial" charset="0"/>
              </a:rPr>
              <a:t>When frame is to be forwarded on segment, uses CSMA/CD to access segment</a:t>
            </a:r>
          </a:p>
          <a:p>
            <a:r>
              <a:rPr lang="en-US" sz="3200">
                <a:latin typeface="Comic Sans MS" charset="0"/>
                <a:cs typeface="Arial" charset="0"/>
              </a:rPr>
              <a:t>Transparent</a:t>
            </a:r>
          </a:p>
          <a:p>
            <a:pPr lvl="1"/>
            <a:r>
              <a:rPr lang="en-US" sz="2800">
                <a:latin typeface="Comic Sans MS" charset="0"/>
                <a:ea typeface="Arial" charset="0"/>
                <a:cs typeface="Arial" charset="0"/>
              </a:rPr>
              <a:t>Hosts are unaware of presence of switches</a:t>
            </a:r>
          </a:p>
          <a:p>
            <a:r>
              <a:rPr lang="en-US" sz="3200">
                <a:latin typeface="Comic Sans MS" charset="0"/>
                <a:cs typeface="Arial" charset="0"/>
              </a:rPr>
              <a:t>Plug-and-play, self-learning</a:t>
            </a:r>
          </a:p>
          <a:p>
            <a:pPr lvl="1"/>
            <a:r>
              <a:rPr lang="en-US" sz="2800">
                <a:latin typeface="Comic Sans MS" charset="0"/>
                <a:ea typeface="Arial" charset="0"/>
                <a:cs typeface="Arial" charset="0"/>
              </a:rPr>
              <a:t>Switches do not need to be configured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1537124-0C69-FD45-B9D6-3D1EEB27A22A}" type="slidenum">
              <a:rPr lang="en-US" sz="1400" b="0">
                <a:latin typeface="Times New Roman" charset="0"/>
              </a:rPr>
              <a:pPr eaLnBrk="1" hangingPunct="1"/>
              <a:t>36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77826" name="Freeform 2"/>
          <p:cNvSpPr>
            <a:spLocks/>
          </p:cNvSpPr>
          <p:nvPr/>
        </p:nvSpPr>
        <p:spPr bwMode="auto">
          <a:xfrm>
            <a:off x="4211638" y="3992563"/>
            <a:ext cx="2781300" cy="2574925"/>
          </a:xfrm>
          <a:custGeom>
            <a:avLst/>
            <a:gdLst>
              <a:gd name="T0" fmla="*/ 0 w 1752"/>
              <a:gd name="T1" fmla="*/ 0 h 1622"/>
              <a:gd name="T2" fmla="*/ 2147483647 w 1752"/>
              <a:gd name="T3" fmla="*/ 2147483647 h 1622"/>
              <a:gd name="T4" fmla="*/ 2147483647 w 1752"/>
              <a:gd name="T5" fmla="*/ 2147483647 h 1622"/>
              <a:gd name="T6" fmla="*/ 2147483647 w 1752"/>
              <a:gd name="T7" fmla="*/ 2147483647 h 1622"/>
              <a:gd name="T8" fmla="*/ 2147483647 w 1752"/>
              <a:gd name="T9" fmla="*/ 2147483647 h 1622"/>
              <a:gd name="T10" fmla="*/ 2147483647 w 1752"/>
              <a:gd name="T11" fmla="*/ 2147483647 h 1622"/>
              <a:gd name="T12" fmla="*/ 2147483647 w 1752"/>
              <a:gd name="T13" fmla="*/ 2147483647 h 1622"/>
              <a:gd name="T14" fmla="*/ 2147483647 w 1752"/>
              <a:gd name="T15" fmla="*/ 2147483647 h 1622"/>
              <a:gd name="T16" fmla="*/ 2147483647 w 1752"/>
              <a:gd name="T17" fmla="*/ 2147483647 h 1622"/>
              <a:gd name="T18" fmla="*/ 2147483647 w 1752"/>
              <a:gd name="T19" fmla="*/ 2147483647 h 1622"/>
              <a:gd name="T20" fmla="*/ 2147483647 w 1752"/>
              <a:gd name="T21" fmla="*/ 2147483647 h 1622"/>
              <a:gd name="T22" fmla="*/ 2147483647 w 1752"/>
              <a:gd name="T23" fmla="*/ 2147483647 h 1622"/>
              <a:gd name="T24" fmla="*/ 2147483647 w 1752"/>
              <a:gd name="T25" fmla="*/ 2147483647 h 1622"/>
              <a:gd name="T26" fmla="*/ 2147483647 w 1752"/>
              <a:gd name="T27" fmla="*/ 2147483647 h 1622"/>
              <a:gd name="T28" fmla="*/ 2147483647 w 1752"/>
              <a:gd name="T29" fmla="*/ 2147483647 h 1622"/>
              <a:gd name="T30" fmla="*/ 2147483647 w 1752"/>
              <a:gd name="T31" fmla="*/ 2147483647 h 1622"/>
              <a:gd name="T32" fmla="*/ 2147483647 w 1752"/>
              <a:gd name="T33" fmla="*/ 2147483647 h 1622"/>
              <a:gd name="T34" fmla="*/ 2147483647 w 1752"/>
              <a:gd name="T35" fmla="*/ 2147483647 h 1622"/>
              <a:gd name="T36" fmla="*/ 2147483647 w 1752"/>
              <a:gd name="T37" fmla="*/ 2147483647 h 1622"/>
              <a:gd name="T38" fmla="*/ 2147483647 w 1752"/>
              <a:gd name="T39" fmla="*/ 2147483647 h 1622"/>
              <a:gd name="T40" fmla="*/ 2147483647 w 1752"/>
              <a:gd name="T41" fmla="*/ 2147483647 h 1622"/>
              <a:gd name="T42" fmla="*/ 2147483647 w 1752"/>
              <a:gd name="T43" fmla="*/ 2147483647 h 1622"/>
              <a:gd name="T44" fmla="*/ 2147483647 w 1752"/>
              <a:gd name="T45" fmla="*/ 2147483647 h 1622"/>
              <a:gd name="T46" fmla="*/ 2147483647 w 1752"/>
              <a:gd name="T47" fmla="*/ 2147483647 h 1622"/>
              <a:gd name="T48" fmla="*/ 2147483647 w 1752"/>
              <a:gd name="T49" fmla="*/ 2147483647 h 1622"/>
              <a:gd name="T50" fmla="*/ 2147483647 w 1752"/>
              <a:gd name="T51" fmla="*/ 2147483647 h 1622"/>
              <a:gd name="T52" fmla="*/ 2147483647 w 1752"/>
              <a:gd name="T53" fmla="*/ 2147483647 h 1622"/>
              <a:gd name="T54" fmla="*/ 2147483647 w 1752"/>
              <a:gd name="T55" fmla="*/ 2147483647 h 1622"/>
              <a:gd name="T56" fmla="*/ 2147483647 w 1752"/>
              <a:gd name="T57" fmla="*/ 2147483647 h 1622"/>
              <a:gd name="T58" fmla="*/ 2147483647 w 1752"/>
              <a:gd name="T59" fmla="*/ 2147483647 h 1622"/>
              <a:gd name="T60" fmla="*/ 2147483647 w 1752"/>
              <a:gd name="T61" fmla="*/ 2147483647 h 1622"/>
              <a:gd name="T62" fmla="*/ 0 w 1752"/>
              <a:gd name="T63" fmla="*/ 0 h 162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752"/>
              <a:gd name="T97" fmla="*/ 0 h 1622"/>
              <a:gd name="T98" fmla="*/ 1752 w 1752"/>
              <a:gd name="T99" fmla="*/ 1622 h 162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752" h="1622">
                <a:moveTo>
                  <a:pt x="0" y="0"/>
                </a:moveTo>
                <a:cubicBezTo>
                  <a:pt x="66" y="66"/>
                  <a:pt x="98" y="149"/>
                  <a:pt x="146" y="227"/>
                </a:cubicBezTo>
                <a:cubicBezTo>
                  <a:pt x="170" y="265"/>
                  <a:pt x="202" y="295"/>
                  <a:pt x="227" y="333"/>
                </a:cubicBezTo>
                <a:cubicBezTo>
                  <a:pt x="257" y="379"/>
                  <a:pt x="287" y="424"/>
                  <a:pt x="316" y="470"/>
                </a:cubicBezTo>
                <a:cubicBezTo>
                  <a:pt x="326" y="487"/>
                  <a:pt x="349" y="519"/>
                  <a:pt x="349" y="519"/>
                </a:cubicBezTo>
                <a:cubicBezTo>
                  <a:pt x="363" y="561"/>
                  <a:pt x="385" y="601"/>
                  <a:pt x="405" y="641"/>
                </a:cubicBezTo>
                <a:cubicBezTo>
                  <a:pt x="421" y="673"/>
                  <a:pt x="419" y="687"/>
                  <a:pt x="446" y="714"/>
                </a:cubicBezTo>
                <a:cubicBezTo>
                  <a:pt x="454" y="764"/>
                  <a:pt x="469" y="813"/>
                  <a:pt x="487" y="860"/>
                </a:cubicBezTo>
                <a:cubicBezTo>
                  <a:pt x="490" y="917"/>
                  <a:pt x="489" y="974"/>
                  <a:pt x="495" y="1030"/>
                </a:cubicBezTo>
                <a:cubicBezTo>
                  <a:pt x="500" y="1075"/>
                  <a:pt x="529" y="1134"/>
                  <a:pt x="543" y="1176"/>
                </a:cubicBezTo>
                <a:cubicBezTo>
                  <a:pt x="557" y="1219"/>
                  <a:pt x="563" y="1295"/>
                  <a:pt x="592" y="1330"/>
                </a:cubicBezTo>
                <a:cubicBezTo>
                  <a:pt x="619" y="1362"/>
                  <a:pt x="626" y="1349"/>
                  <a:pt x="657" y="1371"/>
                </a:cubicBezTo>
                <a:cubicBezTo>
                  <a:pt x="666" y="1378"/>
                  <a:pt x="671" y="1389"/>
                  <a:pt x="681" y="1395"/>
                </a:cubicBezTo>
                <a:cubicBezTo>
                  <a:pt x="745" y="1435"/>
                  <a:pt x="821" y="1458"/>
                  <a:pt x="892" y="1485"/>
                </a:cubicBezTo>
                <a:cubicBezTo>
                  <a:pt x="926" y="1519"/>
                  <a:pt x="966" y="1569"/>
                  <a:pt x="1014" y="1590"/>
                </a:cubicBezTo>
                <a:cubicBezTo>
                  <a:pt x="1045" y="1604"/>
                  <a:pt x="1111" y="1622"/>
                  <a:pt x="1111" y="1622"/>
                </a:cubicBezTo>
                <a:cubicBezTo>
                  <a:pt x="1144" y="1619"/>
                  <a:pt x="1177" y="1622"/>
                  <a:pt x="1209" y="1614"/>
                </a:cubicBezTo>
                <a:cubicBezTo>
                  <a:pt x="1220" y="1611"/>
                  <a:pt x="1224" y="1596"/>
                  <a:pt x="1233" y="1590"/>
                </a:cubicBezTo>
                <a:cubicBezTo>
                  <a:pt x="1263" y="1570"/>
                  <a:pt x="1291" y="1556"/>
                  <a:pt x="1322" y="1533"/>
                </a:cubicBezTo>
                <a:cubicBezTo>
                  <a:pt x="1422" y="1458"/>
                  <a:pt x="1496" y="1368"/>
                  <a:pt x="1566" y="1266"/>
                </a:cubicBezTo>
                <a:cubicBezTo>
                  <a:pt x="1631" y="1172"/>
                  <a:pt x="1715" y="1101"/>
                  <a:pt x="1752" y="990"/>
                </a:cubicBezTo>
                <a:cubicBezTo>
                  <a:pt x="1751" y="981"/>
                  <a:pt x="1744" y="897"/>
                  <a:pt x="1736" y="876"/>
                </a:cubicBezTo>
                <a:cubicBezTo>
                  <a:pt x="1723" y="842"/>
                  <a:pt x="1698" y="814"/>
                  <a:pt x="1687" y="779"/>
                </a:cubicBezTo>
                <a:cubicBezTo>
                  <a:pt x="1675" y="742"/>
                  <a:pt x="1667" y="709"/>
                  <a:pt x="1630" y="681"/>
                </a:cubicBezTo>
                <a:cubicBezTo>
                  <a:pt x="1594" y="654"/>
                  <a:pt x="1540" y="603"/>
                  <a:pt x="1517" y="568"/>
                </a:cubicBezTo>
                <a:cubicBezTo>
                  <a:pt x="1469" y="497"/>
                  <a:pt x="1420" y="413"/>
                  <a:pt x="1347" y="365"/>
                </a:cubicBezTo>
                <a:cubicBezTo>
                  <a:pt x="1325" y="324"/>
                  <a:pt x="1289" y="268"/>
                  <a:pt x="1249" y="243"/>
                </a:cubicBezTo>
                <a:cubicBezTo>
                  <a:pt x="1223" y="227"/>
                  <a:pt x="1190" y="226"/>
                  <a:pt x="1160" y="219"/>
                </a:cubicBezTo>
                <a:cubicBezTo>
                  <a:pt x="1098" y="204"/>
                  <a:pt x="1037" y="194"/>
                  <a:pt x="973" y="187"/>
                </a:cubicBezTo>
                <a:cubicBezTo>
                  <a:pt x="851" y="141"/>
                  <a:pt x="749" y="136"/>
                  <a:pt x="616" y="130"/>
                </a:cubicBezTo>
                <a:cubicBezTo>
                  <a:pt x="516" y="97"/>
                  <a:pt x="434" y="23"/>
                  <a:pt x="324" y="16"/>
                </a:cubicBezTo>
                <a:cubicBezTo>
                  <a:pt x="216" y="9"/>
                  <a:pt x="108" y="5"/>
                  <a:pt x="0" y="0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7827" name="Freeform 3"/>
          <p:cNvSpPr>
            <a:spLocks/>
          </p:cNvSpPr>
          <p:nvPr/>
        </p:nvSpPr>
        <p:spPr bwMode="auto">
          <a:xfrm>
            <a:off x="2998788" y="4030663"/>
            <a:ext cx="1779587" cy="2370137"/>
          </a:xfrm>
          <a:custGeom>
            <a:avLst/>
            <a:gdLst>
              <a:gd name="T0" fmla="*/ 2147483647 w 1121"/>
              <a:gd name="T1" fmla="*/ 0 h 1493"/>
              <a:gd name="T2" fmla="*/ 2147483647 w 1121"/>
              <a:gd name="T3" fmla="*/ 2147483647 h 1493"/>
              <a:gd name="T4" fmla="*/ 2147483647 w 1121"/>
              <a:gd name="T5" fmla="*/ 2147483647 h 1493"/>
              <a:gd name="T6" fmla="*/ 2147483647 w 1121"/>
              <a:gd name="T7" fmla="*/ 2147483647 h 1493"/>
              <a:gd name="T8" fmla="*/ 2147483647 w 1121"/>
              <a:gd name="T9" fmla="*/ 2147483647 h 1493"/>
              <a:gd name="T10" fmla="*/ 2147483647 w 1121"/>
              <a:gd name="T11" fmla="*/ 2147483647 h 1493"/>
              <a:gd name="T12" fmla="*/ 2147483647 w 1121"/>
              <a:gd name="T13" fmla="*/ 2147483647 h 1493"/>
              <a:gd name="T14" fmla="*/ 2147483647 w 1121"/>
              <a:gd name="T15" fmla="*/ 2147483647 h 1493"/>
              <a:gd name="T16" fmla="*/ 2147483647 w 1121"/>
              <a:gd name="T17" fmla="*/ 2147483647 h 1493"/>
              <a:gd name="T18" fmla="*/ 2147483647 w 1121"/>
              <a:gd name="T19" fmla="*/ 2147483647 h 1493"/>
              <a:gd name="T20" fmla="*/ 2147483647 w 1121"/>
              <a:gd name="T21" fmla="*/ 2147483647 h 1493"/>
              <a:gd name="T22" fmla="*/ 2147483647 w 1121"/>
              <a:gd name="T23" fmla="*/ 2147483647 h 1493"/>
              <a:gd name="T24" fmla="*/ 2147483647 w 1121"/>
              <a:gd name="T25" fmla="*/ 2147483647 h 1493"/>
              <a:gd name="T26" fmla="*/ 2147483647 w 1121"/>
              <a:gd name="T27" fmla="*/ 2147483647 h 1493"/>
              <a:gd name="T28" fmla="*/ 2147483647 w 1121"/>
              <a:gd name="T29" fmla="*/ 2147483647 h 1493"/>
              <a:gd name="T30" fmla="*/ 2147483647 w 1121"/>
              <a:gd name="T31" fmla="*/ 2147483647 h 1493"/>
              <a:gd name="T32" fmla="*/ 2147483647 w 1121"/>
              <a:gd name="T33" fmla="*/ 2147483647 h 1493"/>
              <a:gd name="T34" fmla="*/ 2147483647 w 1121"/>
              <a:gd name="T35" fmla="*/ 2147483647 h 1493"/>
              <a:gd name="T36" fmla="*/ 2147483647 w 1121"/>
              <a:gd name="T37" fmla="*/ 2147483647 h 1493"/>
              <a:gd name="T38" fmla="*/ 2147483647 w 1121"/>
              <a:gd name="T39" fmla="*/ 2147483647 h 1493"/>
              <a:gd name="T40" fmla="*/ 2147483647 w 1121"/>
              <a:gd name="T41" fmla="*/ 2147483647 h 1493"/>
              <a:gd name="T42" fmla="*/ 2147483647 w 1121"/>
              <a:gd name="T43" fmla="*/ 2147483647 h 1493"/>
              <a:gd name="T44" fmla="*/ 2147483647 w 1121"/>
              <a:gd name="T45" fmla="*/ 2147483647 h 1493"/>
              <a:gd name="T46" fmla="*/ 2147483647 w 1121"/>
              <a:gd name="T47" fmla="*/ 2147483647 h 1493"/>
              <a:gd name="T48" fmla="*/ 2147483647 w 1121"/>
              <a:gd name="T49" fmla="*/ 2147483647 h 1493"/>
              <a:gd name="T50" fmla="*/ 2147483647 w 1121"/>
              <a:gd name="T51" fmla="*/ 2147483647 h 1493"/>
              <a:gd name="T52" fmla="*/ 2147483647 w 1121"/>
              <a:gd name="T53" fmla="*/ 2147483647 h 1493"/>
              <a:gd name="T54" fmla="*/ 2147483647 w 1121"/>
              <a:gd name="T55" fmla="*/ 2147483647 h 1493"/>
              <a:gd name="T56" fmla="*/ 2147483647 w 1121"/>
              <a:gd name="T57" fmla="*/ 2147483647 h 1493"/>
              <a:gd name="T58" fmla="*/ 2147483647 w 1121"/>
              <a:gd name="T59" fmla="*/ 2147483647 h 1493"/>
              <a:gd name="T60" fmla="*/ 2147483647 w 1121"/>
              <a:gd name="T61" fmla="*/ 2147483647 h 1493"/>
              <a:gd name="T62" fmla="*/ 2147483647 w 1121"/>
              <a:gd name="T63" fmla="*/ 2147483647 h 1493"/>
              <a:gd name="T64" fmla="*/ 2147483647 w 1121"/>
              <a:gd name="T65" fmla="*/ 0 h 14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121"/>
              <a:gd name="T100" fmla="*/ 0 h 1493"/>
              <a:gd name="T101" fmla="*/ 1121 w 1121"/>
              <a:gd name="T102" fmla="*/ 1493 h 149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121" h="1493">
                <a:moveTo>
                  <a:pt x="642" y="0"/>
                </a:moveTo>
                <a:cubicBezTo>
                  <a:pt x="632" y="30"/>
                  <a:pt x="628" y="55"/>
                  <a:pt x="610" y="81"/>
                </a:cubicBezTo>
                <a:cubicBezTo>
                  <a:pt x="601" y="118"/>
                  <a:pt x="582" y="155"/>
                  <a:pt x="561" y="187"/>
                </a:cubicBezTo>
                <a:cubicBezTo>
                  <a:pt x="543" y="261"/>
                  <a:pt x="522" y="330"/>
                  <a:pt x="488" y="398"/>
                </a:cubicBezTo>
                <a:cubicBezTo>
                  <a:pt x="483" y="408"/>
                  <a:pt x="466" y="445"/>
                  <a:pt x="456" y="455"/>
                </a:cubicBezTo>
                <a:cubicBezTo>
                  <a:pt x="446" y="465"/>
                  <a:pt x="433" y="470"/>
                  <a:pt x="423" y="479"/>
                </a:cubicBezTo>
                <a:cubicBezTo>
                  <a:pt x="394" y="504"/>
                  <a:pt x="372" y="539"/>
                  <a:pt x="350" y="568"/>
                </a:cubicBezTo>
                <a:cubicBezTo>
                  <a:pt x="319" y="609"/>
                  <a:pt x="298" y="661"/>
                  <a:pt x="261" y="698"/>
                </a:cubicBezTo>
                <a:cubicBezTo>
                  <a:pt x="249" y="710"/>
                  <a:pt x="233" y="718"/>
                  <a:pt x="220" y="730"/>
                </a:cubicBezTo>
                <a:cubicBezTo>
                  <a:pt x="201" y="788"/>
                  <a:pt x="151" y="801"/>
                  <a:pt x="115" y="844"/>
                </a:cubicBezTo>
                <a:cubicBezTo>
                  <a:pt x="109" y="851"/>
                  <a:pt x="106" y="862"/>
                  <a:pt x="99" y="868"/>
                </a:cubicBezTo>
                <a:cubicBezTo>
                  <a:pt x="84" y="881"/>
                  <a:pt x="50" y="901"/>
                  <a:pt x="50" y="901"/>
                </a:cubicBezTo>
                <a:cubicBezTo>
                  <a:pt x="34" y="926"/>
                  <a:pt x="18" y="938"/>
                  <a:pt x="9" y="966"/>
                </a:cubicBezTo>
                <a:cubicBezTo>
                  <a:pt x="6" y="985"/>
                  <a:pt x="0" y="1003"/>
                  <a:pt x="1" y="1022"/>
                </a:cubicBezTo>
                <a:cubicBezTo>
                  <a:pt x="3" y="1074"/>
                  <a:pt x="6" y="1126"/>
                  <a:pt x="17" y="1177"/>
                </a:cubicBezTo>
                <a:cubicBezTo>
                  <a:pt x="20" y="1192"/>
                  <a:pt x="34" y="1203"/>
                  <a:pt x="42" y="1217"/>
                </a:cubicBezTo>
                <a:cubicBezTo>
                  <a:pt x="77" y="1279"/>
                  <a:pt x="121" y="1320"/>
                  <a:pt x="172" y="1371"/>
                </a:cubicBezTo>
                <a:cubicBezTo>
                  <a:pt x="204" y="1403"/>
                  <a:pt x="242" y="1447"/>
                  <a:pt x="285" y="1461"/>
                </a:cubicBezTo>
                <a:cubicBezTo>
                  <a:pt x="328" y="1475"/>
                  <a:pt x="372" y="1479"/>
                  <a:pt x="415" y="1493"/>
                </a:cubicBezTo>
                <a:cubicBezTo>
                  <a:pt x="528" y="1482"/>
                  <a:pt x="644" y="1479"/>
                  <a:pt x="756" y="1461"/>
                </a:cubicBezTo>
                <a:cubicBezTo>
                  <a:pt x="803" y="1444"/>
                  <a:pt x="847" y="1422"/>
                  <a:pt x="894" y="1404"/>
                </a:cubicBezTo>
                <a:cubicBezTo>
                  <a:pt x="914" y="1388"/>
                  <a:pt x="939" y="1379"/>
                  <a:pt x="959" y="1363"/>
                </a:cubicBezTo>
                <a:cubicBezTo>
                  <a:pt x="978" y="1347"/>
                  <a:pt x="988" y="1322"/>
                  <a:pt x="1007" y="1306"/>
                </a:cubicBezTo>
                <a:cubicBezTo>
                  <a:pt x="1040" y="1277"/>
                  <a:pt x="1070" y="1253"/>
                  <a:pt x="1096" y="1217"/>
                </a:cubicBezTo>
                <a:cubicBezTo>
                  <a:pt x="1107" y="1057"/>
                  <a:pt x="1115" y="899"/>
                  <a:pt x="1121" y="739"/>
                </a:cubicBezTo>
                <a:cubicBezTo>
                  <a:pt x="1112" y="665"/>
                  <a:pt x="1093" y="588"/>
                  <a:pt x="1048" y="528"/>
                </a:cubicBezTo>
                <a:cubicBezTo>
                  <a:pt x="1028" y="468"/>
                  <a:pt x="1000" y="425"/>
                  <a:pt x="967" y="373"/>
                </a:cubicBezTo>
                <a:cubicBezTo>
                  <a:pt x="922" y="303"/>
                  <a:pt x="907" y="249"/>
                  <a:pt x="845" y="187"/>
                </a:cubicBezTo>
                <a:cubicBezTo>
                  <a:pt x="842" y="179"/>
                  <a:pt x="843" y="169"/>
                  <a:pt x="837" y="163"/>
                </a:cubicBezTo>
                <a:cubicBezTo>
                  <a:pt x="831" y="157"/>
                  <a:pt x="820" y="158"/>
                  <a:pt x="813" y="154"/>
                </a:cubicBezTo>
                <a:cubicBezTo>
                  <a:pt x="798" y="145"/>
                  <a:pt x="786" y="132"/>
                  <a:pt x="772" y="122"/>
                </a:cubicBezTo>
                <a:cubicBezTo>
                  <a:pt x="750" y="90"/>
                  <a:pt x="719" y="45"/>
                  <a:pt x="683" y="33"/>
                </a:cubicBezTo>
                <a:cubicBezTo>
                  <a:pt x="652" y="12"/>
                  <a:pt x="665" y="23"/>
                  <a:pt x="642" y="0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7828" name="Freeform 4"/>
          <p:cNvSpPr>
            <a:spLocks/>
          </p:cNvSpPr>
          <p:nvPr/>
        </p:nvSpPr>
        <p:spPr bwMode="auto">
          <a:xfrm>
            <a:off x="785813" y="3789363"/>
            <a:ext cx="3128962" cy="2560637"/>
          </a:xfrm>
          <a:custGeom>
            <a:avLst/>
            <a:gdLst>
              <a:gd name="T0" fmla="*/ 2147483647 w 1971"/>
              <a:gd name="T1" fmla="*/ 2147483647 h 1613"/>
              <a:gd name="T2" fmla="*/ 2147483647 w 1971"/>
              <a:gd name="T3" fmla="*/ 2147483647 h 1613"/>
              <a:gd name="T4" fmla="*/ 2147483647 w 1971"/>
              <a:gd name="T5" fmla="*/ 2147483647 h 1613"/>
              <a:gd name="T6" fmla="*/ 2147483647 w 1971"/>
              <a:gd name="T7" fmla="*/ 2147483647 h 1613"/>
              <a:gd name="T8" fmla="*/ 2147483647 w 1971"/>
              <a:gd name="T9" fmla="*/ 2147483647 h 1613"/>
              <a:gd name="T10" fmla="*/ 2147483647 w 1971"/>
              <a:gd name="T11" fmla="*/ 2147483647 h 1613"/>
              <a:gd name="T12" fmla="*/ 2147483647 w 1971"/>
              <a:gd name="T13" fmla="*/ 2147483647 h 1613"/>
              <a:gd name="T14" fmla="*/ 2147483647 w 1971"/>
              <a:gd name="T15" fmla="*/ 2147483647 h 1613"/>
              <a:gd name="T16" fmla="*/ 2147483647 w 1971"/>
              <a:gd name="T17" fmla="*/ 2147483647 h 1613"/>
              <a:gd name="T18" fmla="*/ 2147483647 w 1971"/>
              <a:gd name="T19" fmla="*/ 2147483647 h 1613"/>
              <a:gd name="T20" fmla="*/ 2147483647 w 1971"/>
              <a:gd name="T21" fmla="*/ 2147483647 h 1613"/>
              <a:gd name="T22" fmla="*/ 2147483647 w 1971"/>
              <a:gd name="T23" fmla="*/ 2147483647 h 1613"/>
              <a:gd name="T24" fmla="*/ 2147483647 w 1971"/>
              <a:gd name="T25" fmla="*/ 2147483647 h 1613"/>
              <a:gd name="T26" fmla="*/ 2147483647 w 1971"/>
              <a:gd name="T27" fmla="*/ 2147483647 h 1613"/>
              <a:gd name="T28" fmla="*/ 2147483647 w 1971"/>
              <a:gd name="T29" fmla="*/ 2147483647 h 1613"/>
              <a:gd name="T30" fmla="*/ 2147483647 w 1971"/>
              <a:gd name="T31" fmla="*/ 2147483647 h 1613"/>
              <a:gd name="T32" fmla="*/ 2147483647 w 1971"/>
              <a:gd name="T33" fmla="*/ 2147483647 h 1613"/>
              <a:gd name="T34" fmla="*/ 2147483647 w 1971"/>
              <a:gd name="T35" fmla="*/ 2147483647 h 1613"/>
              <a:gd name="T36" fmla="*/ 2147483647 w 1971"/>
              <a:gd name="T37" fmla="*/ 2147483647 h 1613"/>
              <a:gd name="T38" fmla="*/ 2147483647 w 1971"/>
              <a:gd name="T39" fmla="*/ 2147483647 h 1613"/>
              <a:gd name="T40" fmla="*/ 0 w 1971"/>
              <a:gd name="T41" fmla="*/ 2147483647 h 1613"/>
              <a:gd name="T42" fmla="*/ 2147483647 w 1971"/>
              <a:gd name="T43" fmla="*/ 2147483647 h 1613"/>
              <a:gd name="T44" fmla="*/ 2147483647 w 1971"/>
              <a:gd name="T45" fmla="*/ 2147483647 h 1613"/>
              <a:gd name="T46" fmla="*/ 2147483647 w 1971"/>
              <a:gd name="T47" fmla="*/ 2147483647 h 1613"/>
              <a:gd name="T48" fmla="*/ 2147483647 w 1971"/>
              <a:gd name="T49" fmla="*/ 2147483647 h 1613"/>
              <a:gd name="T50" fmla="*/ 2147483647 w 1971"/>
              <a:gd name="T51" fmla="*/ 2147483647 h 1613"/>
              <a:gd name="T52" fmla="*/ 2147483647 w 1971"/>
              <a:gd name="T53" fmla="*/ 2147483647 h 1613"/>
              <a:gd name="T54" fmla="*/ 2147483647 w 1971"/>
              <a:gd name="T55" fmla="*/ 2147483647 h 1613"/>
              <a:gd name="T56" fmla="*/ 2147483647 w 1971"/>
              <a:gd name="T57" fmla="*/ 2147483647 h 1613"/>
              <a:gd name="T58" fmla="*/ 2147483647 w 1971"/>
              <a:gd name="T59" fmla="*/ 2147483647 h 1613"/>
              <a:gd name="T60" fmla="*/ 2147483647 w 1971"/>
              <a:gd name="T61" fmla="*/ 2147483647 h 1613"/>
              <a:gd name="T62" fmla="*/ 2147483647 w 1971"/>
              <a:gd name="T63" fmla="*/ 2147483647 h 1613"/>
              <a:gd name="T64" fmla="*/ 2147483647 w 1971"/>
              <a:gd name="T65" fmla="*/ 2147483647 h 1613"/>
              <a:gd name="T66" fmla="*/ 2147483647 w 1971"/>
              <a:gd name="T67" fmla="*/ 2147483647 h 1613"/>
              <a:gd name="T68" fmla="*/ 2147483647 w 1971"/>
              <a:gd name="T69" fmla="*/ 2147483647 h 1613"/>
              <a:gd name="T70" fmla="*/ 2147483647 w 1971"/>
              <a:gd name="T71" fmla="*/ 2147483647 h 1613"/>
              <a:gd name="T72" fmla="*/ 2147483647 w 1971"/>
              <a:gd name="T73" fmla="*/ 2147483647 h 1613"/>
              <a:gd name="T74" fmla="*/ 2147483647 w 1971"/>
              <a:gd name="T75" fmla="*/ 2147483647 h 1613"/>
              <a:gd name="T76" fmla="*/ 2147483647 w 1971"/>
              <a:gd name="T77" fmla="*/ 2147483647 h 1613"/>
              <a:gd name="T78" fmla="*/ 2147483647 w 1971"/>
              <a:gd name="T79" fmla="*/ 2147483647 h 1613"/>
              <a:gd name="T80" fmla="*/ 2147483647 w 1971"/>
              <a:gd name="T81" fmla="*/ 2147483647 h 1613"/>
              <a:gd name="T82" fmla="*/ 2147483647 w 1971"/>
              <a:gd name="T83" fmla="*/ 2147483647 h 1613"/>
              <a:gd name="T84" fmla="*/ 2147483647 w 1971"/>
              <a:gd name="T85" fmla="*/ 2147483647 h 1613"/>
              <a:gd name="T86" fmla="*/ 2147483647 w 1971"/>
              <a:gd name="T87" fmla="*/ 2147483647 h 1613"/>
              <a:gd name="T88" fmla="*/ 2147483647 w 1971"/>
              <a:gd name="T89" fmla="*/ 2147483647 h 1613"/>
              <a:gd name="T90" fmla="*/ 2147483647 w 1971"/>
              <a:gd name="T91" fmla="*/ 2147483647 h 161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1971"/>
              <a:gd name="T139" fmla="*/ 0 h 1613"/>
              <a:gd name="T140" fmla="*/ 1971 w 1971"/>
              <a:gd name="T141" fmla="*/ 1613 h 1613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1971" h="1613">
                <a:moveTo>
                  <a:pt x="1947" y="71"/>
                </a:moveTo>
                <a:cubicBezTo>
                  <a:pt x="1826" y="47"/>
                  <a:pt x="1753" y="61"/>
                  <a:pt x="1614" y="71"/>
                </a:cubicBezTo>
                <a:cubicBezTo>
                  <a:pt x="1480" y="116"/>
                  <a:pt x="1622" y="71"/>
                  <a:pt x="1249" y="87"/>
                </a:cubicBezTo>
                <a:cubicBezTo>
                  <a:pt x="1195" y="89"/>
                  <a:pt x="1145" y="119"/>
                  <a:pt x="1095" y="136"/>
                </a:cubicBezTo>
                <a:cubicBezTo>
                  <a:pt x="1044" y="187"/>
                  <a:pt x="1097" y="144"/>
                  <a:pt x="982" y="168"/>
                </a:cubicBezTo>
                <a:cubicBezTo>
                  <a:pt x="970" y="170"/>
                  <a:pt x="960" y="180"/>
                  <a:pt x="949" y="185"/>
                </a:cubicBezTo>
                <a:cubicBezTo>
                  <a:pt x="933" y="191"/>
                  <a:pt x="900" y="201"/>
                  <a:pt x="900" y="201"/>
                </a:cubicBezTo>
                <a:cubicBezTo>
                  <a:pt x="880" y="215"/>
                  <a:pt x="850" y="233"/>
                  <a:pt x="835" y="250"/>
                </a:cubicBezTo>
                <a:cubicBezTo>
                  <a:pt x="822" y="264"/>
                  <a:pt x="821" y="291"/>
                  <a:pt x="803" y="298"/>
                </a:cubicBezTo>
                <a:cubicBezTo>
                  <a:pt x="765" y="312"/>
                  <a:pt x="722" y="303"/>
                  <a:pt x="681" y="306"/>
                </a:cubicBezTo>
                <a:cubicBezTo>
                  <a:pt x="654" y="316"/>
                  <a:pt x="627" y="322"/>
                  <a:pt x="600" y="331"/>
                </a:cubicBezTo>
                <a:cubicBezTo>
                  <a:pt x="572" y="350"/>
                  <a:pt x="538" y="358"/>
                  <a:pt x="511" y="379"/>
                </a:cubicBezTo>
                <a:cubicBezTo>
                  <a:pt x="500" y="387"/>
                  <a:pt x="492" y="399"/>
                  <a:pt x="479" y="404"/>
                </a:cubicBezTo>
                <a:cubicBezTo>
                  <a:pt x="456" y="413"/>
                  <a:pt x="430" y="414"/>
                  <a:pt x="406" y="420"/>
                </a:cubicBezTo>
                <a:cubicBezTo>
                  <a:pt x="389" y="424"/>
                  <a:pt x="373" y="431"/>
                  <a:pt x="357" y="436"/>
                </a:cubicBezTo>
                <a:cubicBezTo>
                  <a:pt x="349" y="439"/>
                  <a:pt x="332" y="444"/>
                  <a:pt x="332" y="444"/>
                </a:cubicBezTo>
                <a:cubicBezTo>
                  <a:pt x="262" y="519"/>
                  <a:pt x="376" y="403"/>
                  <a:pt x="292" y="469"/>
                </a:cubicBezTo>
                <a:cubicBezTo>
                  <a:pt x="251" y="501"/>
                  <a:pt x="212" y="550"/>
                  <a:pt x="178" y="590"/>
                </a:cubicBezTo>
                <a:cubicBezTo>
                  <a:pt x="143" y="632"/>
                  <a:pt x="98" y="685"/>
                  <a:pt x="73" y="736"/>
                </a:cubicBezTo>
                <a:cubicBezTo>
                  <a:pt x="54" y="776"/>
                  <a:pt x="66" y="761"/>
                  <a:pt x="40" y="785"/>
                </a:cubicBezTo>
                <a:cubicBezTo>
                  <a:pt x="25" y="831"/>
                  <a:pt x="8" y="867"/>
                  <a:pt x="0" y="915"/>
                </a:cubicBezTo>
                <a:cubicBezTo>
                  <a:pt x="3" y="996"/>
                  <a:pt x="1" y="1077"/>
                  <a:pt x="8" y="1158"/>
                </a:cubicBezTo>
                <a:cubicBezTo>
                  <a:pt x="13" y="1214"/>
                  <a:pt x="61" y="1252"/>
                  <a:pt x="97" y="1288"/>
                </a:cubicBezTo>
                <a:cubicBezTo>
                  <a:pt x="143" y="1334"/>
                  <a:pt x="107" y="1291"/>
                  <a:pt x="162" y="1369"/>
                </a:cubicBezTo>
                <a:cubicBezTo>
                  <a:pt x="179" y="1393"/>
                  <a:pt x="300" y="1455"/>
                  <a:pt x="332" y="1475"/>
                </a:cubicBezTo>
                <a:cubicBezTo>
                  <a:pt x="435" y="1540"/>
                  <a:pt x="310" y="1456"/>
                  <a:pt x="389" y="1499"/>
                </a:cubicBezTo>
                <a:cubicBezTo>
                  <a:pt x="434" y="1524"/>
                  <a:pt x="471" y="1559"/>
                  <a:pt x="519" y="1580"/>
                </a:cubicBezTo>
                <a:cubicBezTo>
                  <a:pt x="532" y="1586"/>
                  <a:pt x="546" y="1592"/>
                  <a:pt x="560" y="1596"/>
                </a:cubicBezTo>
                <a:cubicBezTo>
                  <a:pt x="587" y="1603"/>
                  <a:pt x="641" y="1613"/>
                  <a:pt x="641" y="1613"/>
                </a:cubicBezTo>
                <a:cubicBezTo>
                  <a:pt x="681" y="1610"/>
                  <a:pt x="722" y="1609"/>
                  <a:pt x="762" y="1604"/>
                </a:cubicBezTo>
                <a:cubicBezTo>
                  <a:pt x="784" y="1601"/>
                  <a:pt x="851" y="1565"/>
                  <a:pt x="852" y="1564"/>
                </a:cubicBezTo>
                <a:cubicBezTo>
                  <a:pt x="914" y="1534"/>
                  <a:pt x="982" y="1520"/>
                  <a:pt x="1046" y="1499"/>
                </a:cubicBezTo>
                <a:cubicBezTo>
                  <a:pt x="1078" y="1469"/>
                  <a:pt x="1109" y="1445"/>
                  <a:pt x="1136" y="1410"/>
                </a:cubicBezTo>
                <a:cubicBezTo>
                  <a:pt x="1172" y="1362"/>
                  <a:pt x="1190" y="1305"/>
                  <a:pt x="1225" y="1256"/>
                </a:cubicBezTo>
                <a:cubicBezTo>
                  <a:pt x="1268" y="1196"/>
                  <a:pt x="1312" y="1137"/>
                  <a:pt x="1355" y="1077"/>
                </a:cubicBezTo>
                <a:cubicBezTo>
                  <a:pt x="1380" y="1043"/>
                  <a:pt x="1398" y="1003"/>
                  <a:pt x="1428" y="972"/>
                </a:cubicBezTo>
                <a:cubicBezTo>
                  <a:pt x="1460" y="939"/>
                  <a:pt x="1473" y="901"/>
                  <a:pt x="1501" y="866"/>
                </a:cubicBezTo>
                <a:cubicBezTo>
                  <a:pt x="1513" y="851"/>
                  <a:pt x="1529" y="841"/>
                  <a:pt x="1541" y="826"/>
                </a:cubicBezTo>
                <a:cubicBezTo>
                  <a:pt x="1567" y="794"/>
                  <a:pt x="1614" y="728"/>
                  <a:pt x="1614" y="728"/>
                </a:cubicBezTo>
                <a:cubicBezTo>
                  <a:pt x="1636" y="641"/>
                  <a:pt x="1665" y="518"/>
                  <a:pt x="1728" y="452"/>
                </a:cubicBezTo>
                <a:cubicBezTo>
                  <a:pt x="1743" y="407"/>
                  <a:pt x="1768" y="356"/>
                  <a:pt x="1801" y="323"/>
                </a:cubicBezTo>
                <a:cubicBezTo>
                  <a:pt x="1813" y="273"/>
                  <a:pt x="1852" y="250"/>
                  <a:pt x="1882" y="209"/>
                </a:cubicBezTo>
                <a:cubicBezTo>
                  <a:pt x="1890" y="178"/>
                  <a:pt x="1893" y="150"/>
                  <a:pt x="1923" y="136"/>
                </a:cubicBezTo>
                <a:cubicBezTo>
                  <a:pt x="1915" y="139"/>
                  <a:pt x="1902" y="152"/>
                  <a:pt x="1898" y="144"/>
                </a:cubicBezTo>
                <a:cubicBezTo>
                  <a:pt x="1893" y="136"/>
                  <a:pt x="1910" y="129"/>
                  <a:pt x="1914" y="120"/>
                </a:cubicBezTo>
                <a:cubicBezTo>
                  <a:pt x="1923" y="103"/>
                  <a:pt x="1971" y="0"/>
                  <a:pt x="1947" y="71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Switch: Traffic Isolation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Switch breaks subnet into LAN segments</a:t>
            </a:r>
          </a:p>
          <a:p>
            <a:r>
              <a:rPr lang="en-US">
                <a:latin typeface="Comic Sans MS" charset="0"/>
                <a:cs typeface="Arial" charset="0"/>
              </a:rPr>
              <a:t>Switch filters packets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Same-LAN-segment frames not usually forwarded onto other LAN segments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Segments become separate collision  domains</a:t>
            </a:r>
          </a:p>
        </p:txBody>
      </p:sp>
      <p:sp>
        <p:nvSpPr>
          <p:cNvPr id="77831" name="Rectangle 7"/>
          <p:cNvSpPr>
            <a:spLocks noChangeArrowheads="1"/>
          </p:cNvSpPr>
          <p:nvPr/>
        </p:nvSpPr>
        <p:spPr bwMode="auto">
          <a:xfrm>
            <a:off x="3767138" y="5264150"/>
            <a:ext cx="288925" cy="68263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77832" name="Object 2"/>
          <p:cNvGraphicFramePr>
            <a:graphicFrameLocks noChangeAspect="1"/>
          </p:cNvGraphicFramePr>
          <p:nvPr/>
        </p:nvGraphicFramePr>
        <p:xfrm>
          <a:off x="1485900" y="5564188"/>
          <a:ext cx="4159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69" name="Clip" r:id="rId4" imgW="1308100" imgH="1079500" progId="MS_ClipArt_Gallery.2">
                  <p:embed/>
                </p:oleObj>
              </mc:Choice>
              <mc:Fallback>
                <p:oleObj name="Clip" r:id="rId4" imgW="1308100" imgH="10795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5564188"/>
                        <a:ext cx="41592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3" name="Object 3"/>
          <p:cNvGraphicFramePr>
            <a:graphicFrameLocks noChangeAspect="1"/>
          </p:cNvGraphicFramePr>
          <p:nvPr/>
        </p:nvGraphicFramePr>
        <p:xfrm>
          <a:off x="4191000" y="5576888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0" name="Clip" r:id="rId6" imgW="1308100" imgH="1079500" progId="MS_ClipArt_Gallery.2">
                  <p:embed/>
                </p:oleObj>
              </mc:Choice>
              <mc:Fallback>
                <p:oleObj name="Clip" r:id="rId6" imgW="1308100" imgH="10795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576888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4" name="Object 4"/>
          <p:cNvGraphicFramePr>
            <a:graphicFrameLocks noChangeAspect="1"/>
          </p:cNvGraphicFramePr>
          <p:nvPr/>
        </p:nvGraphicFramePr>
        <p:xfrm>
          <a:off x="5003800" y="5530850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1" name="Clip" r:id="rId7" imgW="1308100" imgH="1079500" progId="MS_ClipArt_Gallery.2">
                  <p:embed/>
                </p:oleObj>
              </mc:Choice>
              <mc:Fallback>
                <p:oleObj name="Clip" r:id="rId7" imgW="1308100" imgH="10795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5530850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5" name="Object 5"/>
          <p:cNvGraphicFramePr>
            <a:graphicFrameLocks noChangeAspect="1"/>
          </p:cNvGraphicFramePr>
          <p:nvPr/>
        </p:nvGraphicFramePr>
        <p:xfrm>
          <a:off x="2144713" y="5589588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2" name="Clip" r:id="rId8" imgW="1308100" imgH="1079500" progId="MS_ClipArt_Gallery.2">
                  <p:embed/>
                </p:oleObj>
              </mc:Choice>
              <mc:Fallback>
                <p:oleObj name="Clip" r:id="rId8" imgW="1308100" imgH="107950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4713" y="5589588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6" name="Rectangle 12"/>
          <p:cNvSpPr>
            <a:spLocks noChangeArrowheads="1"/>
          </p:cNvSpPr>
          <p:nvPr/>
        </p:nvSpPr>
        <p:spPr bwMode="auto">
          <a:xfrm>
            <a:off x="5608638" y="5272088"/>
            <a:ext cx="288925" cy="68262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77837" name="Rectangle 13"/>
          <p:cNvSpPr>
            <a:spLocks noChangeArrowheads="1"/>
          </p:cNvSpPr>
          <p:nvPr/>
        </p:nvSpPr>
        <p:spPr bwMode="auto">
          <a:xfrm>
            <a:off x="1973263" y="5262563"/>
            <a:ext cx="288925" cy="66675"/>
          </a:xfrm>
          <a:prstGeom prst="rect">
            <a:avLst/>
          </a:prstGeom>
          <a:solidFill>
            <a:srgbClr val="CC99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l"/>
          </a:scene3d>
          <a:sp3d extrusionH="430200" prstMaterial="legacyMatte">
            <a:bevelT w="13500" h="13500" prst="angle"/>
            <a:bevelB w="13500" h="13500" prst="angle"/>
            <a:extrusionClr>
              <a:srgbClr val="CC99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aphicFrame>
        <p:nvGraphicFramePr>
          <p:cNvPr id="77838" name="Object 6"/>
          <p:cNvGraphicFramePr>
            <a:graphicFrameLocks noChangeAspect="1"/>
          </p:cNvGraphicFramePr>
          <p:nvPr/>
        </p:nvGraphicFramePr>
        <p:xfrm>
          <a:off x="3086100" y="5424488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3" name="Clip" r:id="rId9" imgW="1308100" imgH="1079500" progId="MS_ClipArt_Gallery.2">
                  <p:embed/>
                </p:oleObj>
              </mc:Choice>
              <mc:Fallback>
                <p:oleObj name="Clip" r:id="rId9" imgW="1308100" imgH="107950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5424488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9" name="Object 7"/>
          <p:cNvGraphicFramePr>
            <a:graphicFrameLocks noChangeAspect="1"/>
          </p:cNvGraphicFramePr>
          <p:nvPr/>
        </p:nvGraphicFramePr>
        <p:xfrm>
          <a:off x="3524250" y="5902325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4" name="Clip" r:id="rId10" imgW="1308100" imgH="1079500" progId="MS_ClipArt_Gallery.2">
                  <p:embed/>
                </p:oleObj>
              </mc:Choice>
              <mc:Fallback>
                <p:oleObj name="Clip" r:id="rId10" imgW="1308100" imgH="107950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0" y="5902325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0" name="Object 8"/>
          <p:cNvGraphicFramePr>
            <a:graphicFrameLocks noChangeAspect="1"/>
          </p:cNvGraphicFramePr>
          <p:nvPr/>
        </p:nvGraphicFramePr>
        <p:xfrm>
          <a:off x="6464300" y="5392738"/>
          <a:ext cx="4175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5" name="Clip" r:id="rId11" imgW="1308100" imgH="1079500" progId="MS_ClipArt_Gallery.2">
                  <p:embed/>
                </p:oleObj>
              </mc:Choice>
              <mc:Fallback>
                <p:oleObj name="Clip" r:id="rId11" imgW="1308100" imgH="107950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4300" y="5392738"/>
                        <a:ext cx="4175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1" name="Object 9"/>
          <p:cNvGraphicFramePr>
            <a:graphicFrameLocks noChangeAspect="1"/>
          </p:cNvGraphicFramePr>
          <p:nvPr/>
        </p:nvGraphicFramePr>
        <p:xfrm>
          <a:off x="5710238" y="5762625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6" name="Clip" r:id="rId12" imgW="1308100" imgH="1079500" progId="MS_ClipArt_Gallery.2">
                  <p:embed/>
                </p:oleObj>
              </mc:Choice>
              <mc:Fallback>
                <p:oleObj name="Clip" r:id="rId12" imgW="1308100" imgH="1079500" progId="MS_ClipArt_Gallery.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0238" y="5762625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42" name="Object 10"/>
          <p:cNvGraphicFramePr>
            <a:graphicFrameLocks noChangeAspect="1"/>
          </p:cNvGraphicFramePr>
          <p:nvPr/>
        </p:nvGraphicFramePr>
        <p:xfrm>
          <a:off x="1046163" y="5084763"/>
          <a:ext cx="4175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77" name="Clip" r:id="rId13" imgW="1308100" imgH="1079500" progId="MS_ClipArt_Gallery.2">
                  <p:embed/>
                </p:oleObj>
              </mc:Choice>
              <mc:Fallback>
                <p:oleObj name="Clip" r:id="rId13" imgW="1308100" imgH="1079500" progId="MS_ClipArt_Gallery.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163" y="5084763"/>
                        <a:ext cx="4175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43" name="Line 19"/>
          <p:cNvSpPr>
            <a:spLocks noChangeShapeType="1"/>
          </p:cNvSpPr>
          <p:nvPr/>
        </p:nvSpPr>
        <p:spPr bwMode="auto">
          <a:xfrm flipH="1">
            <a:off x="1422400" y="5248275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844" name="Line 20"/>
          <p:cNvSpPr>
            <a:spLocks noChangeShapeType="1"/>
          </p:cNvSpPr>
          <p:nvPr/>
        </p:nvSpPr>
        <p:spPr bwMode="auto">
          <a:xfrm flipH="1">
            <a:off x="1809750" y="5295900"/>
            <a:ext cx="271463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845" name="Line 21"/>
          <p:cNvSpPr>
            <a:spLocks noChangeShapeType="1"/>
          </p:cNvSpPr>
          <p:nvPr/>
        </p:nvSpPr>
        <p:spPr bwMode="auto">
          <a:xfrm>
            <a:off x="2228850" y="5324475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846" name="Line 22"/>
          <p:cNvSpPr>
            <a:spLocks noChangeShapeType="1"/>
          </p:cNvSpPr>
          <p:nvPr/>
        </p:nvSpPr>
        <p:spPr bwMode="auto">
          <a:xfrm flipH="1">
            <a:off x="3475038" y="5286375"/>
            <a:ext cx="3460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847" name="Line 23"/>
          <p:cNvSpPr>
            <a:spLocks noChangeShapeType="1"/>
          </p:cNvSpPr>
          <p:nvPr/>
        </p:nvSpPr>
        <p:spPr bwMode="auto">
          <a:xfrm flipH="1">
            <a:off x="3789363" y="5305425"/>
            <a:ext cx="125412" cy="587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848" name="Line 24"/>
          <p:cNvSpPr>
            <a:spLocks noChangeShapeType="1"/>
          </p:cNvSpPr>
          <p:nvPr/>
        </p:nvSpPr>
        <p:spPr bwMode="auto">
          <a:xfrm>
            <a:off x="4094163" y="5248275"/>
            <a:ext cx="230187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849" name="Line 25"/>
          <p:cNvSpPr>
            <a:spLocks noChangeShapeType="1"/>
          </p:cNvSpPr>
          <p:nvPr/>
        </p:nvSpPr>
        <p:spPr bwMode="auto">
          <a:xfrm flipH="1">
            <a:off x="5372100" y="5324475"/>
            <a:ext cx="428625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850" name="Line 26"/>
          <p:cNvSpPr>
            <a:spLocks noChangeShapeType="1"/>
          </p:cNvSpPr>
          <p:nvPr/>
        </p:nvSpPr>
        <p:spPr bwMode="auto">
          <a:xfrm flipH="1">
            <a:off x="5875338" y="5295900"/>
            <a:ext cx="9525" cy="469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851" name="Line 27"/>
          <p:cNvSpPr>
            <a:spLocks noChangeShapeType="1"/>
          </p:cNvSpPr>
          <p:nvPr/>
        </p:nvSpPr>
        <p:spPr bwMode="auto">
          <a:xfrm>
            <a:off x="5999163" y="5218113"/>
            <a:ext cx="514350" cy="24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77852" name="Group 28"/>
          <p:cNvGrpSpPr>
            <a:grpSpLocks/>
          </p:cNvGrpSpPr>
          <p:nvPr/>
        </p:nvGrpSpPr>
        <p:grpSpPr bwMode="auto">
          <a:xfrm>
            <a:off x="3825875" y="3781425"/>
            <a:ext cx="371475" cy="252413"/>
            <a:chOff x="620" y="1640"/>
            <a:chExt cx="288" cy="209"/>
          </a:xfrm>
        </p:grpSpPr>
        <p:sp>
          <p:nvSpPr>
            <p:cNvPr id="77864" name="Line 29"/>
            <p:cNvSpPr>
              <a:spLocks noChangeShapeType="1"/>
            </p:cNvSpPr>
            <p:nvPr/>
          </p:nvSpPr>
          <p:spPr bwMode="auto">
            <a:xfrm>
              <a:off x="908" y="1640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7865" name="Rectangle 30"/>
            <p:cNvSpPr>
              <a:spLocks noChangeArrowheads="1"/>
            </p:cNvSpPr>
            <p:nvPr/>
          </p:nvSpPr>
          <p:spPr bwMode="auto">
            <a:xfrm>
              <a:off x="620" y="1784"/>
              <a:ext cx="267" cy="65"/>
            </a:xfrm>
            <a:prstGeom prst="rect">
              <a:avLst/>
            </a:prstGeom>
            <a:solidFill>
              <a:srgbClr val="99CCFF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FF"/>
              </a:extrusionClr>
            </a:sp3d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grpSp>
          <p:nvGrpSpPr>
            <p:cNvPr id="77866" name="Group 31"/>
            <p:cNvGrpSpPr>
              <a:grpSpLocks/>
            </p:cNvGrpSpPr>
            <p:nvPr/>
          </p:nvGrpSpPr>
          <p:grpSpPr bwMode="auto">
            <a:xfrm>
              <a:off x="764" y="1688"/>
              <a:ext cx="109" cy="91"/>
              <a:chOff x="576" y="3456"/>
              <a:chExt cx="288" cy="240"/>
            </a:xfrm>
          </p:grpSpPr>
          <p:sp>
            <p:nvSpPr>
              <p:cNvPr id="77867" name="Line 32"/>
              <p:cNvSpPr>
                <a:spLocks noChangeShapeType="1"/>
              </p:cNvSpPr>
              <p:nvPr/>
            </p:nvSpPr>
            <p:spPr bwMode="auto">
              <a:xfrm>
                <a:off x="624" y="3456"/>
                <a:ext cx="192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7868" name="Line 33"/>
              <p:cNvSpPr>
                <a:spLocks noChangeShapeType="1"/>
              </p:cNvSpPr>
              <p:nvPr/>
            </p:nvSpPr>
            <p:spPr bwMode="auto">
              <a:xfrm flipH="1">
                <a:off x="576" y="3456"/>
                <a:ext cx="288" cy="24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77853" name="Line 34"/>
          <p:cNvSpPr>
            <a:spLocks noChangeShapeType="1"/>
          </p:cNvSpPr>
          <p:nvPr/>
        </p:nvSpPr>
        <p:spPr bwMode="auto">
          <a:xfrm flipH="1">
            <a:off x="2219325" y="4035425"/>
            <a:ext cx="1665288" cy="1074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854" name="Line 35"/>
          <p:cNvSpPr>
            <a:spLocks noChangeShapeType="1"/>
          </p:cNvSpPr>
          <p:nvPr/>
        </p:nvSpPr>
        <p:spPr bwMode="auto">
          <a:xfrm>
            <a:off x="4040188" y="4025900"/>
            <a:ext cx="0" cy="1114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855" name="Line 36"/>
          <p:cNvSpPr>
            <a:spLocks noChangeShapeType="1"/>
          </p:cNvSpPr>
          <p:nvPr/>
        </p:nvSpPr>
        <p:spPr bwMode="auto">
          <a:xfrm flipH="1" flipV="1">
            <a:off x="4198938" y="3976688"/>
            <a:ext cx="1497012" cy="1231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856" name="Text Box 37"/>
          <p:cNvSpPr txBox="1">
            <a:spLocks noChangeArrowheads="1"/>
          </p:cNvSpPr>
          <p:nvPr/>
        </p:nvSpPr>
        <p:spPr bwMode="auto">
          <a:xfrm>
            <a:off x="2395538" y="5048250"/>
            <a:ext cx="630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hub</a:t>
            </a:r>
          </a:p>
        </p:txBody>
      </p:sp>
      <p:sp>
        <p:nvSpPr>
          <p:cNvPr id="77857" name="Text Box 38"/>
          <p:cNvSpPr txBox="1">
            <a:spLocks noChangeArrowheads="1"/>
          </p:cNvSpPr>
          <p:nvPr/>
        </p:nvSpPr>
        <p:spPr bwMode="auto">
          <a:xfrm>
            <a:off x="4197350" y="5056188"/>
            <a:ext cx="569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hub</a:t>
            </a:r>
          </a:p>
        </p:txBody>
      </p:sp>
      <p:sp>
        <p:nvSpPr>
          <p:cNvPr id="77858" name="Text Box 39"/>
          <p:cNvSpPr txBox="1">
            <a:spLocks noChangeArrowheads="1"/>
          </p:cNvSpPr>
          <p:nvPr/>
        </p:nvSpPr>
        <p:spPr bwMode="auto">
          <a:xfrm>
            <a:off x="6029325" y="4929188"/>
            <a:ext cx="569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hub</a:t>
            </a:r>
          </a:p>
        </p:txBody>
      </p:sp>
      <p:sp>
        <p:nvSpPr>
          <p:cNvPr id="77859" name="Text Box 40"/>
          <p:cNvSpPr txBox="1">
            <a:spLocks noChangeArrowheads="1"/>
          </p:cNvSpPr>
          <p:nvPr/>
        </p:nvSpPr>
        <p:spPr bwMode="auto">
          <a:xfrm>
            <a:off x="4332288" y="3727450"/>
            <a:ext cx="873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switch</a:t>
            </a:r>
          </a:p>
        </p:txBody>
      </p:sp>
      <p:sp>
        <p:nvSpPr>
          <p:cNvPr id="77860" name="Text Box 41"/>
          <p:cNvSpPr txBox="1">
            <a:spLocks noChangeArrowheads="1"/>
          </p:cNvSpPr>
          <p:nvPr/>
        </p:nvSpPr>
        <p:spPr bwMode="auto">
          <a:xfrm>
            <a:off x="720725" y="6291263"/>
            <a:ext cx="18272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collision domain</a:t>
            </a:r>
          </a:p>
        </p:txBody>
      </p:sp>
      <p:sp>
        <p:nvSpPr>
          <p:cNvPr id="77861" name="Text Box 42"/>
          <p:cNvSpPr txBox="1">
            <a:spLocks noChangeArrowheads="1"/>
          </p:cNvSpPr>
          <p:nvPr/>
        </p:nvSpPr>
        <p:spPr bwMode="auto">
          <a:xfrm>
            <a:off x="2779713" y="6365875"/>
            <a:ext cx="1827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collision domain</a:t>
            </a:r>
          </a:p>
        </p:txBody>
      </p:sp>
      <p:sp>
        <p:nvSpPr>
          <p:cNvPr id="77862" name="Text Box 43"/>
          <p:cNvSpPr txBox="1">
            <a:spLocks noChangeArrowheads="1"/>
          </p:cNvSpPr>
          <p:nvPr/>
        </p:nvSpPr>
        <p:spPr bwMode="auto">
          <a:xfrm>
            <a:off x="3295650" y="63563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endParaRPr lang="en-US" sz="1800" b="0">
              <a:latin typeface="Comic Sans MS" charset="0"/>
            </a:endParaRPr>
          </a:p>
        </p:txBody>
      </p:sp>
      <p:sp>
        <p:nvSpPr>
          <p:cNvPr id="77863" name="Text Box 44"/>
          <p:cNvSpPr txBox="1">
            <a:spLocks noChangeArrowheads="1"/>
          </p:cNvSpPr>
          <p:nvPr/>
        </p:nvSpPr>
        <p:spPr bwMode="auto">
          <a:xfrm>
            <a:off x="6500813" y="4186238"/>
            <a:ext cx="1095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1800" b="0">
                <a:latin typeface="Comic Sans MS" charset="0"/>
              </a:rPr>
              <a:t>collision </a:t>
            </a:r>
            <a:br>
              <a:rPr lang="en-US" sz="1800" b="0">
                <a:latin typeface="Comic Sans MS" charset="0"/>
              </a:rPr>
            </a:br>
            <a:r>
              <a:rPr lang="en-US" sz="1800" b="0">
                <a:latin typeface="Comic Sans MS" charset="0"/>
              </a:rPr>
              <a:t>domain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D61FDC7-F71F-D546-B560-414C78CB7764}" type="slidenum">
              <a:rPr lang="en-US" sz="1400" b="0">
                <a:latin typeface="Times New Roman" charset="0"/>
              </a:rPr>
              <a:pPr eaLnBrk="1" hangingPunct="1"/>
              <a:t>37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Benefits of Ethernet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Easy to administer and maintain</a:t>
            </a:r>
          </a:p>
          <a:p>
            <a:r>
              <a:rPr lang="en-US">
                <a:latin typeface="Comic Sans MS" charset="0"/>
                <a:cs typeface="Arial" charset="0"/>
              </a:rPr>
              <a:t>Inexpensive</a:t>
            </a:r>
          </a:p>
          <a:p>
            <a:r>
              <a:rPr lang="en-US">
                <a:latin typeface="Comic Sans MS" charset="0"/>
                <a:cs typeface="Arial" charset="0"/>
              </a:rPr>
              <a:t>Increasingly higher speed</a:t>
            </a:r>
          </a:p>
          <a:p>
            <a:endParaRPr lang="en-US">
              <a:latin typeface="Comic Sans MS" charset="0"/>
              <a:cs typeface="Arial" charset="0"/>
            </a:endParaRPr>
          </a:p>
          <a:p>
            <a:r>
              <a:rPr lang="en-US">
                <a:latin typeface="Comic Sans MS" charset="0"/>
                <a:cs typeface="Arial" charset="0"/>
              </a:rPr>
              <a:t>Moved from shared media to switches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Change everything except the frame format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A good general lesson for evolving the Internet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E019B46-C626-6E43-9025-CE44E4BA72BA}" type="slidenum">
              <a:rPr lang="en-US" sz="1400" b="0">
                <a:latin typeface="Times New Roman" charset="0"/>
              </a:rPr>
              <a:pPr eaLnBrk="1" hangingPunct="1"/>
              <a:t>38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sz="4000">
                <a:latin typeface="Comic Sans MS" charset="0"/>
                <a:ea typeface="ＭＳ Ｐゴシック" charset="0"/>
                <a:cs typeface="ＭＳ Ｐゴシック" charset="0"/>
              </a:rPr>
              <a:t>Taking Turns MAC Protocols</a:t>
            </a:r>
            <a:endParaRPr lang="en-GB" sz="4000"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495800"/>
          </a:xfrm>
          <a:noFill/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GB" sz="2400">
                <a:solidFill>
                  <a:schemeClr val="tx1"/>
                </a:solidFill>
                <a:latin typeface="Comic Sans MS" charset="0"/>
                <a:cs typeface="Arial" charset="0"/>
              </a:rPr>
              <a:t>Nodes perform a distributed algorithm to coordinate which one can transmit next</a:t>
            </a:r>
          </a:p>
          <a:p>
            <a:pPr marL="342900" indent="-342900">
              <a:lnSpc>
                <a:spcPct val="90000"/>
              </a:lnSpc>
            </a:pPr>
            <a:endParaRPr lang="en-GB" altLang="ja-JP" sz="2400">
              <a:solidFill>
                <a:schemeClr val="tx1"/>
              </a:solidFill>
              <a:latin typeface="Comic Sans MS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</a:pPr>
            <a:r>
              <a:rPr lang="en-GB" altLang="ja-JP" sz="2400">
                <a:solidFill>
                  <a:schemeClr val="tx1"/>
                </a:solidFill>
                <a:latin typeface="Comic Sans MS" charset="0"/>
                <a:cs typeface="ＭＳ Ｐゴシック" charset="0"/>
              </a:rPr>
              <a:t>Most algorithms are based on a ring (“Token Ring”, FDDI, ...) or on polling by a central arbiter</a:t>
            </a:r>
          </a:p>
          <a:p>
            <a:pPr marL="342900" indent="-342900">
              <a:lnSpc>
                <a:spcPct val="90000"/>
              </a:lnSpc>
            </a:pPr>
            <a:endParaRPr lang="en-GB" altLang="ja-JP" sz="2400">
              <a:solidFill>
                <a:schemeClr val="tx1"/>
              </a:solidFill>
              <a:latin typeface="Comic Sans MS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</a:pPr>
            <a:r>
              <a:rPr lang="en-GB" altLang="ja-JP" sz="2400">
                <a:solidFill>
                  <a:schemeClr val="tx1"/>
                </a:solidFill>
                <a:latin typeface="Comic Sans MS" charset="0"/>
                <a:cs typeface="ＭＳ Ｐゴシック" charset="0"/>
              </a:rPr>
              <a:t>There is an alternative based on a logical ring (“Token Bus”) and bus physical configuration as the Ethernet</a:t>
            </a:r>
          </a:p>
          <a:p>
            <a:pPr marL="342900" indent="-342900">
              <a:lnSpc>
                <a:spcPct val="90000"/>
              </a:lnSpc>
            </a:pPr>
            <a:endParaRPr lang="en-GB" altLang="ja-JP" sz="2400">
              <a:solidFill>
                <a:schemeClr val="tx1"/>
              </a:solidFill>
              <a:latin typeface="Comic Sans MS" charset="0"/>
              <a:cs typeface="ＭＳ Ｐゴシック" charset="0"/>
            </a:endParaRPr>
          </a:p>
          <a:p>
            <a:pPr marL="342900" indent="-342900">
              <a:lnSpc>
                <a:spcPct val="90000"/>
              </a:lnSpc>
            </a:pPr>
            <a:r>
              <a:rPr lang="en-GB" sz="2400">
                <a:solidFill>
                  <a:schemeClr val="tx1"/>
                </a:solidFill>
                <a:latin typeface="Comic Sans MS" charset="0"/>
                <a:cs typeface="Arial" charset="0"/>
              </a:rPr>
              <a:t>Most of these solutions do not enjoy nowadays a wide deployment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6F575AC-7555-5A49-9D69-491F5E1839DB}" type="slidenum">
              <a:rPr lang="en-US" sz="1400" b="0">
                <a:latin typeface="Times New Roman" charset="0"/>
              </a:rPr>
              <a:pPr eaLnBrk="1" hangingPunct="1"/>
              <a:t>39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Ring Paradigm</a:t>
            </a:r>
            <a:endParaRPr lang="pt-PT"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82947" name="Group 3"/>
          <p:cNvGrpSpPr>
            <a:grpSpLocks/>
          </p:cNvGrpSpPr>
          <p:nvPr/>
        </p:nvGrpSpPr>
        <p:grpSpPr bwMode="auto">
          <a:xfrm>
            <a:off x="2185988" y="1835150"/>
            <a:ext cx="833437" cy="1130300"/>
            <a:chOff x="1683" y="1156"/>
            <a:chExt cx="568" cy="712"/>
          </a:xfrm>
        </p:grpSpPr>
        <p:sp>
          <p:nvSpPr>
            <p:cNvPr id="82975" name="Rectangle 4"/>
            <p:cNvSpPr>
              <a:spLocks noChangeArrowheads="1"/>
            </p:cNvSpPr>
            <p:nvPr/>
          </p:nvSpPr>
          <p:spPr bwMode="auto">
            <a:xfrm>
              <a:off x="1683" y="1540"/>
              <a:ext cx="568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6" name="Rectangle 5"/>
            <p:cNvSpPr>
              <a:spLocks noChangeArrowheads="1"/>
            </p:cNvSpPr>
            <p:nvPr/>
          </p:nvSpPr>
          <p:spPr bwMode="auto">
            <a:xfrm>
              <a:off x="1683" y="1156"/>
              <a:ext cx="568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7" name="AutoShape 6"/>
            <p:cNvSpPr>
              <a:spLocks noChangeArrowheads="1"/>
            </p:cNvSpPr>
            <p:nvPr/>
          </p:nvSpPr>
          <p:spPr bwMode="auto">
            <a:xfrm>
              <a:off x="1735" y="1204"/>
              <a:ext cx="464" cy="280"/>
            </a:xfrm>
            <a:prstGeom prst="octagon">
              <a:avLst>
                <a:gd name="adj" fmla="val 2928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8" name="Line 7"/>
            <p:cNvSpPr>
              <a:spLocks noChangeShapeType="1"/>
            </p:cNvSpPr>
            <p:nvPr/>
          </p:nvSpPr>
          <p:spPr bwMode="auto">
            <a:xfrm>
              <a:off x="1967" y="163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9" name="Rectangle 8"/>
            <p:cNvSpPr>
              <a:spLocks noChangeArrowheads="1"/>
            </p:cNvSpPr>
            <p:nvPr/>
          </p:nvSpPr>
          <p:spPr bwMode="auto">
            <a:xfrm>
              <a:off x="1875" y="1780"/>
              <a:ext cx="184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948" name="Group 9"/>
          <p:cNvGrpSpPr>
            <a:grpSpLocks/>
          </p:cNvGrpSpPr>
          <p:nvPr/>
        </p:nvGrpSpPr>
        <p:grpSpPr bwMode="auto">
          <a:xfrm>
            <a:off x="5562600" y="1835150"/>
            <a:ext cx="833438" cy="1130300"/>
            <a:chOff x="3987" y="1156"/>
            <a:chExt cx="568" cy="712"/>
          </a:xfrm>
        </p:grpSpPr>
        <p:sp>
          <p:nvSpPr>
            <p:cNvPr id="82970" name="Rectangle 10"/>
            <p:cNvSpPr>
              <a:spLocks noChangeArrowheads="1"/>
            </p:cNvSpPr>
            <p:nvPr/>
          </p:nvSpPr>
          <p:spPr bwMode="auto">
            <a:xfrm>
              <a:off x="3987" y="1540"/>
              <a:ext cx="568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1" name="Rectangle 11"/>
            <p:cNvSpPr>
              <a:spLocks noChangeArrowheads="1"/>
            </p:cNvSpPr>
            <p:nvPr/>
          </p:nvSpPr>
          <p:spPr bwMode="auto">
            <a:xfrm>
              <a:off x="3987" y="1156"/>
              <a:ext cx="568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2" name="AutoShape 12"/>
            <p:cNvSpPr>
              <a:spLocks noChangeArrowheads="1"/>
            </p:cNvSpPr>
            <p:nvPr/>
          </p:nvSpPr>
          <p:spPr bwMode="auto">
            <a:xfrm>
              <a:off x="4039" y="1204"/>
              <a:ext cx="464" cy="280"/>
            </a:xfrm>
            <a:prstGeom prst="octagon">
              <a:avLst>
                <a:gd name="adj" fmla="val 2928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3" name="Line 13"/>
            <p:cNvSpPr>
              <a:spLocks noChangeShapeType="1"/>
            </p:cNvSpPr>
            <p:nvPr/>
          </p:nvSpPr>
          <p:spPr bwMode="auto">
            <a:xfrm>
              <a:off x="4271" y="163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4" name="Rectangle 14"/>
            <p:cNvSpPr>
              <a:spLocks noChangeArrowheads="1"/>
            </p:cNvSpPr>
            <p:nvPr/>
          </p:nvSpPr>
          <p:spPr bwMode="auto">
            <a:xfrm>
              <a:off x="4179" y="1780"/>
              <a:ext cx="184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949" name="Group 15"/>
          <p:cNvGrpSpPr>
            <a:grpSpLocks/>
          </p:cNvGrpSpPr>
          <p:nvPr/>
        </p:nvGrpSpPr>
        <p:grpSpPr bwMode="auto">
          <a:xfrm>
            <a:off x="2185988" y="4044950"/>
            <a:ext cx="833437" cy="1130300"/>
            <a:chOff x="1683" y="2548"/>
            <a:chExt cx="568" cy="712"/>
          </a:xfrm>
        </p:grpSpPr>
        <p:sp>
          <p:nvSpPr>
            <p:cNvPr id="82965" name="Rectangle 16"/>
            <p:cNvSpPr>
              <a:spLocks noChangeArrowheads="1"/>
            </p:cNvSpPr>
            <p:nvPr/>
          </p:nvSpPr>
          <p:spPr bwMode="auto">
            <a:xfrm>
              <a:off x="1683" y="2788"/>
              <a:ext cx="568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6" name="Rectangle 17"/>
            <p:cNvSpPr>
              <a:spLocks noChangeArrowheads="1"/>
            </p:cNvSpPr>
            <p:nvPr/>
          </p:nvSpPr>
          <p:spPr bwMode="auto">
            <a:xfrm>
              <a:off x="1683" y="2884"/>
              <a:ext cx="568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7" name="AutoShape 18"/>
            <p:cNvSpPr>
              <a:spLocks noChangeArrowheads="1"/>
            </p:cNvSpPr>
            <p:nvPr/>
          </p:nvSpPr>
          <p:spPr bwMode="auto">
            <a:xfrm>
              <a:off x="1735" y="2932"/>
              <a:ext cx="464" cy="280"/>
            </a:xfrm>
            <a:prstGeom prst="octagon">
              <a:avLst>
                <a:gd name="adj" fmla="val 2928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8" name="Line 19"/>
            <p:cNvSpPr>
              <a:spLocks noChangeShapeType="1"/>
            </p:cNvSpPr>
            <p:nvPr/>
          </p:nvSpPr>
          <p:spPr bwMode="auto">
            <a:xfrm flipV="1">
              <a:off x="1967" y="264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9" name="Rectangle 20"/>
            <p:cNvSpPr>
              <a:spLocks noChangeArrowheads="1"/>
            </p:cNvSpPr>
            <p:nvPr/>
          </p:nvSpPr>
          <p:spPr bwMode="auto">
            <a:xfrm>
              <a:off x="1875" y="2548"/>
              <a:ext cx="184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2950" name="Group 21"/>
          <p:cNvGrpSpPr>
            <a:grpSpLocks/>
          </p:cNvGrpSpPr>
          <p:nvPr/>
        </p:nvGrpSpPr>
        <p:grpSpPr bwMode="auto">
          <a:xfrm>
            <a:off x="5562600" y="4044950"/>
            <a:ext cx="833438" cy="1130300"/>
            <a:chOff x="3987" y="2548"/>
            <a:chExt cx="568" cy="712"/>
          </a:xfrm>
        </p:grpSpPr>
        <p:sp>
          <p:nvSpPr>
            <p:cNvPr id="82960" name="Rectangle 22"/>
            <p:cNvSpPr>
              <a:spLocks noChangeArrowheads="1"/>
            </p:cNvSpPr>
            <p:nvPr/>
          </p:nvSpPr>
          <p:spPr bwMode="auto">
            <a:xfrm>
              <a:off x="3987" y="2788"/>
              <a:ext cx="568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1" name="Rectangle 23"/>
            <p:cNvSpPr>
              <a:spLocks noChangeArrowheads="1"/>
            </p:cNvSpPr>
            <p:nvPr/>
          </p:nvSpPr>
          <p:spPr bwMode="auto">
            <a:xfrm>
              <a:off x="3987" y="2884"/>
              <a:ext cx="568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2" name="AutoShape 24"/>
            <p:cNvSpPr>
              <a:spLocks noChangeArrowheads="1"/>
            </p:cNvSpPr>
            <p:nvPr/>
          </p:nvSpPr>
          <p:spPr bwMode="auto">
            <a:xfrm>
              <a:off x="4039" y="2932"/>
              <a:ext cx="464" cy="280"/>
            </a:xfrm>
            <a:prstGeom prst="octagon">
              <a:avLst>
                <a:gd name="adj" fmla="val 2928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3" name="Line 25"/>
            <p:cNvSpPr>
              <a:spLocks noChangeShapeType="1"/>
            </p:cNvSpPr>
            <p:nvPr/>
          </p:nvSpPr>
          <p:spPr bwMode="auto">
            <a:xfrm flipV="1">
              <a:off x="4271" y="264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4" name="Rectangle 26"/>
            <p:cNvSpPr>
              <a:spLocks noChangeArrowheads="1"/>
            </p:cNvSpPr>
            <p:nvPr/>
          </p:nvSpPr>
          <p:spPr bwMode="auto">
            <a:xfrm>
              <a:off x="4179" y="2548"/>
              <a:ext cx="184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51" name="Line 27"/>
          <p:cNvSpPr>
            <a:spLocks noChangeShapeType="1"/>
          </p:cNvSpPr>
          <p:nvPr/>
        </p:nvSpPr>
        <p:spPr bwMode="auto">
          <a:xfrm>
            <a:off x="2601913" y="29718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2" name="Line 28"/>
          <p:cNvSpPr>
            <a:spLocks noChangeShapeType="1"/>
          </p:cNvSpPr>
          <p:nvPr/>
        </p:nvSpPr>
        <p:spPr bwMode="auto">
          <a:xfrm>
            <a:off x="2743200" y="4114800"/>
            <a:ext cx="3095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3" name="Line 29"/>
          <p:cNvSpPr>
            <a:spLocks noChangeShapeType="1"/>
          </p:cNvSpPr>
          <p:nvPr/>
        </p:nvSpPr>
        <p:spPr bwMode="auto">
          <a:xfrm>
            <a:off x="5980113" y="29718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4" name="Line 30"/>
          <p:cNvSpPr>
            <a:spLocks noChangeShapeType="1"/>
          </p:cNvSpPr>
          <p:nvPr/>
        </p:nvSpPr>
        <p:spPr bwMode="auto">
          <a:xfrm>
            <a:off x="2743200" y="2895600"/>
            <a:ext cx="3095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5" name="Line 31"/>
          <p:cNvSpPr>
            <a:spLocks noChangeShapeType="1"/>
          </p:cNvSpPr>
          <p:nvPr/>
        </p:nvSpPr>
        <p:spPr bwMode="auto">
          <a:xfrm flipH="1">
            <a:off x="3798888" y="3048000"/>
            <a:ext cx="844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6" name="Line 32"/>
          <p:cNvSpPr>
            <a:spLocks noChangeShapeType="1"/>
          </p:cNvSpPr>
          <p:nvPr/>
        </p:nvSpPr>
        <p:spPr bwMode="auto">
          <a:xfrm>
            <a:off x="3798888" y="3962400"/>
            <a:ext cx="844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7" name="Line 33"/>
          <p:cNvSpPr>
            <a:spLocks noChangeShapeType="1"/>
          </p:cNvSpPr>
          <p:nvPr/>
        </p:nvSpPr>
        <p:spPr bwMode="auto">
          <a:xfrm>
            <a:off x="2743200" y="3276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8" name="Line 34"/>
          <p:cNvSpPr>
            <a:spLocks noChangeShapeType="1"/>
          </p:cNvSpPr>
          <p:nvPr/>
        </p:nvSpPr>
        <p:spPr bwMode="auto">
          <a:xfrm flipV="1">
            <a:off x="5838825" y="3200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59" name="Rectangle 35"/>
          <p:cNvSpPr>
            <a:spLocks noChangeArrowheads="1"/>
          </p:cNvSpPr>
          <p:nvPr/>
        </p:nvSpPr>
        <p:spPr bwMode="auto">
          <a:xfrm>
            <a:off x="914400" y="5638800"/>
            <a:ext cx="73152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GB" sz="1800"/>
              <a:t>Logical (and physical) ring allowing frames to visit all nodes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E75078B-1E29-4F4C-AFA3-99C7C453DE5E}" type="slidenum">
              <a:rPr lang="en-US" sz="1400" b="0">
                <a:latin typeface="Times New Roman" charset="0"/>
              </a:rPr>
              <a:pPr eaLnBrk="1" hangingPunct="1"/>
              <a:t>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Link-Layer Services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Encoding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Representing the 0s and 1s</a:t>
            </a:r>
          </a:p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Framing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Encapsulating packet into frame, adding header, trailer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Using MAC addresses, rather than IP addresses</a:t>
            </a:r>
          </a:p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Error detection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Errors caused by signal attenuation, noise. 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Receiver detecting presence of errors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2"/>
                </a:solidFill>
                <a:latin typeface="Comic Sans MS" charset="0"/>
                <a:cs typeface="Arial" charset="0"/>
              </a:rPr>
              <a:t>Error correction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2"/>
                </a:solidFill>
                <a:latin typeface="Comic Sans MS" charset="0"/>
                <a:ea typeface="Arial" charset="0"/>
                <a:cs typeface="Arial" charset="0"/>
              </a:rPr>
              <a:t>Receiver correcting errors without retransmission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chemeClr val="bg2"/>
                </a:solidFill>
                <a:latin typeface="Comic Sans MS" charset="0"/>
                <a:cs typeface="Arial" charset="0"/>
              </a:rPr>
              <a:t>Flow control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chemeClr val="bg2"/>
                </a:solidFill>
                <a:latin typeface="Comic Sans MS" charset="0"/>
                <a:ea typeface="Arial" charset="0"/>
                <a:cs typeface="Arial" charset="0"/>
              </a:rPr>
              <a:t>Pacing between adjacent sending and receiving nodes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0A38B0E-EEBF-D947-9DB5-0400A8C12AC9}" type="slidenum">
              <a:rPr lang="en-US" sz="1400" b="0">
                <a:latin typeface="Times New Roman" charset="0"/>
              </a:rPr>
              <a:pPr eaLnBrk="1" hangingPunct="1"/>
              <a:t>40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latin typeface="Comic Sans MS" charset="0"/>
                <a:ea typeface="ＭＳ Ｐゴシック" charset="0"/>
                <a:cs typeface="ＭＳ Ｐゴシック" charset="0"/>
              </a:rPr>
              <a:t>Node active or bypassed</a:t>
            </a:r>
            <a:endParaRPr lang="pt-PT" sz="4400"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83971" name="Picture 20" descr="02f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667000"/>
            <a:ext cx="5599113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D899032-F73F-CB4E-BFA0-92A0E37BD53B}" type="slidenum">
              <a:rPr lang="en-US" sz="1400" b="0">
                <a:latin typeface="Times New Roman" charset="0"/>
              </a:rPr>
              <a:pPr eaLnBrk="1" hangingPunct="1"/>
              <a:t>41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latin typeface="Comic Sans MS" charset="0"/>
                <a:ea typeface="ＭＳ Ｐゴシック" charset="0"/>
                <a:cs typeface="ＭＳ Ｐゴシック" charset="0"/>
              </a:rPr>
              <a:t>Multistation Access Unit</a:t>
            </a:r>
          </a:p>
        </p:txBody>
      </p:sp>
      <p:pic>
        <p:nvPicPr>
          <p:cNvPr id="84995" name="Picture 4" descr="02f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057400"/>
            <a:ext cx="3351213" cy="321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E2D5D23-1F86-3E4D-B1F9-85EC28908478}" type="slidenum">
              <a:rPr lang="en-US" sz="1400" b="0">
                <a:latin typeface="Times New Roman" charset="0"/>
              </a:rPr>
              <a:pPr eaLnBrk="1" hangingPunct="1"/>
              <a:t>42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4400">
                <a:latin typeface="Comic Sans MS" charset="0"/>
                <a:ea typeface="ＭＳ Ｐゴシック" charset="0"/>
                <a:cs typeface="ＭＳ Ｐゴシック" charset="0"/>
              </a:rPr>
              <a:t>Token Ring MAC</a:t>
            </a:r>
          </a:p>
        </p:txBody>
      </p:sp>
      <p:grpSp>
        <p:nvGrpSpPr>
          <p:cNvPr id="86019" name="Group 3"/>
          <p:cNvGrpSpPr>
            <a:grpSpLocks/>
          </p:cNvGrpSpPr>
          <p:nvPr/>
        </p:nvGrpSpPr>
        <p:grpSpPr bwMode="auto">
          <a:xfrm>
            <a:off x="2466975" y="1835150"/>
            <a:ext cx="833438" cy="1130300"/>
            <a:chOff x="1683" y="1156"/>
            <a:chExt cx="568" cy="712"/>
          </a:xfrm>
        </p:grpSpPr>
        <p:sp>
          <p:nvSpPr>
            <p:cNvPr id="86049" name="Rectangle 4"/>
            <p:cNvSpPr>
              <a:spLocks noChangeArrowheads="1"/>
            </p:cNvSpPr>
            <p:nvPr/>
          </p:nvSpPr>
          <p:spPr bwMode="auto">
            <a:xfrm>
              <a:off x="1683" y="1540"/>
              <a:ext cx="568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0" name="Rectangle 5"/>
            <p:cNvSpPr>
              <a:spLocks noChangeArrowheads="1"/>
            </p:cNvSpPr>
            <p:nvPr/>
          </p:nvSpPr>
          <p:spPr bwMode="auto">
            <a:xfrm>
              <a:off x="1683" y="1156"/>
              <a:ext cx="568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1" name="AutoShape 6"/>
            <p:cNvSpPr>
              <a:spLocks noChangeArrowheads="1"/>
            </p:cNvSpPr>
            <p:nvPr/>
          </p:nvSpPr>
          <p:spPr bwMode="auto">
            <a:xfrm>
              <a:off x="1735" y="1204"/>
              <a:ext cx="464" cy="280"/>
            </a:xfrm>
            <a:prstGeom prst="octagon">
              <a:avLst>
                <a:gd name="adj" fmla="val 2928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2" name="Line 7"/>
            <p:cNvSpPr>
              <a:spLocks noChangeShapeType="1"/>
            </p:cNvSpPr>
            <p:nvPr/>
          </p:nvSpPr>
          <p:spPr bwMode="auto">
            <a:xfrm>
              <a:off x="1967" y="163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53" name="Rectangle 8"/>
            <p:cNvSpPr>
              <a:spLocks noChangeArrowheads="1"/>
            </p:cNvSpPr>
            <p:nvPr/>
          </p:nvSpPr>
          <p:spPr bwMode="auto">
            <a:xfrm>
              <a:off x="1875" y="1780"/>
              <a:ext cx="184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6020" name="Group 9"/>
          <p:cNvGrpSpPr>
            <a:grpSpLocks/>
          </p:cNvGrpSpPr>
          <p:nvPr/>
        </p:nvGrpSpPr>
        <p:grpSpPr bwMode="auto">
          <a:xfrm>
            <a:off x="5843588" y="1835150"/>
            <a:ext cx="833437" cy="1130300"/>
            <a:chOff x="3987" y="1156"/>
            <a:chExt cx="568" cy="712"/>
          </a:xfrm>
        </p:grpSpPr>
        <p:sp>
          <p:nvSpPr>
            <p:cNvPr id="86044" name="Rectangle 10"/>
            <p:cNvSpPr>
              <a:spLocks noChangeArrowheads="1"/>
            </p:cNvSpPr>
            <p:nvPr/>
          </p:nvSpPr>
          <p:spPr bwMode="auto">
            <a:xfrm>
              <a:off x="3987" y="1540"/>
              <a:ext cx="568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5" name="Rectangle 11"/>
            <p:cNvSpPr>
              <a:spLocks noChangeArrowheads="1"/>
            </p:cNvSpPr>
            <p:nvPr/>
          </p:nvSpPr>
          <p:spPr bwMode="auto">
            <a:xfrm>
              <a:off x="3987" y="1156"/>
              <a:ext cx="568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6" name="AutoShape 12"/>
            <p:cNvSpPr>
              <a:spLocks noChangeArrowheads="1"/>
            </p:cNvSpPr>
            <p:nvPr/>
          </p:nvSpPr>
          <p:spPr bwMode="auto">
            <a:xfrm>
              <a:off x="4039" y="1204"/>
              <a:ext cx="464" cy="280"/>
            </a:xfrm>
            <a:prstGeom prst="octagon">
              <a:avLst>
                <a:gd name="adj" fmla="val 2928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7" name="Line 13"/>
            <p:cNvSpPr>
              <a:spLocks noChangeShapeType="1"/>
            </p:cNvSpPr>
            <p:nvPr/>
          </p:nvSpPr>
          <p:spPr bwMode="auto">
            <a:xfrm>
              <a:off x="4271" y="163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8" name="Rectangle 14"/>
            <p:cNvSpPr>
              <a:spLocks noChangeArrowheads="1"/>
            </p:cNvSpPr>
            <p:nvPr/>
          </p:nvSpPr>
          <p:spPr bwMode="auto">
            <a:xfrm>
              <a:off x="4179" y="1780"/>
              <a:ext cx="184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6021" name="Group 15"/>
          <p:cNvGrpSpPr>
            <a:grpSpLocks/>
          </p:cNvGrpSpPr>
          <p:nvPr/>
        </p:nvGrpSpPr>
        <p:grpSpPr bwMode="auto">
          <a:xfrm>
            <a:off x="2466975" y="4044950"/>
            <a:ext cx="833438" cy="1130300"/>
            <a:chOff x="1683" y="2548"/>
            <a:chExt cx="568" cy="712"/>
          </a:xfrm>
        </p:grpSpPr>
        <p:sp>
          <p:nvSpPr>
            <p:cNvPr id="86039" name="Rectangle 16"/>
            <p:cNvSpPr>
              <a:spLocks noChangeArrowheads="1"/>
            </p:cNvSpPr>
            <p:nvPr/>
          </p:nvSpPr>
          <p:spPr bwMode="auto">
            <a:xfrm>
              <a:off x="1683" y="2788"/>
              <a:ext cx="568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0" name="Rectangle 17"/>
            <p:cNvSpPr>
              <a:spLocks noChangeArrowheads="1"/>
            </p:cNvSpPr>
            <p:nvPr/>
          </p:nvSpPr>
          <p:spPr bwMode="auto">
            <a:xfrm>
              <a:off x="1683" y="2884"/>
              <a:ext cx="568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1" name="AutoShape 18"/>
            <p:cNvSpPr>
              <a:spLocks noChangeArrowheads="1"/>
            </p:cNvSpPr>
            <p:nvPr/>
          </p:nvSpPr>
          <p:spPr bwMode="auto">
            <a:xfrm>
              <a:off x="1735" y="2932"/>
              <a:ext cx="464" cy="280"/>
            </a:xfrm>
            <a:prstGeom prst="octagon">
              <a:avLst>
                <a:gd name="adj" fmla="val 2928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2" name="Line 19"/>
            <p:cNvSpPr>
              <a:spLocks noChangeShapeType="1"/>
            </p:cNvSpPr>
            <p:nvPr/>
          </p:nvSpPr>
          <p:spPr bwMode="auto">
            <a:xfrm flipV="1">
              <a:off x="1967" y="264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43" name="Rectangle 20"/>
            <p:cNvSpPr>
              <a:spLocks noChangeArrowheads="1"/>
            </p:cNvSpPr>
            <p:nvPr/>
          </p:nvSpPr>
          <p:spPr bwMode="auto">
            <a:xfrm>
              <a:off x="1875" y="2548"/>
              <a:ext cx="184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6022" name="Group 21"/>
          <p:cNvGrpSpPr>
            <a:grpSpLocks/>
          </p:cNvGrpSpPr>
          <p:nvPr/>
        </p:nvGrpSpPr>
        <p:grpSpPr bwMode="auto">
          <a:xfrm>
            <a:off x="5843588" y="4044950"/>
            <a:ext cx="833437" cy="1130300"/>
            <a:chOff x="3987" y="2548"/>
            <a:chExt cx="568" cy="712"/>
          </a:xfrm>
        </p:grpSpPr>
        <p:sp>
          <p:nvSpPr>
            <p:cNvPr id="86034" name="Rectangle 22"/>
            <p:cNvSpPr>
              <a:spLocks noChangeArrowheads="1"/>
            </p:cNvSpPr>
            <p:nvPr/>
          </p:nvSpPr>
          <p:spPr bwMode="auto">
            <a:xfrm>
              <a:off x="3987" y="2788"/>
              <a:ext cx="568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35" name="Rectangle 23"/>
            <p:cNvSpPr>
              <a:spLocks noChangeArrowheads="1"/>
            </p:cNvSpPr>
            <p:nvPr/>
          </p:nvSpPr>
          <p:spPr bwMode="auto">
            <a:xfrm>
              <a:off x="3987" y="2884"/>
              <a:ext cx="568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36" name="AutoShape 24"/>
            <p:cNvSpPr>
              <a:spLocks noChangeArrowheads="1"/>
            </p:cNvSpPr>
            <p:nvPr/>
          </p:nvSpPr>
          <p:spPr bwMode="auto">
            <a:xfrm>
              <a:off x="4039" y="2932"/>
              <a:ext cx="464" cy="280"/>
            </a:xfrm>
            <a:prstGeom prst="octagon">
              <a:avLst>
                <a:gd name="adj" fmla="val 2928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37" name="Line 25"/>
            <p:cNvSpPr>
              <a:spLocks noChangeShapeType="1"/>
            </p:cNvSpPr>
            <p:nvPr/>
          </p:nvSpPr>
          <p:spPr bwMode="auto">
            <a:xfrm flipV="1">
              <a:off x="4271" y="264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38" name="Rectangle 26"/>
            <p:cNvSpPr>
              <a:spLocks noChangeArrowheads="1"/>
            </p:cNvSpPr>
            <p:nvPr/>
          </p:nvSpPr>
          <p:spPr bwMode="auto">
            <a:xfrm>
              <a:off x="4179" y="2548"/>
              <a:ext cx="184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6023" name="Line 27"/>
          <p:cNvSpPr>
            <a:spLocks noChangeShapeType="1"/>
          </p:cNvSpPr>
          <p:nvPr/>
        </p:nvSpPr>
        <p:spPr bwMode="auto">
          <a:xfrm>
            <a:off x="2882900" y="29718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4" name="Line 28"/>
          <p:cNvSpPr>
            <a:spLocks noChangeShapeType="1"/>
          </p:cNvSpPr>
          <p:nvPr/>
        </p:nvSpPr>
        <p:spPr bwMode="auto">
          <a:xfrm>
            <a:off x="3024188" y="4114800"/>
            <a:ext cx="3095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5" name="Line 29"/>
          <p:cNvSpPr>
            <a:spLocks noChangeShapeType="1"/>
          </p:cNvSpPr>
          <p:nvPr/>
        </p:nvSpPr>
        <p:spPr bwMode="auto">
          <a:xfrm>
            <a:off x="6261100" y="29718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6" name="Line 30"/>
          <p:cNvSpPr>
            <a:spLocks noChangeShapeType="1"/>
          </p:cNvSpPr>
          <p:nvPr/>
        </p:nvSpPr>
        <p:spPr bwMode="auto">
          <a:xfrm>
            <a:off x="3024188" y="2895600"/>
            <a:ext cx="3095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7" name="Line 31"/>
          <p:cNvSpPr>
            <a:spLocks noChangeShapeType="1"/>
          </p:cNvSpPr>
          <p:nvPr/>
        </p:nvSpPr>
        <p:spPr bwMode="auto">
          <a:xfrm flipH="1">
            <a:off x="3657600" y="3048000"/>
            <a:ext cx="844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8" name="Line 32"/>
          <p:cNvSpPr>
            <a:spLocks noChangeShapeType="1"/>
          </p:cNvSpPr>
          <p:nvPr/>
        </p:nvSpPr>
        <p:spPr bwMode="auto">
          <a:xfrm>
            <a:off x="3024188" y="3276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29" name="Line 33"/>
          <p:cNvSpPr>
            <a:spLocks noChangeShapeType="1"/>
          </p:cNvSpPr>
          <p:nvPr/>
        </p:nvSpPr>
        <p:spPr bwMode="auto">
          <a:xfrm flipV="1">
            <a:off x="6119813" y="3200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6030" name="Group 34"/>
          <p:cNvGrpSpPr>
            <a:grpSpLocks/>
          </p:cNvGrpSpPr>
          <p:nvPr/>
        </p:nvGrpSpPr>
        <p:grpSpPr bwMode="auto">
          <a:xfrm>
            <a:off x="4627563" y="2933700"/>
            <a:ext cx="949325" cy="284163"/>
            <a:chOff x="3157" y="1848"/>
            <a:chExt cx="648" cy="179"/>
          </a:xfrm>
        </p:grpSpPr>
        <p:sp>
          <p:nvSpPr>
            <p:cNvPr id="86032" name="Rectangle 35"/>
            <p:cNvSpPr>
              <a:spLocks noChangeArrowheads="1"/>
            </p:cNvSpPr>
            <p:nvPr/>
          </p:nvSpPr>
          <p:spPr bwMode="auto">
            <a:xfrm>
              <a:off x="3171" y="1876"/>
              <a:ext cx="568" cy="13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033" name="Rectangle 36"/>
            <p:cNvSpPr>
              <a:spLocks noChangeArrowheads="1"/>
            </p:cNvSpPr>
            <p:nvPr/>
          </p:nvSpPr>
          <p:spPr bwMode="auto">
            <a:xfrm>
              <a:off x="3157" y="1848"/>
              <a:ext cx="648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US" sz="1400">
                  <a:latin typeface="Times New Roman" charset="0"/>
                </a:rPr>
                <a:t>free token</a:t>
              </a:r>
            </a:p>
          </p:txBody>
        </p:sp>
      </p:grpSp>
      <p:sp>
        <p:nvSpPr>
          <p:cNvPr id="86031" name="Line 37"/>
          <p:cNvSpPr>
            <a:spLocks noChangeShapeType="1"/>
          </p:cNvSpPr>
          <p:nvPr/>
        </p:nvSpPr>
        <p:spPr bwMode="auto">
          <a:xfrm>
            <a:off x="3797300" y="3962400"/>
            <a:ext cx="17605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5FC197A-9ED5-0C40-907E-20F6A676A436}" type="slidenum">
              <a:rPr lang="en-US" sz="1400" b="0">
                <a:latin typeface="Times New Roman" charset="0"/>
              </a:rPr>
              <a:pPr eaLnBrk="1" hangingPunct="1"/>
              <a:t>43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4400">
                <a:latin typeface="Comic Sans MS" charset="0"/>
                <a:ea typeface="ＭＳ Ｐゴシック" charset="0"/>
                <a:cs typeface="ＭＳ Ｐゴシック" charset="0"/>
              </a:rPr>
              <a:t>Token Ring MAC</a:t>
            </a:r>
          </a:p>
        </p:txBody>
      </p:sp>
      <p:grpSp>
        <p:nvGrpSpPr>
          <p:cNvPr id="87043" name="Group 3"/>
          <p:cNvGrpSpPr>
            <a:grpSpLocks/>
          </p:cNvGrpSpPr>
          <p:nvPr/>
        </p:nvGrpSpPr>
        <p:grpSpPr bwMode="auto">
          <a:xfrm>
            <a:off x="2466975" y="1835150"/>
            <a:ext cx="833438" cy="1130300"/>
            <a:chOff x="1683" y="1156"/>
            <a:chExt cx="568" cy="712"/>
          </a:xfrm>
        </p:grpSpPr>
        <p:sp>
          <p:nvSpPr>
            <p:cNvPr id="87082" name="Rectangle 4"/>
            <p:cNvSpPr>
              <a:spLocks noChangeArrowheads="1"/>
            </p:cNvSpPr>
            <p:nvPr/>
          </p:nvSpPr>
          <p:spPr bwMode="auto">
            <a:xfrm>
              <a:off x="1683" y="1540"/>
              <a:ext cx="568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83" name="Rectangle 5"/>
            <p:cNvSpPr>
              <a:spLocks noChangeArrowheads="1"/>
            </p:cNvSpPr>
            <p:nvPr/>
          </p:nvSpPr>
          <p:spPr bwMode="auto">
            <a:xfrm>
              <a:off x="1683" y="1156"/>
              <a:ext cx="568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84" name="AutoShape 6"/>
            <p:cNvSpPr>
              <a:spLocks noChangeArrowheads="1"/>
            </p:cNvSpPr>
            <p:nvPr/>
          </p:nvSpPr>
          <p:spPr bwMode="auto">
            <a:xfrm>
              <a:off x="1735" y="1204"/>
              <a:ext cx="464" cy="280"/>
            </a:xfrm>
            <a:prstGeom prst="octagon">
              <a:avLst>
                <a:gd name="adj" fmla="val 2928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85" name="Line 7"/>
            <p:cNvSpPr>
              <a:spLocks noChangeShapeType="1"/>
            </p:cNvSpPr>
            <p:nvPr/>
          </p:nvSpPr>
          <p:spPr bwMode="auto">
            <a:xfrm>
              <a:off x="1967" y="163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86" name="Rectangle 8"/>
            <p:cNvSpPr>
              <a:spLocks noChangeArrowheads="1"/>
            </p:cNvSpPr>
            <p:nvPr/>
          </p:nvSpPr>
          <p:spPr bwMode="auto">
            <a:xfrm>
              <a:off x="1875" y="1780"/>
              <a:ext cx="184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7044" name="Group 9"/>
          <p:cNvGrpSpPr>
            <a:grpSpLocks/>
          </p:cNvGrpSpPr>
          <p:nvPr/>
        </p:nvGrpSpPr>
        <p:grpSpPr bwMode="auto">
          <a:xfrm>
            <a:off x="5843588" y="1835150"/>
            <a:ext cx="833437" cy="1130300"/>
            <a:chOff x="3987" y="1156"/>
            <a:chExt cx="568" cy="712"/>
          </a:xfrm>
        </p:grpSpPr>
        <p:sp>
          <p:nvSpPr>
            <p:cNvPr id="87077" name="Rectangle 10"/>
            <p:cNvSpPr>
              <a:spLocks noChangeArrowheads="1"/>
            </p:cNvSpPr>
            <p:nvPr/>
          </p:nvSpPr>
          <p:spPr bwMode="auto">
            <a:xfrm>
              <a:off x="3987" y="1540"/>
              <a:ext cx="568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8" name="Rectangle 11"/>
            <p:cNvSpPr>
              <a:spLocks noChangeArrowheads="1"/>
            </p:cNvSpPr>
            <p:nvPr/>
          </p:nvSpPr>
          <p:spPr bwMode="auto">
            <a:xfrm>
              <a:off x="3987" y="1156"/>
              <a:ext cx="568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9" name="AutoShape 12"/>
            <p:cNvSpPr>
              <a:spLocks noChangeArrowheads="1"/>
            </p:cNvSpPr>
            <p:nvPr/>
          </p:nvSpPr>
          <p:spPr bwMode="auto">
            <a:xfrm>
              <a:off x="4039" y="1204"/>
              <a:ext cx="464" cy="280"/>
            </a:xfrm>
            <a:prstGeom prst="octagon">
              <a:avLst>
                <a:gd name="adj" fmla="val 2928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80" name="Line 13"/>
            <p:cNvSpPr>
              <a:spLocks noChangeShapeType="1"/>
            </p:cNvSpPr>
            <p:nvPr/>
          </p:nvSpPr>
          <p:spPr bwMode="auto">
            <a:xfrm>
              <a:off x="4271" y="163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81" name="Rectangle 14"/>
            <p:cNvSpPr>
              <a:spLocks noChangeArrowheads="1"/>
            </p:cNvSpPr>
            <p:nvPr/>
          </p:nvSpPr>
          <p:spPr bwMode="auto">
            <a:xfrm>
              <a:off x="4179" y="1780"/>
              <a:ext cx="184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7045" name="Group 15"/>
          <p:cNvGrpSpPr>
            <a:grpSpLocks/>
          </p:cNvGrpSpPr>
          <p:nvPr/>
        </p:nvGrpSpPr>
        <p:grpSpPr bwMode="auto">
          <a:xfrm>
            <a:off x="2466975" y="4044950"/>
            <a:ext cx="833438" cy="1130300"/>
            <a:chOff x="1683" y="2548"/>
            <a:chExt cx="568" cy="712"/>
          </a:xfrm>
        </p:grpSpPr>
        <p:sp>
          <p:nvSpPr>
            <p:cNvPr id="87072" name="Rectangle 16"/>
            <p:cNvSpPr>
              <a:spLocks noChangeArrowheads="1"/>
            </p:cNvSpPr>
            <p:nvPr/>
          </p:nvSpPr>
          <p:spPr bwMode="auto">
            <a:xfrm>
              <a:off x="1683" y="2788"/>
              <a:ext cx="568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3" name="Rectangle 17"/>
            <p:cNvSpPr>
              <a:spLocks noChangeArrowheads="1"/>
            </p:cNvSpPr>
            <p:nvPr/>
          </p:nvSpPr>
          <p:spPr bwMode="auto">
            <a:xfrm>
              <a:off x="1683" y="2884"/>
              <a:ext cx="568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4" name="AutoShape 18"/>
            <p:cNvSpPr>
              <a:spLocks noChangeArrowheads="1"/>
            </p:cNvSpPr>
            <p:nvPr/>
          </p:nvSpPr>
          <p:spPr bwMode="auto">
            <a:xfrm>
              <a:off x="1735" y="2932"/>
              <a:ext cx="464" cy="280"/>
            </a:xfrm>
            <a:prstGeom prst="octagon">
              <a:avLst>
                <a:gd name="adj" fmla="val 2928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5" name="Line 19"/>
            <p:cNvSpPr>
              <a:spLocks noChangeShapeType="1"/>
            </p:cNvSpPr>
            <p:nvPr/>
          </p:nvSpPr>
          <p:spPr bwMode="auto">
            <a:xfrm flipV="1">
              <a:off x="1967" y="264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6" name="Rectangle 20"/>
            <p:cNvSpPr>
              <a:spLocks noChangeArrowheads="1"/>
            </p:cNvSpPr>
            <p:nvPr/>
          </p:nvSpPr>
          <p:spPr bwMode="auto">
            <a:xfrm>
              <a:off x="1875" y="2548"/>
              <a:ext cx="184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7046" name="Group 21"/>
          <p:cNvGrpSpPr>
            <a:grpSpLocks/>
          </p:cNvGrpSpPr>
          <p:nvPr/>
        </p:nvGrpSpPr>
        <p:grpSpPr bwMode="auto">
          <a:xfrm>
            <a:off x="5843588" y="4044950"/>
            <a:ext cx="833437" cy="1130300"/>
            <a:chOff x="3987" y="2548"/>
            <a:chExt cx="568" cy="712"/>
          </a:xfrm>
        </p:grpSpPr>
        <p:sp>
          <p:nvSpPr>
            <p:cNvPr id="87067" name="Rectangle 22"/>
            <p:cNvSpPr>
              <a:spLocks noChangeArrowheads="1"/>
            </p:cNvSpPr>
            <p:nvPr/>
          </p:nvSpPr>
          <p:spPr bwMode="auto">
            <a:xfrm>
              <a:off x="3987" y="2788"/>
              <a:ext cx="568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8" name="Rectangle 23"/>
            <p:cNvSpPr>
              <a:spLocks noChangeArrowheads="1"/>
            </p:cNvSpPr>
            <p:nvPr/>
          </p:nvSpPr>
          <p:spPr bwMode="auto">
            <a:xfrm>
              <a:off x="3987" y="2884"/>
              <a:ext cx="568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69" name="AutoShape 24"/>
            <p:cNvSpPr>
              <a:spLocks noChangeArrowheads="1"/>
            </p:cNvSpPr>
            <p:nvPr/>
          </p:nvSpPr>
          <p:spPr bwMode="auto">
            <a:xfrm>
              <a:off x="4039" y="2932"/>
              <a:ext cx="464" cy="280"/>
            </a:xfrm>
            <a:prstGeom prst="octagon">
              <a:avLst>
                <a:gd name="adj" fmla="val 2928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0" name="Line 25"/>
            <p:cNvSpPr>
              <a:spLocks noChangeShapeType="1"/>
            </p:cNvSpPr>
            <p:nvPr/>
          </p:nvSpPr>
          <p:spPr bwMode="auto">
            <a:xfrm flipV="1">
              <a:off x="4271" y="264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071" name="Rectangle 26"/>
            <p:cNvSpPr>
              <a:spLocks noChangeArrowheads="1"/>
            </p:cNvSpPr>
            <p:nvPr/>
          </p:nvSpPr>
          <p:spPr bwMode="auto">
            <a:xfrm>
              <a:off x="4179" y="2548"/>
              <a:ext cx="184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7047" name="Line 27"/>
          <p:cNvSpPr>
            <a:spLocks noChangeShapeType="1"/>
          </p:cNvSpPr>
          <p:nvPr/>
        </p:nvSpPr>
        <p:spPr bwMode="auto">
          <a:xfrm>
            <a:off x="2882900" y="29718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8" name="Line 28"/>
          <p:cNvSpPr>
            <a:spLocks noChangeShapeType="1"/>
          </p:cNvSpPr>
          <p:nvPr/>
        </p:nvSpPr>
        <p:spPr bwMode="auto">
          <a:xfrm>
            <a:off x="3024188" y="4114800"/>
            <a:ext cx="3095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9" name="Line 29"/>
          <p:cNvSpPr>
            <a:spLocks noChangeShapeType="1"/>
          </p:cNvSpPr>
          <p:nvPr/>
        </p:nvSpPr>
        <p:spPr bwMode="auto">
          <a:xfrm>
            <a:off x="6261100" y="29718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0" name="Line 30"/>
          <p:cNvSpPr>
            <a:spLocks noChangeShapeType="1"/>
          </p:cNvSpPr>
          <p:nvPr/>
        </p:nvSpPr>
        <p:spPr bwMode="auto">
          <a:xfrm>
            <a:off x="3024188" y="2895600"/>
            <a:ext cx="3095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1" name="Line 31"/>
          <p:cNvSpPr>
            <a:spLocks noChangeShapeType="1"/>
          </p:cNvSpPr>
          <p:nvPr/>
        </p:nvSpPr>
        <p:spPr bwMode="auto">
          <a:xfrm flipH="1">
            <a:off x="4008438" y="3276600"/>
            <a:ext cx="844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2" name="Line 32"/>
          <p:cNvSpPr>
            <a:spLocks noChangeShapeType="1"/>
          </p:cNvSpPr>
          <p:nvPr/>
        </p:nvSpPr>
        <p:spPr bwMode="auto">
          <a:xfrm>
            <a:off x="3657600" y="3276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3" name="Line 33"/>
          <p:cNvSpPr>
            <a:spLocks noChangeShapeType="1"/>
          </p:cNvSpPr>
          <p:nvPr/>
        </p:nvSpPr>
        <p:spPr bwMode="auto">
          <a:xfrm flipV="1">
            <a:off x="5697538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4" name="Rectangle 34"/>
          <p:cNvSpPr>
            <a:spLocks noChangeArrowheads="1"/>
          </p:cNvSpPr>
          <p:nvPr/>
        </p:nvSpPr>
        <p:spPr bwMode="auto">
          <a:xfrm>
            <a:off x="3084513" y="3816350"/>
            <a:ext cx="2959100" cy="21590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5" name="Rectangle 35"/>
          <p:cNvSpPr>
            <a:spLocks noChangeArrowheads="1"/>
          </p:cNvSpPr>
          <p:nvPr/>
        </p:nvSpPr>
        <p:spPr bwMode="auto">
          <a:xfrm>
            <a:off x="3657600" y="2933700"/>
            <a:ext cx="10096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US" sz="1400">
                <a:latin typeface="Times New Roman" charset="0"/>
              </a:rPr>
              <a:t>busy token</a:t>
            </a:r>
          </a:p>
        </p:txBody>
      </p:sp>
      <p:sp>
        <p:nvSpPr>
          <p:cNvPr id="87056" name="Line 36"/>
          <p:cNvSpPr>
            <a:spLocks noChangeShapeType="1"/>
          </p:cNvSpPr>
          <p:nvPr/>
        </p:nvSpPr>
        <p:spPr bwMode="auto">
          <a:xfrm>
            <a:off x="4079875" y="3657600"/>
            <a:ext cx="844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7" name="Rectangle 37"/>
          <p:cNvSpPr>
            <a:spLocks noChangeArrowheads="1"/>
          </p:cNvSpPr>
          <p:nvPr/>
        </p:nvSpPr>
        <p:spPr bwMode="auto">
          <a:xfrm>
            <a:off x="3100388" y="2978150"/>
            <a:ext cx="200025" cy="105410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8" name="Rectangle 38"/>
          <p:cNvSpPr>
            <a:spLocks noChangeArrowheads="1"/>
          </p:cNvSpPr>
          <p:nvPr/>
        </p:nvSpPr>
        <p:spPr bwMode="auto">
          <a:xfrm>
            <a:off x="5843588" y="2978150"/>
            <a:ext cx="200025" cy="105410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9" name="Rectangle 39"/>
          <p:cNvSpPr>
            <a:spLocks noChangeArrowheads="1"/>
          </p:cNvSpPr>
          <p:nvPr/>
        </p:nvSpPr>
        <p:spPr bwMode="auto">
          <a:xfrm>
            <a:off x="3522663" y="2978150"/>
            <a:ext cx="2520950" cy="21590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60" name="Rectangle 40"/>
          <p:cNvSpPr>
            <a:spLocks noChangeArrowheads="1"/>
          </p:cNvSpPr>
          <p:nvPr/>
        </p:nvSpPr>
        <p:spPr bwMode="auto">
          <a:xfrm>
            <a:off x="5205413" y="2933700"/>
            <a:ext cx="5207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US" sz="1400">
                <a:latin typeface="Times New Roman" charset="0"/>
              </a:rPr>
              <a:t>data</a:t>
            </a:r>
          </a:p>
        </p:txBody>
      </p:sp>
      <p:sp>
        <p:nvSpPr>
          <p:cNvPr id="87061" name="Line 41"/>
          <p:cNvSpPr>
            <a:spLocks noChangeShapeType="1"/>
          </p:cNvSpPr>
          <p:nvPr/>
        </p:nvSpPr>
        <p:spPr bwMode="auto">
          <a:xfrm>
            <a:off x="4713288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62" name="Rectangle 42"/>
          <p:cNvSpPr>
            <a:spLocks noChangeArrowheads="1"/>
          </p:cNvSpPr>
          <p:nvPr/>
        </p:nvSpPr>
        <p:spPr bwMode="auto">
          <a:xfrm>
            <a:off x="4291013" y="3771900"/>
            <a:ext cx="5207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US" sz="1400">
                <a:latin typeface="Times New Roman" charset="0"/>
              </a:rPr>
              <a:t>data</a:t>
            </a:r>
          </a:p>
        </p:txBody>
      </p:sp>
      <p:sp>
        <p:nvSpPr>
          <p:cNvPr id="87063" name="Rectangle 43"/>
          <p:cNvSpPr>
            <a:spLocks noChangeArrowheads="1"/>
          </p:cNvSpPr>
          <p:nvPr/>
        </p:nvSpPr>
        <p:spPr bwMode="auto">
          <a:xfrm rot="-5400000">
            <a:off x="2944019" y="3313907"/>
            <a:ext cx="52070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US" sz="1400">
                <a:latin typeface="Times New Roman" charset="0"/>
              </a:rPr>
              <a:t>data</a:t>
            </a:r>
          </a:p>
        </p:txBody>
      </p:sp>
      <p:sp>
        <p:nvSpPr>
          <p:cNvPr id="87064" name="Rectangle 44"/>
          <p:cNvSpPr>
            <a:spLocks noChangeArrowheads="1"/>
          </p:cNvSpPr>
          <p:nvPr/>
        </p:nvSpPr>
        <p:spPr bwMode="auto">
          <a:xfrm rot="-5400000">
            <a:off x="5685632" y="3313906"/>
            <a:ext cx="5207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 defTabSz="762000" eaLnBrk="0" hangingPunct="0">
              <a:lnSpc>
                <a:spcPct val="90000"/>
              </a:lnSpc>
            </a:pPr>
            <a:r>
              <a:rPr lang="en-US" sz="1400">
                <a:latin typeface="Times New Roman" charset="0"/>
              </a:rPr>
              <a:t>data</a:t>
            </a:r>
          </a:p>
        </p:txBody>
      </p:sp>
      <p:sp>
        <p:nvSpPr>
          <p:cNvPr id="87065" name="Rectangle 45"/>
          <p:cNvSpPr>
            <a:spLocks noChangeArrowheads="1"/>
          </p:cNvSpPr>
          <p:nvPr/>
        </p:nvSpPr>
        <p:spPr bwMode="auto">
          <a:xfrm>
            <a:off x="1371600" y="1905000"/>
            <a:ext cx="7969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>
                <a:latin typeface="Times New Roman" charset="0"/>
              </a:rPr>
              <a:t>Sending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400">
                <a:latin typeface="Times New Roman" charset="0"/>
              </a:rPr>
              <a:t>node</a:t>
            </a:r>
          </a:p>
        </p:txBody>
      </p:sp>
      <p:sp>
        <p:nvSpPr>
          <p:cNvPr id="87066" name="Rectangle 46"/>
          <p:cNvSpPr>
            <a:spLocks noChangeArrowheads="1"/>
          </p:cNvSpPr>
          <p:nvPr/>
        </p:nvSpPr>
        <p:spPr bwMode="auto">
          <a:xfrm>
            <a:off x="6858000" y="4572000"/>
            <a:ext cx="84613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>
                <a:latin typeface="Times New Roman" charset="0"/>
              </a:rPr>
              <a:t>Receiver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400">
                <a:latin typeface="Times New Roman" charset="0"/>
              </a:rPr>
              <a:t>node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0A4A9CF-3769-434E-A607-FC0EB54EF653}" type="slidenum">
              <a:rPr lang="en-US" sz="1400" b="0">
                <a:latin typeface="Times New Roman" charset="0"/>
              </a:rPr>
              <a:pPr eaLnBrk="1" hangingPunct="1"/>
              <a:t>44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sz="4400">
                <a:latin typeface="Comic Sans MS" charset="0"/>
                <a:ea typeface="ＭＳ Ｐゴシック" charset="0"/>
                <a:cs typeface="ＭＳ Ｐゴシック" charset="0"/>
              </a:rPr>
              <a:t>Token Ring MAC </a:t>
            </a:r>
          </a:p>
        </p:txBody>
      </p:sp>
      <p:grpSp>
        <p:nvGrpSpPr>
          <p:cNvPr id="88067" name="Group 3"/>
          <p:cNvGrpSpPr>
            <a:grpSpLocks/>
          </p:cNvGrpSpPr>
          <p:nvPr/>
        </p:nvGrpSpPr>
        <p:grpSpPr bwMode="auto">
          <a:xfrm>
            <a:off x="2466975" y="1835150"/>
            <a:ext cx="833438" cy="1130300"/>
            <a:chOff x="1683" y="1156"/>
            <a:chExt cx="568" cy="712"/>
          </a:xfrm>
        </p:grpSpPr>
        <p:sp>
          <p:nvSpPr>
            <p:cNvPr id="88095" name="Rectangle 4"/>
            <p:cNvSpPr>
              <a:spLocks noChangeArrowheads="1"/>
            </p:cNvSpPr>
            <p:nvPr/>
          </p:nvSpPr>
          <p:spPr bwMode="auto">
            <a:xfrm>
              <a:off x="1683" y="1540"/>
              <a:ext cx="568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6" name="Rectangle 5"/>
            <p:cNvSpPr>
              <a:spLocks noChangeArrowheads="1"/>
            </p:cNvSpPr>
            <p:nvPr/>
          </p:nvSpPr>
          <p:spPr bwMode="auto">
            <a:xfrm>
              <a:off x="1683" y="1156"/>
              <a:ext cx="568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7" name="AutoShape 6"/>
            <p:cNvSpPr>
              <a:spLocks noChangeArrowheads="1"/>
            </p:cNvSpPr>
            <p:nvPr/>
          </p:nvSpPr>
          <p:spPr bwMode="auto">
            <a:xfrm>
              <a:off x="1735" y="1204"/>
              <a:ext cx="464" cy="280"/>
            </a:xfrm>
            <a:prstGeom prst="octagon">
              <a:avLst>
                <a:gd name="adj" fmla="val 2928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8" name="Line 7"/>
            <p:cNvSpPr>
              <a:spLocks noChangeShapeType="1"/>
            </p:cNvSpPr>
            <p:nvPr/>
          </p:nvSpPr>
          <p:spPr bwMode="auto">
            <a:xfrm>
              <a:off x="1967" y="163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9" name="Rectangle 8"/>
            <p:cNvSpPr>
              <a:spLocks noChangeArrowheads="1"/>
            </p:cNvSpPr>
            <p:nvPr/>
          </p:nvSpPr>
          <p:spPr bwMode="auto">
            <a:xfrm>
              <a:off x="1875" y="1780"/>
              <a:ext cx="184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8068" name="Group 9"/>
          <p:cNvGrpSpPr>
            <a:grpSpLocks/>
          </p:cNvGrpSpPr>
          <p:nvPr/>
        </p:nvGrpSpPr>
        <p:grpSpPr bwMode="auto">
          <a:xfrm>
            <a:off x="5843588" y="1835150"/>
            <a:ext cx="833437" cy="1130300"/>
            <a:chOff x="3987" y="1156"/>
            <a:chExt cx="568" cy="712"/>
          </a:xfrm>
        </p:grpSpPr>
        <p:sp>
          <p:nvSpPr>
            <p:cNvPr id="88090" name="Rectangle 10"/>
            <p:cNvSpPr>
              <a:spLocks noChangeArrowheads="1"/>
            </p:cNvSpPr>
            <p:nvPr/>
          </p:nvSpPr>
          <p:spPr bwMode="auto">
            <a:xfrm>
              <a:off x="3987" y="1540"/>
              <a:ext cx="568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1" name="Rectangle 11"/>
            <p:cNvSpPr>
              <a:spLocks noChangeArrowheads="1"/>
            </p:cNvSpPr>
            <p:nvPr/>
          </p:nvSpPr>
          <p:spPr bwMode="auto">
            <a:xfrm>
              <a:off x="3987" y="1156"/>
              <a:ext cx="568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2" name="AutoShape 12"/>
            <p:cNvSpPr>
              <a:spLocks noChangeArrowheads="1"/>
            </p:cNvSpPr>
            <p:nvPr/>
          </p:nvSpPr>
          <p:spPr bwMode="auto">
            <a:xfrm>
              <a:off x="4039" y="1204"/>
              <a:ext cx="464" cy="280"/>
            </a:xfrm>
            <a:prstGeom prst="octagon">
              <a:avLst>
                <a:gd name="adj" fmla="val 2928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3" name="Line 13"/>
            <p:cNvSpPr>
              <a:spLocks noChangeShapeType="1"/>
            </p:cNvSpPr>
            <p:nvPr/>
          </p:nvSpPr>
          <p:spPr bwMode="auto">
            <a:xfrm>
              <a:off x="4271" y="1632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94" name="Rectangle 14"/>
            <p:cNvSpPr>
              <a:spLocks noChangeArrowheads="1"/>
            </p:cNvSpPr>
            <p:nvPr/>
          </p:nvSpPr>
          <p:spPr bwMode="auto">
            <a:xfrm>
              <a:off x="4179" y="1780"/>
              <a:ext cx="184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8069" name="Group 15"/>
          <p:cNvGrpSpPr>
            <a:grpSpLocks/>
          </p:cNvGrpSpPr>
          <p:nvPr/>
        </p:nvGrpSpPr>
        <p:grpSpPr bwMode="auto">
          <a:xfrm>
            <a:off x="2466975" y="4044950"/>
            <a:ext cx="833438" cy="1130300"/>
            <a:chOff x="1683" y="2548"/>
            <a:chExt cx="568" cy="712"/>
          </a:xfrm>
        </p:grpSpPr>
        <p:sp>
          <p:nvSpPr>
            <p:cNvPr id="88085" name="Rectangle 16"/>
            <p:cNvSpPr>
              <a:spLocks noChangeArrowheads="1"/>
            </p:cNvSpPr>
            <p:nvPr/>
          </p:nvSpPr>
          <p:spPr bwMode="auto">
            <a:xfrm>
              <a:off x="1683" y="2788"/>
              <a:ext cx="568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6" name="Rectangle 17"/>
            <p:cNvSpPr>
              <a:spLocks noChangeArrowheads="1"/>
            </p:cNvSpPr>
            <p:nvPr/>
          </p:nvSpPr>
          <p:spPr bwMode="auto">
            <a:xfrm>
              <a:off x="1683" y="2884"/>
              <a:ext cx="568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7" name="AutoShape 18"/>
            <p:cNvSpPr>
              <a:spLocks noChangeArrowheads="1"/>
            </p:cNvSpPr>
            <p:nvPr/>
          </p:nvSpPr>
          <p:spPr bwMode="auto">
            <a:xfrm>
              <a:off x="1735" y="2932"/>
              <a:ext cx="464" cy="280"/>
            </a:xfrm>
            <a:prstGeom prst="octagon">
              <a:avLst>
                <a:gd name="adj" fmla="val 2928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8" name="Line 19"/>
            <p:cNvSpPr>
              <a:spLocks noChangeShapeType="1"/>
            </p:cNvSpPr>
            <p:nvPr/>
          </p:nvSpPr>
          <p:spPr bwMode="auto">
            <a:xfrm flipV="1">
              <a:off x="1967" y="264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9" name="Rectangle 20"/>
            <p:cNvSpPr>
              <a:spLocks noChangeArrowheads="1"/>
            </p:cNvSpPr>
            <p:nvPr/>
          </p:nvSpPr>
          <p:spPr bwMode="auto">
            <a:xfrm>
              <a:off x="1875" y="2548"/>
              <a:ext cx="184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8070" name="Group 21"/>
          <p:cNvGrpSpPr>
            <a:grpSpLocks/>
          </p:cNvGrpSpPr>
          <p:nvPr/>
        </p:nvGrpSpPr>
        <p:grpSpPr bwMode="auto">
          <a:xfrm>
            <a:off x="5843588" y="4044950"/>
            <a:ext cx="833437" cy="1130300"/>
            <a:chOff x="3987" y="2548"/>
            <a:chExt cx="568" cy="712"/>
          </a:xfrm>
        </p:grpSpPr>
        <p:sp>
          <p:nvSpPr>
            <p:cNvPr id="88080" name="Rectangle 22"/>
            <p:cNvSpPr>
              <a:spLocks noChangeArrowheads="1"/>
            </p:cNvSpPr>
            <p:nvPr/>
          </p:nvSpPr>
          <p:spPr bwMode="auto">
            <a:xfrm>
              <a:off x="3987" y="2788"/>
              <a:ext cx="568" cy="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1" name="Rectangle 23"/>
            <p:cNvSpPr>
              <a:spLocks noChangeArrowheads="1"/>
            </p:cNvSpPr>
            <p:nvPr/>
          </p:nvSpPr>
          <p:spPr bwMode="auto">
            <a:xfrm>
              <a:off x="3987" y="2884"/>
              <a:ext cx="568" cy="3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2" name="AutoShape 24"/>
            <p:cNvSpPr>
              <a:spLocks noChangeArrowheads="1"/>
            </p:cNvSpPr>
            <p:nvPr/>
          </p:nvSpPr>
          <p:spPr bwMode="auto">
            <a:xfrm>
              <a:off x="4039" y="2932"/>
              <a:ext cx="464" cy="280"/>
            </a:xfrm>
            <a:prstGeom prst="octagon">
              <a:avLst>
                <a:gd name="adj" fmla="val 2928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3" name="Line 25"/>
            <p:cNvSpPr>
              <a:spLocks noChangeShapeType="1"/>
            </p:cNvSpPr>
            <p:nvPr/>
          </p:nvSpPr>
          <p:spPr bwMode="auto">
            <a:xfrm flipV="1">
              <a:off x="4271" y="2640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84" name="Rectangle 26"/>
            <p:cNvSpPr>
              <a:spLocks noChangeArrowheads="1"/>
            </p:cNvSpPr>
            <p:nvPr/>
          </p:nvSpPr>
          <p:spPr bwMode="auto">
            <a:xfrm>
              <a:off x="4179" y="2548"/>
              <a:ext cx="184" cy="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8071" name="Line 27"/>
          <p:cNvSpPr>
            <a:spLocks noChangeShapeType="1"/>
          </p:cNvSpPr>
          <p:nvPr/>
        </p:nvSpPr>
        <p:spPr bwMode="auto">
          <a:xfrm>
            <a:off x="2882900" y="29718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2" name="Line 28"/>
          <p:cNvSpPr>
            <a:spLocks noChangeShapeType="1"/>
          </p:cNvSpPr>
          <p:nvPr/>
        </p:nvSpPr>
        <p:spPr bwMode="auto">
          <a:xfrm>
            <a:off x="3024188" y="4114800"/>
            <a:ext cx="3095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3" name="Line 29"/>
          <p:cNvSpPr>
            <a:spLocks noChangeShapeType="1"/>
          </p:cNvSpPr>
          <p:nvPr/>
        </p:nvSpPr>
        <p:spPr bwMode="auto">
          <a:xfrm>
            <a:off x="6261100" y="297180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4" name="Line 30"/>
          <p:cNvSpPr>
            <a:spLocks noChangeShapeType="1"/>
          </p:cNvSpPr>
          <p:nvPr/>
        </p:nvSpPr>
        <p:spPr bwMode="auto">
          <a:xfrm>
            <a:off x="3024188" y="2895600"/>
            <a:ext cx="3095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5" name="Line 31"/>
          <p:cNvSpPr>
            <a:spLocks noChangeShapeType="1"/>
          </p:cNvSpPr>
          <p:nvPr/>
        </p:nvSpPr>
        <p:spPr bwMode="auto">
          <a:xfrm>
            <a:off x="3235325" y="3276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8076" name="Group 32"/>
          <p:cNvGrpSpPr>
            <a:grpSpLocks/>
          </p:cNvGrpSpPr>
          <p:nvPr/>
        </p:nvGrpSpPr>
        <p:grpSpPr bwMode="auto">
          <a:xfrm>
            <a:off x="2938463" y="3055938"/>
            <a:ext cx="284162" cy="949325"/>
            <a:chOff x="2005" y="1925"/>
            <a:chExt cx="194" cy="598"/>
          </a:xfrm>
        </p:grpSpPr>
        <p:sp>
          <p:nvSpPr>
            <p:cNvPr id="88078" name="Rectangle 33"/>
            <p:cNvSpPr>
              <a:spLocks noChangeArrowheads="1"/>
            </p:cNvSpPr>
            <p:nvPr/>
          </p:nvSpPr>
          <p:spPr bwMode="auto">
            <a:xfrm>
              <a:off x="2037" y="1940"/>
              <a:ext cx="136" cy="5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079" name="Rectangle 34"/>
            <p:cNvSpPr>
              <a:spLocks noChangeArrowheads="1"/>
            </p:cNvSpPr>
            <p:nvPr/>
          </p:nvSpPr>
          <p:spPr bwMode="auto">
            <a:xfrm rot="5400000">
              <a:off x="1803" y="2127"/>
              <a:ext cx="59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l" defTabSz="762000" eaLnBrk="0" hangingPunct="0">
                <a:lnSpc>
                  <a:spcPct val="90000"/>
                </a:lnSpc>
              </a:pPr>
              <a:r>
                <a:rPr lang="en-US" sz="1400">
                  <a:latin typeface="Times New Roman" charset="0"/>
                </a:rPr>
                <a:t>free token</a:t>
              </a:r>
            </a:p>
          </p:txBody>
        </p:sp>
      </p:grpSp>
      <p:sp>
        <p:nvSpPr>
          <p:cNvPr id="88077" name="Rectangle 36"/>
          <p:cNvSpPr>
            <a:spLocks noChangeArrowheads="1"/>
          </p:cNvSpPr>
          <p:nvPr/>
        </p:nvSpPr>
        <p:spPr bwMode="auto">
          <a:xfrm>
            <a:off x="1524000" y="1981200"/>
            <a:ext cx="7969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400">
                <a:latin typeface="Times New Roman" charset="0"/>
              </a:rPr>
              <a:t>Sending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1400">
                <a:latin typeface="Times New Roman" charset="0"/>
              </a:rPr>
              <a:t>node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A1BAEC8-F98C-B345-8D5A-508866998150}" type="slidenum">
              <a:rPr lang="en-US" sz="1400" b="0">
                <a:latin typeface="Times New Roman" charset="0"/>
              </a:rPr>
              <a:pPr eaLnBrk="1" hangingPunct="1"/>
              <a:t>45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33375"/>
            <a:ext cx="8382000" cy="685800"/>
          </a:xfrm>
        </p:spPr>
        <p:txBody>
          <a:bodyPr/>
          <a:lstStyle/>
          <a:p>
            <a:r>
              <a:rPr lang="en-GB">
                <a:latin typeface="Comic Sans MS" charset="0"/>
                <a:ea typeface="ＭＳ Ｐゴシック" charset="0"/>
                <a:cs typeface="ＭＳ Ｐゴシック" charset="0"/>
              </a:rPr>
              <a:t>Final Comments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105400"/>
          </a:xfrm>
        </p:spPr>
        <p:txBody>
          <a:bodyPr/>
          <a:lstStyle/>
          <a:p>
            <a:pPr marL="342900" indent="-342900"/>
            <a:r>
              <a:rPr lang="en-GB">
                <a:solidFill>
                  <a:schemeClr val="tx1"/>
                </a:solidFill>
                <a:latin typeface="Comic Sans MS" charset="0"/>
                <a:cs typeface="Arial" charset="0"/>
              </a:rPr>
              <a:t>This MAC protocol insures a fair sharing of the link and a bounded delay before each node is able to transmit</a:t>
            </a:r>
          </a:p>
          <a:p>
            <a:pPr marL="342900" indent="-342900"/>
            <a:r>
              <a:rPr lang="en-GB">
                <a:solidFill>
                  <a:schemeClr val="tx1"/>
                </a:solidFill>
                <a:latin typeface="Comic Sans MS" charset="0"/>
                <a:cs typeface="Arial" charset="0"/>
              </a:rPr>
              <a:t>When facing high load, the protocol overhead is smaller than the one of Ethernet </a:t>
            </a:r>
          </a:p>
          <a:p>
            <a:pPr marL="342900" indent="-342900"/>
            <a:r>
              <a:rPr lang="en-GB" altLang="ja-JP">
                <a:solidFill>
                  <a:schemeClr val="tx1"/>
                </a:solidFill>
                <a:latin typeface="Comic Sans MS" charset="0"/>
                <a:cs typeface="ＭＳ Ｐゴシック" charset="0"/>
              </a:rPr>
              <a:t>However, all rings require rather complex interfaces because the ring must be managed to avoid lost or corrupted tokens and other forms of malfunction</a:t>
            </a:r>
          </a:p>
          <a:p>
            <a:pPr marL="342900" indent="-342900">
              <a:buFontTx/>
              <a:buNone/>
            </a:pPr>
            <a:endParaRPr lang="en-GB">
              <a:solidFill>
                <a:schemeClr val="tx1"/>
              </a:solidFill>
              <a:latin typeface="Comic Sans MS" charset="0"/>
              <a:cs typeface="Arial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6AA26BA-C889-8544-97B0-11C5A7E0A0AA}" type="slidenum">
              <a:rPr lang="en-US" sz="1400" b="0">
                <a:latin typeface="Times New Roman" charset="0"/>
              </a:rPr>
              <a:pPr eaLnBrk="1" hangingPunct="1"/>
              <a:t>46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Conclusions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Link layer performs key services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Encoding, framing, and error detection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Optionally error correction and flow control</a:t>
            </a:r>
          </a:p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Shared media introduce interesting challenges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Decentralized control over resource sharing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Partitioned channel, taking turns, and random access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Ethernet as a wildly popular example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EECFAD4-C284-DA48-89B2-956F3ECD5A59}" type="slidenum">
              <a:rPr lang="en-US" sz="1400" b="0">
                <a:latin typeface="Times New Roman" charset="0"/>
              </a:rPr>
              <a:pPr eaLnBrk="1" hangingPunct="1"/>
              <a:t>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Encoding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4244975"/>
          </a:xfrm>
        </p:spPr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Signals propagate over physical links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Source node encodes the bits into a signal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Receiving node decodes the signal back into bits</a:t>
            </a:r>
          </a:p>
          <a:p>
            <a:r>
              <a:rPr lang="en-US">
                <a:latin typeface="Comic Sans MS" charset="0"/>
                <a:cs typeface="Arial" charset="0"/>
              </a:rPr>
              <a:t>Simplify some electrical engineering details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Assume two discrete signals, high and low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E.g., could correspond to two different voltages</a:t>
            </a:r>
          </a:p>
          <a:p>
            <a:r>
              <a:rPr lang="en-US">
                <a:latin typeface="Comic Sans MS" charset="0"/>
                <a:cs typeface="Arial" charset="0"/>
              </a:rPr>
              <a:t>Simple approach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High for a 1, low for a 0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341813" y="6275388"/>
            <a:ext cx="4603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/>
            <a:r>
              <a:rPr lang="en-US" sz="2400" b="0">
                <a:latin typeface="Times New Roman" charset="0"/>
              </a:rPr>
              <a:t>0  0  1 1  0 0 1 1 0  0  0 1 1 1 1 1 0 0</a:t>
            </a:r>
          </a:p>
        </p:txBody>
      </p:sp>
      <p:grpSp>
        <p:nvGrpSpPr>
          <p:cNvPr id="24581" name="Group 5"/>
          <p:cNvGrpSpPr>
            <a:grpSpLocks/>
          </p:cNvGrpSpPr>
          <p:nvPr/>
        </p:nvGrpSpPr>
        <p:grpSpPr bwMode="auto">
          <a:xfrm>
            <a:off x="4418013" y="5818188"/>
            <a:ext cx="533400" cy="381000"/>
            <a:chOff x="864" y="1296"/>
            <a:chExt cx="336" cy="432"/>
          </a:xfrm>
        </p:grpSpPr>
        <p:sp>
          <p:nvSpPr>
            <p:cNvPr id="24603" name="Freeform 6"/>
            <p:cNvSpPr>
              <a:spLocks/>
            </p:cNvSpPr>
            <p:nvPr/>
          </p:nvSpPr>
          <p:spPr bwMode="auto">
            <a:xfrm>
              <a:off x="864" y="1296"/>
              <a:ext cx="145" cy="432"/>
            </a:xfrm>
            <a:custGeom>
              <a:avLst/>
              <a:gdLst>
                <a:gd name="T0" fmla="*/ 0 w 626"/>
                <a:gd name="T1" fmla="*/ 80343845 h 57"/>
                <a:gd name="T2" fmla="*/ 0 w 626"/>
                <a:gd name="T3" fmla="*/ 80343845 h 57"/>
                <a:gd name="T4" fmla="*/ 0 w 626"/>
                <a:gd name="T5" fmla="*/ 22930969 h 57"/>
                <a:gd name="T6" fmla="*/ 0 w 626"/>
                <a:gd name="T7" fmla="*/ 0 h 57"/>
                <a:gd name="T8" fmla="*/ 0 w 626"/>
                <a:gd name="T9" fmla="*/ 0 h 57"/>
                <a:gd name="T10" fmla="*/ 0 w 626"/>
                <a:gd name="T11" fmla="*/ 22930969 h 57"/>
                <a:gd name="T12" fmla="*/ 0 w 626"/>
                <a:gd name="T13" fmla="*/ 80343845 h 57"/>
                <a:gd name="T14" fmla="*/ 0 w 626"/>
                <a:gd name="T15" fmla="*/ 80343845 h 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6"/>
                <a:gd name="T25" fmla="*/ 0 h 57"/>
                <a:gd name="T26" fmla="*/ 626 w 626"/>
                <a:gd name="T27" fmla="*/ 57 h 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6" h="57">
                  <a:moveTo>
                    <a:pt x="0" y="56"/>
                  </a:moveTo>
                  <a:lnTo>
                    <a:pt x="48" y="56"/>
                  </a:lnTo>
                  <a:lnTo>
                    <a:pt x="184" y="16"/>
                  </a:lnTo>
                  <a:lnTo>
                    <a:pt x="288" y="0"/>
                  </a:lnTo>
                  <a:lnTo>
                    <a:pt x="385" y="0"/>
                  </a:lnTo>
                  <a:lnTo>
                    <a:pt x="481" y="16"/>
                  </a:lnTo>
                  <a:lnTo>
                    <a:pt x="577" y="56"/>
                  </a:lnTo>
                  <a:lnTo>
                    <a:pt x="625" y="56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4" name="Freeform 7"/>
            <p:cNvSpPr>
              <a:spLocks/>
            </p:cNvSpPr>
            <p:nvPr/>
          </p:nvSpPr>
          <p:spPr bwMode="auto">
            <a:xfrm>
              <a:off x="1056" y="1296"/>
              <a:ext cx="144" cy="432"/>
            </a:xfrm>
            <a:custGeom>
              <a:avLst/>
              <a:gdLst>
                <a:gd name="T0" fmla="*/ 0 w 626"/>
                <a:gd name="T1" fmla="*/ 80343845 h 57"/>
                <a:gd name="T2" fmla="*/ 0 w 626"/>
                <a:gd name="T3" fmla="*/ 80343845 h 57"/>
                <a:gd name="T4" fmla="*/ 0 w 626"/>
                <a:gd name="T5" fmla="*/ 22930969 h 57"/>
                <a:gd name="T6" fmla="*/ 0 w 626"/>
                <a:gd name="T7" fmla="*/ 0 h 57"/>
                <a:gd name="T8" fmla="*/ 0 w 626"/>
                <a:gd name="T9" fmla="*/ 0 h 57"/>
                <a:gd name="T10" fmla="*/ 0 w 626"/>
                <a:gd name="T11" fmla="*/ 22930969 h 57"/>
                <a:gd name="T12" fmla="*/ 0 w 626"/>
                <a:gd name="T13" fmla="*/ 80343845 h 57"/>
                <a:gd name="T14" fmla="*/ 0 w 626"/>
                <a:gd name="T15" fmla="*/ 80343845 h 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6"/>
                <a:gd name="T25" fmla="*/ 0 h 57"/>
                <a:gd name="T26" fmla="*/ 626 w 626"/>
                <a:gd name="T27" fmla="*/ 57 h 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6" h="57">
                  <a:moveTo>
                    <a:pt x="0" y="56"/>
                  </a:moveTo>
                  <a:lnTo>
                    <a:pt x="48" y="56"/>
                  </a:lnTo>
                  <a:lnTo>
                    <a:pt x="184" y="16"/>
                  </a:lnTo>
                  <a:lnTo>
                    <a:pt x="288" y="0"/>
                  </a:lnTo>
                  <a:lnTo>
                    <a:pt x="385" y="0"/>
                  </a:lnTo>
                  <a:lnTo>
                    <a:pt x="481" y="16"/>
                  </a:lnTo>
                  <a:lnTo>
                    <a:pt x="577" y="56"/>
                  </a:lnTo>
                  <a:lnTo>
                    <a:pt x="625" y="56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82" name="Group 8"/>
          <p:cNvGrpSpPr>
            <a:grpSpLocks/>
          </p:cNvGrpSpPr>
          <p:nvPr/>
        </p:nvGrpSpPr>
        <p:grpSpPr bwMode="auto">
          <a:xfrm>
            <a:off x="4951413" y="4827588"/>
            <a:ext cx="533400" cy="1371600"/>
            <a:chOff x="864" y="1296"/>
            <a:chExt cx="336" cy="432"/>
          </a:xfrm>
        </p:grpSpPr>
        <p:sp>
          <p:nvSpPr>
            <p:cNvPr id="24601" name="Freeform 9"/>
            <p:cNvSpPr>
              <a:spLocks/>
            </p:cNvSpPr>
            <p:nvPr/>
          </p:nvSpPr>
          <p:spPr bwMode="auto">
            <a:xfrm>
              <a:off x="864" y="1296"/>
              <a:ext cx="145" cy="432"/>
            </a:xfrm>
            <a:custGeom>
              <a:avLst/>
              <a:gdLst>
                <a:gd name="T0" fmla="*/ 0 w 626"/>
                <a:gd name="T1" fmla="*/ 80343845 h 57"/>
                <a:gd name="T2" fmla="*/ 0 w 626"/>
                <a:gd name="T3" fmla="*/ 80343845 h 57"/>
                <a:gd name="T4" fmla="*/ 0 w 626"/>
                <a:gd name="T5" fmla="*/ 22930969 h 57"/>
                <a:gd name="T6" fmla="*/ 0 w 626"/>
                <a:gd name="T7" fmla="*/ 0 h 57"/>
                <a:gd name="T8" fmla="*/ 0 w 626"/>
                <a:gd name="T9" fmla="*/ 0 h 57"/>
                <a:gd name="T10" fmla="*/ 0 w 626"/>
                <a:gd name="T11" fmla="*/ 22930969 h 57"/>
                <a:gd name="T12" fmla="*/ 0 w 626"/>
                <a:gd name="T13" fmla="*/ 80343845 h 57"/>
                <a:gd name="T14" fmla="*/ 0 w 626"/>
                <a:gd name="T15" fmla="*/ 80343845 h 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6"/>
                <a:gd name="T25" fmla="*/ 0 h 57"/>
                <a:gd name="T26" fmla="*/ 626 w 626"/>
                <a:gd name="T27" fmla="*/ 57 h 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6" h="57">
                  <a:moveTo>
                    <a:pt x="0" y="56"/>
                  </a:moveTo>
                  <a:lnTo>
                    <a:pt x="48" y="56"/>
                  </a:lnTo>
                  <a:lnTo>
                    <a:pt x="184" y="16"/>
                  </a:lnTo>
                  <a:lnTo>
                    <a:pt x="288" y="0"/>
                  </a:lnTo>
                  <a:lnTo>
                    <a:pt x="385" y="0"/>
                  </a:lnTo>
                  <a:lnTo>
                    <a:pt x="481" y="16"/>
                  </a:lnTo>
                  <a:lnTo>
                    <a:pt x="577" y="56"/>
                  </a:lnTo>
                  <a:lnTo>
                    <a:pt x="625" y="56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2" name="Freeform 10"/>
            <p:cNvSpPr>
              <a:spLocks/>
            </p:cNvSpPr>
            <p:nvPr/>
          </p:nvSpPr>
          <p:spPr bwMode="auto">
            <a:xfrm>
              <a:off x="1056" y="1296"/>
              <a:ext cx="144" cy="432"/>
            </a:xfrm>
            <a:custGeom>
              <a:avLst/>
              <a:gdLst>
                <a:gd name="T0" fmla="*/ 0 w 626"/>
                <a:gd name="T1" fmla="*/ 80343845 h 57"/>
                <a:gd name="T2" fmla="*/ 0 w 626"/>
                <a:gd name="T3" fmla="*/ 80343845 h 57"/>
                <a:gd name="T4" fmla="*/ 0 w 626"/>
                <a:gd name="T5" fmla="*/ 22930969 h 57"/>
                <a:gd name="T6" fmla="*/ 0 w 626"/>
                <a:gd name="T7" fmla="*/ 0 h 57"/>
                <a:gd name="T8" fmla="*/ 0 w 626"/>
                <a:gd name="T9" fmla="*/ 0 h 57"/>
                <a:gd name="T10" fmla="*/ 0 w 626"/>
                <a:gd name="T11" fmla="*/ 22930969 h 57"/>
                <a:gd name="T12" fmla="*/ 0 w 626"/>
                <a:gd name="T13" fmla="*/ 80343845 h 57"/>
                <a:gd name="T14" fmla="*/ 0 w 626"/>
                <a:gd name="T15" fmla="*/ 80343845 h 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6"/>
                <a:gd name="T25" fmla="*/ 0 h 57"/>
                <a:gd name="T26" fmla="*/ 626 w 626"/>
                <a:gd name="T27" fmla="*/ 57 h 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6" h="57">
                  <a:moveTo>
                    <a:pt x="0" y="56"/>
                  </a:moveTo>
                  <a:lnTo>
                    <a:pt x="48" y="56"/>
                  </a:lnTo>
                  <a:lnTo>
                    <a:pt x="184" y="16"/>
                  </a:lnTo>
                  <a:lnTo>
                    <a:pt x="288" y="0"/>
                  </a:lnTo>
                  <a:lnTo>
                    <a:pt x="385" y="0"/>
                  </a:lnTo>
                  <a:lnTo>
                    <a:pt x="481" y="16"/>
                  </a:lnTo>
                  <a:lnTo>
                    <a:pt x="577" y="56"/>
                  </a:lnTo>
                  <a:lnTo>
                    <a:pt x="625" y="56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83" name="Group 11"/>
          <p:cNvGrpSpPr>
            <a:grpSpLocks/>
          </p:cNvGrpSpPr>
          <p:nvPr/>
        </p:nvGrpSpPr>
        <p:grpSpPr bwMode="auto">
          <a:xfrm>
            <a:off x="5484813" y="5818188"/>
            <a:ext cx="457200" cy="381000"/>
            <a:chOff x="864" y="1296"/>
            <a:chExt cx="336" cy="432"/>
          </a:xfrm>
        </p:grpSpPr>
        <p:sp>
          <p:nvSpPr>
            <p:cNvPr id="24599" name="Freeform 12"/>
            <p:cNvSpPr>
              <a:spLocks/>
            </p:cNvSpPr>
            <p:nvPr/>
          </p:nvSpPr>
          <p:spPr bwMode="auto">
            <a:xfrm>
              <a:off x="864" y="1296"/>
              <a:ext cx="145" cy="432"/>
            </a:xfrm>
            <a:custGeom>
              <a:avLst/>
              <a:gdLst>
                <a:gd name="T0" fmla="*/ 0 w 626"/>
                <a:gd name="T1" fmla="*/ 80343845 h 57"/>
                <a:gd name="T2" fmla="*/ 0 w 626"/>
                <a:gd name="T3" fmla="*/ 80343845 h 57"/>
                <a:gd name="T4" fmla="*/ 0 w 626"/>
                <a:gd name="T5" fmla="*/ 22930969 h 57"/>
                <a:gd name="T6" fmla="*/ 0 w 626"/>
                <a:gd name="T7" fmla="*/ 0 h 57"/>
                <a:gd name="T8" fmla="*/ 0 w 626"/>
                <a:gd name="T9" fmla="*/ 0 h 57"/>
                <a:gd name="T10" fmla="*/ 0 w 626"/>
                <a:gd name="T11" fmla="*/ 22930969 h 57"/>
                <a:gd name="T12" fmla="*/ 0 w 626"/>
                <a:gd name="T13" fmla="*/ 80343845 h 57"/>
                <a:gd name="T14" fmla="*/ 0 w 626"/>
                <a:gd name="T15" fmla="*/ 80343845 h 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6"/>
                <a:gd name="T25" fmla="*/ 0 h 57"/>
                <a:gd name="T26" fmla="*/ 626 w 626"/>
                <a:gd name="T27" fmla="*/ 57 h 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6" h="57">
                  <a:moveTo>
                    <a:pt x="0" y="56"/>
                  </a:moveTo>
                  <a:lnTo>
                    <a:pt x="48" y="56"/>
                  </a:lnTo>
                  <a:lnTo>
                    <a:pt x="184" y="16"/>
                  </a:lnTo>
                  <a:lnTo>
                    <a:pt x="288" y="0"/>
                  </a:lnTo>
                  <a:lnTo>
                    <a:pt x="385" y="0"/>
                  </a:lnTo>
                  <a:lnTo>
                    <a:pt x="481" y="16"/>
                  </a:lnTo>
                  <a:lnTo>
                    <a:pt x="577" y="56"/>
                  </a:lnTo>
                  <a:lnTo>
                    <a:pt x="625" y="56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0" name="Freeform 13"/>
            <p:cNvSpPr>
              <a:spLocks/>
            </p:cNvSpPr>
            <p:nvPr/>
          </p:nvSpPr>
          <p:spPr bwMode="auto">
            <a:xfrm>
              <a:off x="1056" y="1296"/>
              <a:ext cx="144" cy="432"/>
            </a:xfrm>
            <a:custGeom>
              <a:avLst/>
              <a:gdLst>
                <a:gd name="T0" fmla="*/ 0 w 626"/>
                <a:gd name="T1" fmla="*/ 80343845 h 57"/>
                <a:gd name="T2" fmla="*/ 0 w 626"/>
                <a:gd name="T3" fmla="*/ 80343845 h 57"/>
                <a:gd name="T4" fmla="*/ 0 w 626"/>
                <a:gd name="T5" fmla="*/ 22930969 h 57"/>
                <a:gd name="T6" fmla="*/ 0 w 626"/>
                <a:gd name="T7" fmla="*/ 0 h 57"/>
                <a:gd name="T8" fmla="*/ 0 w 626"/>
                <a:gd name="T9" fmla="*/ 0 h 57"/>
                <a:gd name="T10" fmla="*/ 0 w 626"/>
                <a:gd name="T11" fmla="*/ 22930969 h 57"/>
                <a:gd name="T12" fmla="*/ 0 w 626"/>
                <a:gd name="T13" fmla="*/ 80343845 h 57"/>
                <a:gd name="T14" fmla="*/ 0 w 626"/>
                <a:gd name="T15" fmla="*/ 80343845 h 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6"/>
                <a:gd name="T25" fmla="*/ 0 h 57"/>
                <a:gd name="T26" fmla="*/ 626 w 626"/>
                <a:gd name="T27" fmla="*/ 57 h 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6" h="57">
                  <a:moveTo>
                    <a:pt x="0" y="56"/>
                  </a:moveTo>
                  <a:lnTo>
                    <a:pt x="48" y="56"/>
                  </a:lnTo>
                  <a:lnTo>
                    <a:pt x="184" y="16"/>
                  </a:lnTo>
                  <a:lnTo>
                    <a:pt x="288" y="0"/>
                  </a:lnTo>
                  <a:lnTo>
                    <a:pt x="385" y="0"/>
                  </a:lnTo>
                  <a:lnTo>
                    <a:pt x="481" y="16"/>
                  </a:lnTo>
                  <a:lnTo>
                    <a:pt x="577" y="56"/>
                  </a:lnTo>
                  <a:lnTo>
                    <a:pt x="625" y="56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84" name="Group 14"/>
          <p:cNvGrpSpPr>
            <a:grpSpLocks/>
          </p:cNvGrpSpPr>
          <p:nvPr/>
        </p:nvGrpSpPr>
        <p:grpSpPr bwMode="auto">
          <a:xfrm>
            <a:off x="5942013" y="4827588"/>
            <a:ext cx="533400" cy="1371600"/>
            <a:chOff x="864" y="1296"/>
            <a:chExt cx="336" cy="432"/>
          </a:xfrm>
        </p:grpSpPr>
        <p:sp>
          <p:nvSpPr>
            <p:cNvPr id="24597" name="Freeform 15"/>
            <p:cNvSpPr>
              <a:spLocks/>
            </p:cNvSpPr>
            <p:nvPr/>
          </p:nvSpPr>
          <p:spPr bwMode="auto">
            <a:xfrm>
              <a:off x="864" y="1296"/>
              <a:ext cx="145" cy="432"/>
            </a:xfrm>
            <a:custGeom>
              <a:avLst/>
              <a:gdLst>
                <a:gd name="T0" fmla="*/ 0 w 626"/>
                <a:gd name="T1" fmla="*/ 80343845 h 57"/>
                <a:gd name="T2" fmla="*/ 0 w 626"/>
                <a:gd name="T3" fmla="*/ 80343845 h 57"/>
                <a:gd name="T4" fmla="*/ 0 w 626"/>
                <a:gd name="T5" fmla="*/ 22930969 h 57"/>
                <a:gd name="T6" fmla="*/ 0 w 626"/>
                <a:gd name="T7" fmla="*/ 0 h 57"/>
                <a:gd name="T8" fmla="*/ 0 w 626"/>
                <a:gd name="T9" fmla="*/ 0 h 57"/>
                <a:gd name="T10" fmla="*/ 0 w 626"/>
                <a:gd name="T11" fmla="*/ 22930969 h 57"/>
                <a:gd name="T12" fmla="*/ 0 w 626"/>
                <a:gd name="T13" fmla="*/ 80343845 h 57"/>
                <a:gd name="T14" fmla="*/ 0 w 626"/>
                <a:gd name="T15" fmla="*/ 80343845 h 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6"/>
                <a:gd name="T25" fmla="*/ 0 h 57"/>
                <a:gd name="T26" fmla="*/ 626 w 626"/>
                <a:gd name="T27" fmla="*/ 57 h 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6" h="57">
                  <a:moveTo>
                    <a:pt x="0" y="56"/>
                  </a:moveTo>
                  <a:lnTo>
                    <a:pt x="48" y="56"/>
                  </a:lnTo>
                  <a:lnTo>
                    <a:pt x="184" y="16"/>
                  </a:lnTo>
                  <a:lnTo>
                    <a:pt x="288" y="0"/>
                  </a:lnTo>
                  <a:lnTo>
                    <a:pt x="385" y="0"/>
                  </a:lnTo>
                  <a:lnTo>
                    <a:pt x="481" y="16"/>
                  </a:lnTo>
                  <a:lnTo>
                    <a:pt x="577" y="56"/>
                  </a:lnTo>
                  <a:lnTo>
                    <a:pt x="625" y="56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Freeform 16"/>
            <p:cNvSpPr>
              <a:spLocks/>
            </p:cNvSpPr>
            <p:nvPr/>
          </p:nvSpPr>
          <p:spPr bwMode="auto">
            <a:xfrm>
              <a:off x="1056" y="1296"/>
              <a:ext cx="144" cy="432"/>
            </a:xfrm>
            <a:custGeom>
              <a:avLst/>
              <a:gdLst>
                <a:gd name="T0" fmla="*/ 0 w 626"/>
                <a:gd name="T1" fmla="*/ 80343845 h 57"/>
                <a:gd name="T2" fmla="*/ 0 w 626"/>
                <a:gd name="T3" fmla="*/ 80343845 h 57"/>
                <a:gd name="T4" fmla="*/ 0 w 626"/>
                <a:gd name="T5" fmla="*/ 22930969 h 57"/>
                <a:gd name="T6" fmla="*/ 0 w 626"/>
                <a:gd name="T7" fmla="*/ 0 h 57"/>
                <a:gd name="T8" fmla="*/ 0 w 626"/>
                <a:gd name="T9" fmla="*/ 0 h 57"/>
                <a:gd name="T10" fmla="*/ 0 w 626"/>
                <a:gd name="T11" fmla="*/ 22930969 h 57"/>
                <a:gd name="T12" fmla="*/ 0 w 626"/>
                <a:gd name="T13" fmla="*/ 80343845 h 57"/>
                <a:gd name="T14" fmla="*/ 0 w 626"/>
                <a:gd name="T15" fmla="*/ 80343845 h 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6"/>
                <a:gd name="T25" fmla="*/ 0 h 57"/>
                <a:gd name="T26" fmla="*/ 626 w 626"/>
                <a:gd name="T27" fmla="*/ 57 h 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6" h="57">
                  <a:moveTo>
                    <a:pt x="0" y="56"/>
                  </a:moveTo>
                  <a:lnTo>
                    <a:pt x="48" y="56"/>
                  </a:lnTo>
                  <a:lnTo>
                    <a:pt x="184" y="16"/>
                  </a:lnTo>
                  <a:lnTo>
                    <a:pt x="288" y="0"/>
                  </a:lnTo>
                  <a:lnTo>
                    <a:pt x="385" y="0"/>
                  </a:lnTo>
                  <a:lnTo>
                    <a:pt x="481" y="16"/>
                  </a:lnTo>
                  <a:lnTo>
                    <a:pt x="577" y="56"/>
                  </a:lnTo>
                  <a:lnTo>
                    <a:pt x="625" y="56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5" name="Freeform 17"/>
          <p:cNvSpPr>
            <a:spLocks/>
          </p:cNvSpPr>
          <p:nvPr/>
        </p:nvSpPr>
        <p:spPr bwMode="auto">
          <a:xfrm>
            <a:off x="6475413" y="5818188"/>
            <a:ext cx="230187" cy="381000"/>
          </a:xfrm>
          <a:custGeom>
            <a:avLst/>
            <a:gdLst>
              <a:gd name="T0" fmla="*/ 0 w 626"/>
              <a:gd name="T1" fmla="*/ 2147483647 h 57"/>
              <a:gd name="T2" fmla="*/ 2147483647 w 626"/>
              <a:gd name="T3" fmla="*/ 2147483647 h 57"/>
              <a:gd name="T4" fmla="*/ 2147483647 w 626"/>
              <a:gd name="T5" fmla="*/ 2147483647 h 57"/>
              <a:gd name="T6" fmla="*/ 2147483647 w 626"/>
              <a:gd name="T7" fmla="*/ 0 h 57"/>
              <a:gd name="T8" fmla="*/ 2147483647 w 626"/>
              <a:gd name="T9" fmla="*/ 0 h 57"/>
              <a:gd name="T10" fmla="*/ 2147483647 w 626"/>
              <a:gd name="T11" fmla="*/ 2147483647 h 57"/>
              <a:gd name="T12" fmla="*/ 2147483647 w 626"/>
              <a:gd name="T13" fmla="*/ 2147483647 h 57"/>
              <a:gd name="T14" fmla="*/ 2147483647 w 626"/>
              <a:gd name="T15" fmla="*/ 2147483647 h 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26"/>
              <a:gd name="T25" fmla="*/ 0 h 57"/>
              <a:gd name="T26" fmla="*/ 626 w 626"/>
              <a:gd name="T27" fmla="*/ 57 h 5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26" h="57">
                <a:moveTo>
                  <a:pt x="0" y="56"/>
                </a:moveTo>
                <a:lnTo>
                  <a:pt x="48" y="56"/>
                </a:lnTo>
                <a:lnTo>
                  <a:pt x="184" y="16"/>
                </a:lnTo>
                <a:lnTo>
                  <a:pt x="288" y="0"/>
                </a:lnTo>
                <a:lnTo>
                  <a:pt x="385" y="0"/>
                </a:lnTo>
                <a:lnTo>
                  <a:pt x="481" y="16"/>
                </a:lnTo>
                <a:lnTo>
                  <a:pt x="577" y="56"/>
                </a:lnTo>
                <a:lnTo>
                  <a:pt x="625" y="56"/>
                </a:lnTo>
              </a:path>
            </a:pathLst>
          </a:custGeom>
          <a:noFill/>
          <a:ln w="19050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Freeform 18"/>
          <p:cNvSpPr>
            <a:spLocks/>
          </p:cNvSpPr>
          <p:nvPr/>
        </p:nvSpPr>
        <p:spPr bwMode="auto">
          <a:xfrm>
            <a:off x="6780213" y="5818188"/>
            <a:ext cx="228600" cy="381000"/>
          </a:xfrm>
          <a:custGeom>
            <a:avLst/>
            <a:gdLst>
              <a:gd name="T0" fmla="*/ 0 w 626"/>
              <a:gd name="T1" fmla="*/ 2147483647 h 57"/>
              <a:gd name="T2" fmla="*/ 2147483647 w 626"/>
              <a:gd name="T3" fmla="*/ 2147483647 h 57"/>
              <a:gd name="T4" fmla="*/ 2147483647 w 626"/>
              <a:gd name="T5" fmla="*/ 2147483647 h 57"/>
              <a:gd name="T6" fmla="*/ 2147483647 w 626"/>
              <a:gd name="T7" fmla="*/ 0 h 57"/>
              <a:gd name="T8" fmla="*/ 2147483647 w 626"/>
              <a:gd name="T9" fmla="*/ 0 h 57"/>
              <a:gd name="T10" fmla="*/ 2147483647 w 626"/>
              <a:gd name="T11" fmla="*/ 2147483647 h 57"/>
              <a:gd name="T12" fmla="*/ 2147483647 w 626"/>
              <a:gd name="T13" fmla="*/ 2147483647 h 57"/>
              <a:gd name="T14" fmla="*/ 2147483647 w 626"/>
              <a:gd name="T15" fmla="*/ 2147483647 h 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26"/>
              <a:gd name="T25" fmla="*/ 0 h 57"/>
              <a:gd name="T26" fmla="*/ 626 w 626"/>
              <a:gd name="T27" fmla="*/ 57 h 5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26" h="57">
                <a:moveTo>
                  <a:pt x="0" y="56"/>
                </a:moveTo>
                <a:lnTo>
                  <a:pt x="48" y="56"/>
                </a:lnTo>
                <a:lnTo>
                  <a:pt x="184" y="16"/>
                </a:lnTo>
                <a:lnTo>
                  <a:pt x="288" y="0"/>
                </a:lnTo>
                <a:lnTo>
                  <a:pt x="385" y="0"/>
                </a:lnTo>
                <a:lnTo>
                  <a:pt x="481" y="16"/>
                </a:lnTo>
                <a:lnTo>
                  <a:pt x="577" y="56"/>
                </a:lnTo>
                <a:lnTo>
                  <a:pt x="625" y="56"/>
                </a:lnTo>
              </a:path>
            </a:pathLst>
          </a:custGeom>
          <a:noFill/>
          <a:ln w="19050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Freeform 19"/>
          <p:cNvSpPr>
            <a:spLocks/>
          </p:cNvSpPr>
          <p:nvPr/>
        </p:nvSpPr>
        <p:spPr bwMode="auto">
          <a:xfrm>
            <a:off x="7008813" y="5818188"/>
            <a:ext cx="228600" cy="381000"/>
          </a:xfrm>
          <a:custGeom>
            <a:avLst/>
            <a:gdLst>
              <a:gd name="T0" fmla="*/ 0 w 626"/>
              <a:gd name="T1" fmla="*/ 2147483647 h 57"/>
              <a:gd name="T2" fmla="*/ 2147483647 w 626"/>
              <a:gd name="T3" fmla="*/ 2147483647 h 57"/>
              <a:gd name="T4" fmla="*/ 2147483647 w 626"/>
              <a:gd name="T5" fmla="*/ 2147483647 h 57"/>
              <a:gd name="T6" fmla="*/ 2147483647 w 626"/>
              <a:gd name="T7" fmla="*/ 0 h 57"/>
              <a:gd name="T8" fmla="*/ 2147483647 w 626"/>
              <a:gd name="T9" fmla="*/ 0 h 57"/>
              <a:gd name="T10" fmla="*/ 2147483647 w 626"/>
              <a:gd name="T11" fmla="*/ 2147483647 h 57"/>
              <a:gd name="T12" fmla="*/ 2147483647 w 626"/>
              <a:gd name="T13" fmla="*/ 2147483647 h 57"/>
              <a:gd name="T14" fmla="*/ 2147483647 w 626"/>
              <a:gd name="T15" fmla="*/ 2147483647 h 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26"/>
              <a:gd name="T25" fmla="*/ 0 h 57"/>
              <a:gd name="T26" fmla="*/ 626 w 626"/>
              <a:gd name="T27" fmla="*/ 57 h 5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26" h="57">
                <a:moveTo>
                  <a:pt x="0" y="56"/>
                </a:moveTo>
                <a:lnTo>
                  <a:pt x="48" y="56"/>
                </a:lnTo>
                <a:lnTo>
                  <a:pt x="184" y="16"/>
                </a:lnTo>
                <a:lnTo>
                  <a:pt x="288" y="0"/>
                </a:lnTo>
                <a:lnTo>
                  <a:pt x="385" y="0"/>
                </a:lnTo>
                <a:lnTo>
                  <a:pt x="481" y="16"/>
                </a:lnTo>
                <a:lnTo>
                  <a:pt x="577" y="56"/>
                </a:lnTo>
                <a:lnTo>
                  <a:pt x="625" y="56"/>
                </a:lnTo>
              </a:path>
            </a:pathLst>
          </a:custGeom>
          <a:noFill/>
          <a:ln w="19050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4588" name="Group 20"/>
          <p:cNvGrpSpPr>
            <a:grpSpLocks/>
          </p:cNvGrpSpPr>
          <p:nvPr/>
        </p:nvGrpSpPr>
        <p:grpSpPr bwMode="auto">
          <a:xfrm>
            <a:off x="7237413" y="4827588"/>
            <a:ext cx="533400" cy="1371600"/>
            <a:chOff x="864" y="1296"/>
            <a:chExt cx="336" cy="432"/>
          </a:xfrm>
        </p:grpSpPr>
        <p:sp>
          <p:nvSpPr>
            <p:cNvPr id="24595" name="Freeform 21"/>
            <p:cNvSpPr>
              <a:spLocks/>
            </p:cNvSpPr>
            <p:nvPr/>
          </p:nvSpPr>
          <p:spPr bwMode="auto">
            <a:xfrm>
              <a:off x="864" y="1296"/>
              <a:ext cx="145" cy="432"/>
            </a:xfrm>
            <a:custGeom>
              <a:avLst/>
              <a:gdLst>
                <a:gd name="T0" fmla="*/ 0 w 626"/>
                <a:gd name="T1" fmla="*/ 80343845 h 57"/>
                <a:gd name="T2" fmla="*/ 0 w 626"/>
                <a:gd name="T3" fmla="*/ 80343845 h 57"/>
                <a:gd name="T4" fmla="*/ 0 w 626"/>
                <a:gd name="T5" fmla="*/ 22930969 h 57"/>
                <a:gd name="T6" fmla="*/ 0 w 626"/>
                <a:gd name="T7" fmla="*/ 0 h 57"/>
                <a:gd name="T8" fmla="*/ 0 w 626"/>
                <a:gd name="T9" fmla="*/ 0 h 57"/>
                <a:gd name="T10" fmla="*/ 0 w 626"/>
                <a:gd name="T11" fmla="*/ 22930969 h 57"/>
                <a:gd name="T12" fmla="*/ 0 w 626"/>
                <a:gd name="T13" fmla="*/ 80343845 h 57"/>
                <a:gd name="T14" fmla="*/ 0 w 626"/>
                <a:gd name="T15" fmla="*/ 80343845 h 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6"/>
                <a:gd name="T25" fmla="*/ 0 h 57"/>
                <a:gd name="T26" fmla="*/ 626 w 626"/>
                <a:gd name="T27" fmla="*/ 57 h 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6" h="57">
                  <a:moveTo>
                    <a:pt x="0" y="56"/>
                  </a:moveTo>
                  <a:lnTo>
                    <a:pt x="48" y="56"/>
                  </a:lnTo>
                  <a:lnTo>
                    <a:pt x="184" y="16"/>
                  </a:lnTo>
                  <a:lnTo>
                    <a:pt x="288" y="0"/>
                  </a:lnTo>
                  <a:lnTo>
                    <a:pt x="385" y="0"/>
                  </a:lnTo>
                  <a:lnTo>
                    <a:pt x="481" y="16"/>
                  </a:lnTo>
                  <a:lnTo>
                    <a:pt x="577" y="56"/>
                  </a:lnTo>
                  <a:lnTo>
                    <a:pt x="625" y="56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6" name="Freeform 22"/>
            <p:cNvSpPr>
              <a:spLocks/>
            </p:cNvSpPr>
            <p:nvPr/>
          </p:nvSpPr>
          <p:spPr bwMode="auto">
            <a:xfrm>
              <a:off x="1056" y="1296"/>
              <a:ext cx="144" cy="432"/>
            </a:xfrm>
            <a:custGeom>
              <a:avLst/>
              <a:gdLst>
                <a:gd name="T0" fmla="*/ 0 w 626"/>
                <a:gd name="T1" fmla="*/ 80343845 h 57"/>
                <a:gd name="T2" fmla="*/ 0 w 626"/>
                <a:gd name="T3" fmla="*/ 80343845 h 57"/>
                <a:gd name="T4" fmla="*/ 0 w 626"/>
                <a:gd name="T5" fmla="*/ 22930969 h 57"/>
                <a:gd name="T6" fmla="*/ 0 w 626"/>
                <a:gd name="T7" fmla="*/ 0 h 57"/>
                <a:gd name="T8" fmla="*/ 0 w 626"/>
                <a:gd name="T9" fmla="*/ 0 h 57"/>
                <a:gd name="T10" fmla="*/ 0 w 626"/>
                <a:gd name="T11" fmla="*/ 22930969 h 57"/>
                <a:gd name="T12" fmla="*/ 0 w 626"/>
                <a:gd name="T13" fmla="*/ 80343845 h 57"/>
                <a:gd name="T14" fmla="*/ 0 w 626"/>
                <a:gd name="T15" fmla="*/ 80343845 h 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6"/>
                <a:gd name="T25" fmla="*/ 0 h 57"/>
                <a:gd name="T26" fmla="*/ 626 w 626"/>
                <a:gd name="T27" fmla="*/ 57 h 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6" h="57">
                  <a:moveTo>
                    <a:pt x="0" y="56"/>
                  </a:moveTo>
                  <a:lnTo>
                    <a:pt x="48" y="56"/>
                  </a:lnTo>
                  <a:lnTo>
                    <a:pt x="184" y="16"/>
                  </a:lnTo>
                  <a:lnTo>
                    <a:pt x="288" y="0"/>
                  </a:lnTo>
                  <a:lnTo>
                    <a:pt x="385" y="0"/>
                  </a:lnTo>
                  <a:lnTo>
                    <a:pt x="481" y="16"/>
                  </a:lnTo>
                  <a:lnTo>
                    <a:pt x="577" y="56"/>
                  </a:lnTo>
                  <a:lnTo>
                    <a:pt x="625" y="56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89" name="Group 23"/>
          <p:cNvGrpSpPr>
            <a:grpSpLocks/>
          </p:cNvGrpSpPr>
          <p:nvPr/>
        </p:nvGrpSpPr>
        <p:grpSpPr bwMode="auto">
          <a:xfrm>
            <a:off x="7847013" y="4827588"/>
            <a:ext cx="533400" cy="1371600"/>
            <a:chOff x="864" y="1296"/>
            <a:chExt cx="336" cy="432"/>
          </a:xfrm>
        </p:grpSpPr>
        <p:sp>
          <p:nvSpPr>
            <p:cNvPr id="24593" name="Freeform 24"/>
            <p:cNvSpPr>
              <a:spLocks/>
            </p:cNvSpPr>
            <p:nvPr/>
          </p:nvSpPr>
          <p:spPr bwMode="auto">
            <a:xfrm>
              <a:off x="864" y="1296"/>
              <a:ext cx="145" cy="432"/>
            </a:xfrm>
            <a:custGeom>
              <a:avLst/>
              <a:gdLst>
                <a:gd name="T0" fmla="*/ 0 w 626"/>
                <a:gd name="T1" fmla="*/ 80343845 h 57"/>
                <a:gd name="T2" fmla="*/ 0 w 626"/>
                <a:gd name="T3" fmla="*/ 80343845 h 57"/>
                <a:gd name="T4" fmla="*/ 0 w 626"/>
                <a:gd name="T5" fmla="*/ 22930969 h 57"/>
                <a:gd name="T6" fmla="*/ 0 w 626"/>
                <a:gd name="T7" fmla="*/ 0 h 57"/>
                <a:gd name="T8" fmla="*/ 0 w 626"/>
                <a:gd name="T9" fmla="*/ 0 h 57"/>
                <a:gd name="T10" fmla="*/ 0 w 626"/>
                <a:gd name="T11" fmla="*/ 22930969 h 57"/>
                <a:gd name="T12" fmla="*/ 0 w 626"/>
                <a:gd name="T13" fmla="*/ 80343845 h 57"/>
                <a:gd name="T14" fmla="*/ 0 w 626"/>
                <a:gd name="T15" fmla="*/ 80343845 h 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6"/>
                <a:gd name="T25" fmla="*/ 0 h 57"/>
                <a:gd name="T26" fmla="*/ 626 w 626"/>
                <a:gd name="T27" fmla="*/ 57 h 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6" h="57">
                  <a:moveTo>
                    <a:pt x="0" y="56"/>
                  </a:moveTo>
                  <a:lnTo>
                    <a:pt x="48" y="56"/>
                  </a:lnTo>
                  <a:lnTo>
                    <a:pt x="184" y="16"/>
                  </a:lnTo>
                  <a:lnTo>
                    <a:pt x="288" y="0"/>
                  </a:lnTo>
                  <a:lnTo>
                    <a:pt x="385" y="0"/>
                  </a:lnTo>
                  <a:lnTo>
                    <a:pt x="481" y="16"/>
                  </a:lnTo>
                  <a:lnTo>
                    <a:pt x="577" y="56"/>
                  </a:lnTo>
                  <a:lnTo>
                    <a:pt x="625" y="56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4" name="Freeform 25"/>
            <p:cNvSpPr>
              <a:spLocks/>
            </p:cNvSpPr>
            <p:nvPr/>
          </p:nvSpPr>
          <p:spPr bwMode="auto">
            <a:xfrm>
              <a:off x="1056" y="1296"/>
              <a:ext cx="144" cy="432"/>
            </a:xfrm>
            <a:custGeom>
              <a:avLst/>
              <a:gdLst>
                <a:gd name="T0" fmla="*/ 0 w 626"/>
                <a:gd name="T1" fmla="*/ 80343845 h 57"/>
                <a:gd name="T2" fmla="*/ 0 w 626"/>
                <a:gd name="T3" fmla="*/ 80343845 h 57"/>
                <a:gd name="T4" fmla="*/ 0 w 626"/>
                <a:gd name="T5" fmla="*/ 22930969 h 57"/>
                <a:gd name="T6" fmla="*/ 0 w 626"/>
                <a:gd name="T7" fmla="*/ 0 h 57"/>
                <a:gd name="T8" fmla="*/ 0 w 626"/>
                <a:gd name="T9" fmla="*/ 0 h 57"/>
                <a:gd name="T10" fmla="*/ 0 w 626"/>
                <a:gd name="T11" fmla="*/ 22930969 h 57"/>
                <a:gd name="T12" fmla="*/ 0 w 626"/>
                <a:gd name="T13" fmla="*/ 80343845 h 57"/>
                <a:gd name="T14" fmla="*/ 0 w 626"/>
                <a:gd name="T15" fmla="*/ 80343845 h 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6"/>
                <a:gd name="T25" fmla="*/ 0 h 57"/>
                <a:gd name="T26" fmla="*/ 626 w 626"/>
                <a:gd name="T27" fmla="*/ 57 h 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6" h="57">
                  <a:moveTo>
                    <a:pt x="0" y="56"/>
                  </a:moveTo>
                  <a:lnTo>
                    <a:pt x="48" y="56"/>
                  </a:lnTo>
                  <a:lnTo>
                    <a:pt x="184" y="16"/>
                  </a:lnTo>
                  <a:lnTo>
                    <a:pt x="288" y="0"/>
                  </a:lnTo>
                  <a:lnTo>
                    <a:pt x="385" y="0"/>
                  </a:lnTo>
                  <a:lnTo>
                    <a:pt x="481" y="16"/>
                  </a:lnTo>
                  <a:lnTo>
                    <a:pt x="577" y="56"/>
                  </a:lnTo>
                  <a:lnTo>
                    <a:pt x="625" y="56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90" name="Group 26"/>
          <p:cNvGrpSpPr>
            <a:grpSpLocks/>
          </p:cNvGrpSpPr>
          <p:nvPr/>
        </p:nvGrpSpPr>
        <p:grpSpPr bwMode="auto">
          <a:xfrm>
            <a:off x="8380413" y="5818188"/>
            <a:ext cx="457200" cy="381000"/>
            <a:chOff x="864" y="1296"/>
            <a:chExt cx="336" cy="432"/>
          </a:xfrm>
        </p:grpSpPr>
        <p:sp>
          <p:nvSpPr>
            <p:cNvPr id="24591" name="Freeform 27"/>
            <p:cNvSpPr>
              <a:spLocks/>
            </p:cNvSpPr>
            <p:nvPr/>
          </p:nvSpPr>
          <p:spPr bwMode="auto">
            <a:xfrm>
              <a:off x="864" y="1296"/>
              <a:ext cx="145" cy="432"/>
            </a:xfrm>
            <a:custGeom>
              <a:avLst/>
              <a:gdLst>
                <a:gd name="T0" fmla="*/ 0 w 626"/>
                <a:gd name="T1" fmla="*/ 80343845 h 57"/>
                <a:gd name="T2" fmla="*/ 0 w 626"/>
                <a:gd name="T3" fmla="*/ 80343845 h 57"/>
                <a:gd name="T4" fmla="*/ 0 w 626"/>
                <a:gd name="T5" fmla="*/ 22930969 h 57"/>
                <a:gd name="T6" fmla="*/ 0 w 626"/>
                <a:gd name="T7" fmla="*/ 0 h 57"/>
                <a:gd name="T8" fmla="*/ 0 w 626"/>
                <a:gd name="T9" fmla="*/ 0 h 57"/>
                <a:gd name="T10" fmla="*/ 0 w 626"/>
                <a:gd name="T11" fmla="*/ 22930969 h 57"/>
                <a:gd name="T12" fmla="*/ 0 w 626"/>
                <a:gd name="T13" fmla="*/ 80343845 h 57"/>
                <a:gd name="T14" fmla="*/ 0 w 626"/>
                <a:gd name="T15" fmla="*/ 80343845 h 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6"/>
                <a:gd name="T25" fmla="*/ 0 h 57"/>
                <a:gd name="T26" fmla="*/ 626 w 626"/>
                <a:gd name="T27" fmla="*/ 57 h 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6" h="57">
                  <a:moveTo>
                    <a:pt x="0" y="56"/>
                  </a:moveTo>
                  <a:lnTo>
                    <a:pt x="48" y="56"/>
                  </a:lnTo>
                  <a:lnTo>
                    <a:pt x="184" y="16"/>
                  </a:lnTo>
                  <a:lnTo>
                    <a:pt x="288" y="0"/>
                  </a:lnTo>
                  <a:lnTo>
                    <a:pt x="385" y="0"/>
                  </a:lnTo>
                  <a:lnTo>
                    <a:pt x="481" y="16"/>
                  </a:lnTo>
                  <a:lnTo>
                    <a:pt x="577" y="56"/>
                  </a:lnTo>
                  <a:lnTo>
                    <a:pt x="625" y="56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2" name="Freeform 28"/>
            <p:cNvSpPr>
              <a:spLocks/>
            </p:cNvSpPr>
            <p:nvPr/>
          </p:nvSpPr>
          <p:spPr bwMode="auto">
            <a:xfrm>
              <a:off x="1056" y="1296"/>
              <a:ext cx="144" cy="432"/>
            </a:xfrm>
            <a:custGeom>
              <a:avLst/>
              <a:gdLst>
                <a:gd name="T0" fmla="*/ 0 w 626"/>
                <a:gd name="T1" fmla="*/ 80343845 h 57"/>
                <a:gd name="T2" fmla="*/ 0 w 626"/>
                <a:gd name="T3" fmla="*/ 80343845 h 57"/>
                <a:gd name="T4" fmla="*/ 0 w 626"/>
                <a:gd name="T5" fmla="*/ 22930969 h 57"/>
                <a:gd name="T6" fmla="*/ 0 w 626"/>
                <a:gd name="T7" fmla="*/ 0 h 57"/>
                <a:gd name="T8" fmla="*/ 0 w 626"/>
                <a:gd name="T9" fmla="*/ 0 h 57"/>
                <a:gd name="T10" fmla="*/ 0 w 626"/>
                <a:gd name="T11" fmla="*/ 22930969 h 57"/>
                <a:gd name="T12" fmla="*/ 0 w 626"/>
                <a:gd name="T13" fmla="*/ 80343845 h 57"/>
                <a:gd name="T14" fmla="*/ 0 w 626"/>
                <a:gd name="T15" fmla="*/ 80343845 h 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26"/>
                <a:gd name="T25" fmla="*/ 0 h 57"/>
                <a:gd name="T26" fmla="*/ 626 w 626"/>
                <a:gd name="T27" fmla="*/ 57 h 5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26" h="57">
                  <a:moveTo>
                    <a:pt x="0" y="56"/>
                  </a:moveTo>
                  <a:lnTo>
                    <a:pt x="48" y="56"/>
                  </a:lnTo>
                  <a:lnTo>
                    <a:pt x="184" y="16"/>
                  </a:lnTo>
                  <a:lnTo>
                    <a:pt x="288" y="0"/>
                  </a:lnTo>
                  <a:lnTo>
                    <a:pt x="385" y="0"/>
                  </a:lnTo>
                  <a:lnTo>
                    <a:pt x="481" y="16"/>
                  </a:lnTo>
                  <a:lnTo>
                    <a:pt x="577" y="56"/>
                  </a:lnTo>
                  <a:lnTo>
                    <a:pt x="625" y="56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6F856C9-5586-504C-A5D5-047EC481201C}" type="slidenum">
              <a:rPr lang="en-US" sz="1400" b="0">
                <a:latin typeface="Times New Roman" charset="0"/>
              </a:rPr>
              <a:pPr eaLnBrk="1" hangingPunct="1"/>
              <a:t>6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Problem With Simple Approach</a:t>
            </a:r>
          </a:p>
        </p:txBody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Long strings of 0s or 1s introduce problems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No transitions from low-to-high, or high-to-low</a:t>
            </a:r>
          </a:p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Receiver keeps average of signal it has received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Uses the average to distinguish between high and low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Long flat strings make receiver sensitive to small change</a:t>
            </a:r>
          </a:p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Transitions also necessary for clock recovery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Receiver uses transitions to drive its own clock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Long flat strings do not produce any transitions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Can lead to clock drift at the receiver</a:t>
            </a:r>
          </a:p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Arial" charset="0"/>
              </a:rPr>
              <a:t>Alternatives (see Section 2.2)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Comic Sans MS" charset="0"/>
                <a:ea typeface="Arial" charset="0"/>
                <a:cs typeface="Arial" charset="0"/>
              </a:rPr>
              <a:t>Non-return to zero inverted, and Manchester encoding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9011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3B372C0-045C-9745-9393-090BB490ECAC}" type="slidenum">
              <a:rPr lang="en-US" sz="1400" b="0">
                <a:latin typeface="Times New Roman" charset="0"/>
              </a:rPr>
              <a:pPr eaLnBrk="1" hangingPunct="1"/>
              <a:t>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38175" y="433388"/>
            <a:ext cx="7432675" cy="528637"/>
          </a:xfrm>
        </p:spPr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Manchester encoding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4084638"/>
            <a:ext cx="7985125" cy="2160587"/>
          </a:xfrm>
        </p:spPr>
        <p:txBody>
          <a:bodyPr/>
          <a:lstStyle/>
          <a:p>
            <a:r>
              <a:rPr lang="en-US" sz="2000">
                <a:latin typeface="Comic Sans MS" charset="0"/>
                <a:cs typeface="Arial" charset="0"/>
              </a:rPr>
              <a:t>Used in 10BaseT</a:t>
            </a:r>
          </a:p>
          <a:p>
            <a:r>
              <a:rPr lang="en-US" sz="2000">
                <a:latin typeface="Comic Sans MS" charset="0"/>
                <a:cs typeface="Arial" charset="0"/>
              </a:rPr>
              <a:t>Each bit has a transition</a:t>
            </a:r>
          </a:p>
          <a:p>
            <a:r>
              <a:rPr lang="en-US" sz="2000">
                <a:latin typeface="Comic Sans MS" charset="0"/>
                <a:cs typeface="Arial" charset="0"/>
              </a:rPr>
              <a:t>Allows clocks in sending and receiving nodes to synchronize to each other</a:t>
            </a:r>
          </a:p>
          <a:p>
            <a:pPr lvl="1"/>
            <a:r>
              <a:rPr lang="en-US" sz="1800">
                <a:latin typeface="Comic Sans MS" charset="0"/>
                <a:ea typeface="Arial" charset="0"/>
                <a:cs typeface="Arial" charset="0"/>
              </a:rPr>
              <a:t>no need for a centralized, global clock among nodes!</a:t>
            </a:r>
          </a:p>
        </p:txBody>
      </p:sp>
      <p:pic>
        <p:nvPicPr>
          <p:cNvPr id="28676" name="Picture 4" descr="manche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563" y="1408113"/>
            <a:ext cx="5835650" cy="231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82C82922-E486-B243-9B26-9F05C5F6E47C}" type="slidenum">
              <a:rPr lang="en-US" sz="1400" b="0">
                <a:latin typeface="Times New Roman" charset="0"/>
              </a:rPr>
              <a:pPr eaLnBrk="1" hangingPunct="1"/>
              <a:t>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Framing</a:t>
            </a:r>
          </a:p>
        </p:txBody>
      </p:sp>
      <p:sp>
        <p:nvSpPr>
          <p:cNvPr id="94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281613"/>
          </a:xfrm>
        </p:spPr>
        <p:txBody>
          <a:bodyPr/>
          <a:lstStyle/>
          <a:p>
            <a:r>
              <a:rPr lang="en-US">
                <a:latin typeface="Comic Sans MS" charset="0"/>
                <a:cs typeface="Arial" charset="0"/>
              </a:rPr>
              <a:t>Break sequence of bits into a frame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Typically implemented by the network adaptor</a:t>
            </a:r>
          </a:p>
          <a:p>
            <a:r>
              <a:rPr lang="en-US">
                <a:latin typeface="Comic Sans MS" charset="0"/>
                <a:cs typeface="Arial" charset="0"/>
              </a:rPr>
              <a:t>Sentinel-based or Flag-based (also used in byte-oriented protocols)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Delineate frame with special pattern (e.g., 01111110)</a:t>
            </a:r>
          </a:p>
          <a:p>
            <a:pPr lvl="1"/>
            <a:endParaRPr lang="en-US">
              <a:latin typeface="Comic Sans MS" charset="0"/>
              <a:ea typeface="Arial" charset="0"/>
              <a:cs typeface="Arial" charset="0"/>
            </a:endParaRPr>
          </a:p>
          <a:p>
            <a:pPr lvl="1"/>
            <a:endParaRPr lang="en-US">
              <a:latin typeface="Comic Sans MS" charset="0"/>
              <a:ea typeface="Arial" charset="0"/>
              <a:cs typeface="Arial" charset="0"/>
            </a:endParaRPr>
          </a:p>
          <a:p>
            <a:pPr lvl="1"/>
            <a:endParaRPr lang="en-US">
              <a:latin typeface="Comic Sans MS" charset="0"/>
              <a:ea typeface="Arial" charset="0"/>
              <a:cs typeface="Arial" charset="0"/>
            </a:endParaRP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Problem: what if special patterns occurs within frame?</a:t>
            </a:r>
          </a:p>
          <a:p>
            <a:pPr lvl="1"/>
            <a:r>
              <a:rPr lang="en-US">
                <a:latin typeface="Comic Sans MS" charset="0"/>
                <a:ea typeface="Arial" charset="0"/>
                <a:cs typeface="Arial" charset="0"/>
              </a:rPr>
              <a:t>Solution: escaping the special characters</a:t>
            </a:r>
          </a:p>
          <a:p>
            <a:pPr lvl="2"/>
            <a:r>
              <a:rPr lang="en-US">
                <a:latin typeface="Comic Sans MS" charset="0"/>
                <a:ea typeface="Arial" charset="0"/>
                <a:cs typeface="Arial" charset="0"/>
              </a:rPr>
              <a:t>E.g., sender always inserts a 0 after five 1s</a:t>
            </a:r>
          </a:p>
          <a:p>
            <a:pPr lvl="2"/>
            <a:r>
              <a:rPr lang="en-US">
                <a:latin typeface="Comic Sans MS" charset="0"/>
                <a:ea typeface="Arial" charset="0"/>
                <a:cs typeface="Arial" charset="0"/>
              </a:rPr>
              <a:t>… and receiver always removes a 0 appearing after five 1s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511300" y="3810000"/>
            <a:ext cx="1458913" cy="500063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587500" y="3848100"/>
            <a:ext cx="1314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01111110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971800" y="3810000"/>
            <a:ext cx="3340100" cy="500063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311900" y="3810000"/>
            <a:ext cx="1458913" cy="500063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6388100" y="3848100"/>
            <a:ext cx="1314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01111110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584575" y="3848100"/>
            <a:ext cx="2074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latin typeface="Helvetica" charset="0"/>
              </a:rPr>
              <a:t>Frame contents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F577EF0-04BD-2242-B867-58DC6D2D9659}" type="slidenum">
              <a:rPr lang="en-US" sz="1400" b="0">
                <a:latin typeface="Times New Roman" charset="0"/>
              </a:rPr>
              <a:pPr eaLnBrk="1" hangingPunct="1"/>
              <a:t>9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mic Sans MS" charset="0"/>
                <a:ea typeface="ＭＳ Ｐゴシック" charset="0"/>
                <a:cs typeface="ＭＳ Ｐゴシック" charset="0"/>
              </a:rPr>
              <a:t>Framing (Continued)</a:t>
            </a:r>
          </a:p>
        </p:txBody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latin typeface="Comic Sans MS" charset="0"/>
                <a:cs typeface="Arial" charset="0"/>
              </a:rPr>
              <a:t>Physical layer-based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With some forms of encoding (e.g. Used in several links at the physical layer) it is possible to encode a flag as a special signal, different from any signal encoding data</a:t>
            </a:r>
          </a:p>
          <a:p>
            <a:pPr lvl="2"/>
            <a:endParaRPr lang="en-US" sz="1800">
              <a:latin typeface="Comic Sans MS" charset="0"/>
              <a:ea typeface="Arial" charset="0"/>
              <a:cs typeface="Arial" charset="0"/>
            </a:endParaRPr>
          </a:p>
          <a:p>
            <a:r>
              <a:rPr lang="en-US" sz="2400">
                <a:latin typeface="Comic Sans MS" charset="0"/>
                <a:cs typeface="Arial" charset="0"/>
              </a:rPr>
              <a:t>Counter-based (in fact similar to flag-based)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Include the payload length in the header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… instead of putting a sentinel at the end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Problem: what if the count field gets corrupted?</a:t>
            </a:r>
          </a:p>
          <a:p>
            <a:pPr lvl="2"/>
            <a:r>
              <a:rPr lang="en-US" sz="1800">
                <a:latin typeface="Comic Sans MS" charset="0"/>
                <a:ea typeface="Arial" charset="0"/>
                <a:cs typeface="Arial" charset="0"/>
              </a:rPr>
              <a:t>Causes receiver to think the frame ends at a different place</a:t>
            </a:r>
          </a:p>
          <a:p>
            <a:pPr lvl="1"/>
            <a:r>
              <a:rPr lang="en-US" sz="2000">
                <a:latin typeface="Comic Sans MS" charset="0"/>
                <a:ea typeface="Arial" charset="0"/>
                <a:cs typeface="Arial" charset="0"/>
              </a:rPr>
              <a:t>Solution: catch later when doing error detection</a:t>
            </a:r>
          </a:p>
          <a:p>
            <a:pPr lvl="2"/>
            <a:r>
              <a:rPr lang="en-US" sz="1800">
                <a:latin typeface="Comic Sans MS" charset="0"/>
                <a:ea typeface="Arial" charset="0"/>
                <a:cs typeface="Arial" charset="0"/>
              </a:rPr>
              <a:t>And wait for the next flag for the start of a new frame</a:t>
            </a:r>
          </a:p>
          <a:p>
            <a:pPr lvl="2"/>
            <a:endParaRPr lang="en-US" sz="1800">
              <a:latin typeface="Comic Sans MS" charset="0"/>
              <a:ea typeface="Arial" charset="0"/>
              <a:cs typeface="Arial" charset="0"/>
            </a:endParaRPr>
          </a:p>
          <a:p>
            <a:pPr>
              <a:buFontTx/>
              <a:buNone/>
            </a:pPr>
            <a:endParaRPr lang="en-US" sz="2400">
              <a:latin typeface="Comic Sans MS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"/>
        <a:cs typeface=""/>
      </a:majorFont>
      <a:minorFont>
        <a:latin typeface="Comic Sans MS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11376</TotalTime>
  <Words>2456</Words>
  <Application>Microsoft Macintosh PowerPoint</Application>
  <PresentationFormat>On-screen Show (4:3)</PresentationFormat>
  <Paragraphs>498</Paragraphs>
  <Slides>46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58" baseType="lpstr">
      <vt:lpstr>Tahoma</vt:lpstr>
      <vt:lpstr>ＭＳ Ｐゴシック</vt:lpstr>
      <vt:lpstr>Arial</vt:lpstr>
      <vt:lpstr>Comic Sans MS</vt:lpstr>
      <vt:lpstr>Helvetica</vt:lpstr>
      <vt:lpstr>Wingdings</vt:lpstr>
      <vt:lpstr>Times New Roman</vt:lpstr>
      <vt:lpstr>Courier New</vt:lpstr>
      <vt:lpstr>ヒラギノ角ゴ Pro W3</vt:lpstr>
      <vt:lpstr>cs426</vt:lpstr>
      <vt:lpstr>Microsoft Equation</vt:lpstr>
      <vt:lpstr>Microsoft Clip Gallery</vt:lpstr>
      <vt:lpstr> TCP/IP Computer Networks   Link Layer Issues and  Multiple Access Protocols Examples </vt:lpstr>
      <vt:lpstr>Lecture Outline</vt:lpstr>
      <vt:lpstr>Adaptors Communicating</vt:lpstr>
      <vt:lpstr>Link-Layer Services</vt:lpstr>
      <vt:lpstr>Encoding</vt:lpstr>
      <vt:lpstr>Problem With Simple Approach</vt:lpstr>
      <vt:lpstr>Manchester encoding</vt:lpstr>
      <vt:lpstr>Framing</vt:lpstr>
      <vt:lpstr>Framing (Continued)</vt:lpstr>
      <vt:lpstr>Error Detection</vt:lpstr>
      <vt:lpstr>Error Detection Techniques</vt:lpstr>
      <vt:lpstr>Point-to-Point vs. Broadcast Media</vt:lpstr>
      <vt:lpstr>Broadcast Media Based Links</vt:lpstr>
      <vt:lpstr>Multiple Access Protocol</vt:lpstr>
      <vt:lpstr> The Ideal Multiple Access Protocol</vt:lpstr>
      <vt:lpstr>Three Ways to Share the Media</vt:lpstr>
      <vt:lpstr>Random Access Protocols</vt:lpstr>
      <vt:lpstr>Ethernet</vt:lpstr>
      <vt:lpstr>CSMA Collisions</vt:lpstr>
      <vt:lpstr>CSMA/CD (Collision Detection)</vt:lpstr>
      <vt:lpstr>CSMA/CD Collision Detection</vt:lpstr>
      <vt:lpstr>Ethernet Uses CSMA/CD</vt:lpstr>
      <vt:lpstr>Ethernet Algorithm</vt:lpstr>
      <vt:lpstr>Sharing the Media</vt:lpstr>
      <vt:lpstr>Collisions and latency</vt:lpstr>
      <vt:lpstr>Limitations on Ethernet Length</vt:lpstr>
      <vt:lpstr>Collision slot and the smallest frame</vt:lpstr>
      <vt:lpstr>Exponential Back-off</vt:lpstr>
      <vt:lpstr>CSMA/CD efficiency</vt:lpstr>
      <vt:lpstr>Ethernet Frame Structure</vt:lpstr>
      <vt:lpstr>Ethernet Frame Structure (Continued)</vt:lpstr>
      <vt:lpstr>Frame Fields Sizes in Bytes</vt:lpstr>
      <vt:lpstr>Hubs: Physical-Layer Repeaters</vt:lpstr>
      <vt:lpstr>Interconnecting with Hubs</vt:lpstr>
      <vt:lpstr>Ethernet Evolution: Switch</vt:lpstr>
      <vt:lpstr>Switch: Traffic Isolation</vt:lpstr>
      <vt:lpstr>Benefits of Ethernet</vt:lpstr>
      <vt:lpstr>Taking Turns MAC Protocols</vt:lpstr>
      <vt:lpstr>Ring Paradigm</vt:lpstr>
      <vt:lpstr>Node active or bypassed</vt:lpstr>
      <vt:lpstr>Multistation Access Unit</vt:lpstr>
      <vt:lpstr>Token Ring MAC</vt:lpstr>
      <vt:lpstr>Token Ring MAC</vt:lpstr>
      <vt:lpstr>Token Ring MAC </vt:lpstr>
      <vt:lpstr>Final Comments</vt:lpstr>
      <vt:lpstr>Conclusions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587</cp:revision>
  <dcterms:created xsi:type="dcterms:W3CDTF">2001-07-06T14:58:21Z</dcterms:created>
  <dcterms:modified xsi:type="dcterms:W3CDTF">2014-03-03T19:11:26Z</dcterms:modified>
</cp:coreProperties>
</file>