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7" r:id="rId2"/>
    <p:sldId id="396" r:id="rId3"/>
    <p:sldId id="397" r:id="rId4"/>
    <p:sldId id="401" r:id="rId5"/>
    <p:sldId id="398" r:id="rId6"/>
    <p:sldId id="399" r:id="rId7"/>
    <p:sldId id="400" r:id="rId8"/>
    <p:sldId id="405" r:id="rId9"/>
    <p:sldId id="406" r:id="rId10"/>
    <p:sldId id="408" r:id="rId11"/>
    <p:sldId id="409" r:id="rId12"/>
    <p:sldId id="412" r:id="rId13"/>
    <p:sldId id="415" r:id="rId14"/>
    <p:sldId id="410" r:id="rId15"/>
    <p:sldId id="416" r:id="rId16"/>
    <p:sldId id="417" r:id="rId17"/>
    <p:sldId id="418" r:id="rId18"/>
    <p:sldId id="411" r:id="rId19"/>
    <p:sldId id="419" r:id="rId20"/>
    <p:sldId id="413" r:id="rId2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124073DE-CF2C-7248-8E0A-634EB2168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17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CE50AE74-0943-1540-B230-0402C8339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3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170E36-2C12-8140-8486-3D5E51E19DB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3114" indent="-29735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9406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5168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40930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6693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92455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8217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43980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B125DC7-4ADE-E34E-9720-2B6C69F8D916}" type="slidenum">
              <a:rPr lang="en-US" sz="1200"/>
              <a:pPr>
                <a:defRPr/>
              </a:pPr>
              <a:t>10</a:t>
            </a:fld>
            <a:endParaRPr lang="en-US" sz="120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3114" indent="-29735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9406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5168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40930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6693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92455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8217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43980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A1FCAF5-D6F1-A346-A175-021581EECD86}" type="slidenum">
              <a:rPr lang="en-US" sz="1200"/>
              <a:pPr>
                <a:defRPr/>
              </a:pPr>
              <a:t>11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73114" indent="-29735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89406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65168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40930" indent="-237881" defTabSz="961436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16693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92455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68217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43980" indent="-237881" defTabSz="96143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2B49E2E5-B734-834B-8A58-F908832767C7}" type="slidenum">
              <a:rPr lang="en-US" sz="1200"/>
              <a:pPr>
                <a:defRPr/>
              </a:pPr>
              <a:t>12</a:t>
            </a:fld>
            <a:endParaRPr lang="en-US" sz="120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1ADC-8AF5-8F44-992E-CE500A27A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5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F28B-6AD7-3643-AE10-01347CCDD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7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D982-E5F2-C347-B7F7-0C5D17228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8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A3216-A4E0-2148-9DA3-AF445BCA1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17C63-2F91-F846-BED5-E93A2BED1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0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9A49B-83C0-E045-A6C1-C66826954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2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C4D7-DB69-B745-92E9-19680ACC9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1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8C7AD-BAF2-AD48-B7A0-8BF1885A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A997C-5F19-2D4C-A719-483B04ABF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0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292E3-DB75-844C-BC4D-52E603DAA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9263E-8DA9-2F4C-BD78-7DFBEBF7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6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87DCEC3-CBCB-644C-8E56-26B46592C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C7ABE-F814-7B41-B236-A13433CE725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TCP/IP Computer Networks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Performance Metrics</a:t>
            </a:r>
            <a:br>
              <a:rPr lang="en-US" dirty="0" smtClean="0">
                <a:cs typeface="+mj-cs"/>
              </a:rPr>
            </a:br>
            <a:endParaRPr lang="en-US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2895600"/>
          </a:xfrm>
        </p:spPr>
        <p:txBody>
          <a:bodyPr/>
          <a:lstStyle/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Jos</a:t>
            </a:r>
            <a:r>
              <a:rPr lang="en-US" altLang="ja-JP" sz="2400" dirty="0" smtClean="0"/>
              <a:t>é Legatheaux Martins</a:t>
            </a:r>
          </a:p>
          <a:p>
            <a:pPr>
              <a:defRPr/>
            </a:pPr>
            <a:endParaRPr lang="en-US" altLang="ja-JP" sz="2400" dirty="0" smtClean="0"/>
          </a:p>
          <a:p>
            <a:pPr>
              <a:defRPr/>
            </a:pPr>
            <a:r>
              <a:rPr lang="en-US" altLang="ja-JP" sz="2400" dirty="0" err="1" smtClean="0"/>
              <a:t>Departamento</a:t>
            </a:r>
            <a:r>
              <a:rPr lang="en-US" altLang="ja-JP" sz="2400" dirty="0" smtClean="0"/>
              <a:t> de </a:t>
            </a:r>
            <a:r>
              <a:rPr lang="en-US" altLang="ja-JP" sz="2400" dirty="0" err="1" smtClean="0"/>
              <a:t>Informática</a:t>
            </a:r>
            <a:r>
              <a:rPr lang="en-US" altLang="ja-JP" sz="2400" dirty="0" smtClean="0"/>
              <a:t> da</a:t>
            </a:r>
          </a:p>
          <a:p>
            <a:pPr>
              <a:defRPr/>
            </a:pPr>
            <a:r>
              <a:rPr lang="en-US" altLang="ja-JP" sz="2400" dirty="0" smtClean="0"/>
              <a:t>FCT/UNL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Nodal </a:t>
            </a:r>
            <a:r>
              <a:rPr lang="en-US" dirty="0">
                <a:cs typeface="+mj-cs"/>
              </a:rPr>
              <a:t>D</a:t>
            </a:r>
            <a:r>
              <a:rPr lang="en-US" dirty="0" smtClean="0">
                <a:cs typeface="+mj-cs"/>
              </a:rPr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>
              <a:defRPr/>
            </a:pPr>
            <a:r>
              <a:rPr lang="en-US" sz="2000" smtClean="0"/>
              <a:t>typically a few microsecs or less</a:t>
            </a:r>
          </a:p>
          <a:p>
            <a:pPr>
              <a:defRPr/>
            </a:pPr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>
              <a:defRPr/>
            </a:pPr>
            <a:r>
              <a:rPr lang="en-US" sz="2000" smtClean="0"/>
              <a:t>depends on congestion</a:t>
            </a:r>
          </a:p>
          <a:p>
            <a:pPr>
              <a:defRPr/>
            </a:pPr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>
              <a:defRPr/>
            </a:pPr>
            <a:r>
              <a:rPr lang="en-US" sz="2000" smtClean="0"/>
              <a:t>= L/R, significant for low-speed links</a:t>
            </a:r>
          </a:p>
          <a:p>
            <a:pPr>
              <a:defRPr/>
            </a:pPr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>
              <a:defRPr/>
            </a:pPr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4" imgW="2006600" imgH="241300" progId="Equation.3">
                  <p:embed/>
                </p:oleObj>
              </mc:Choice>
              <mc:Fallback>
                <p:oleObj name="Equation" r:id="rId4" imgW="20066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4E2CAB14-F824-5040-8BFF-5D6761D58AE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4983163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4163" y="260350"/>
            <a:ext cx="8248650" cy="7921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Queuing Delay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R=link bandwidth (bps)</a:t>
            </a:r>
          </a:p>
          <a:p>
            <a:pPr>
              <a:defRPr/>
            </a:pPr>
            <a:r>
              <a:rPr lang="en-US" sz="2400" dirty="0" smtClean="0"/>
              <a:t>L=packet length (bits)</a:t>
            </a:r>
          </a:p>
          <a:p>
            <a:pPr>
              <a:defRPr/>
            </a:pPr>
            <a:r>
              <a:rPr lang="en-US" sz="2400" dirty="0" smtClean="0"/>
              <a:t>a=average packet arrival rate</a:t>
            </a:r>
          </a:p>
        </p:txBody>
      </p:sp>
      <p:sp>
        <p:nvSpPr>
          <p:cNvPr id="27652" name="Rectangle 61"/>
          <p:cNvSpPr>
            <a:spLocks noChangeArrowheads="1"/>
          </p:cNvSpPr>
          <p:nvPr/>
        </p:nvSpPr>
        <p:spPr bwMode="auto">
          <a:xfrm>
            <a:off x="611188" y="3571875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0"/>
              <a:buNone/>
            </a:pPr>
            <a:r>
              <a:rPr lang="en-US">
                <a:solidFill>
                  <a:srgbClr val="000000"/>
                </a:solidFill>
                <a:latin typeface="Comic Sans MS" charset="0"/>
              </a:rPr>
              <a:t>traffic intensity = La/R</a:t>
            </a:r>
          </a:p>
        </p:txBody>
      </p:sp>
      <p:sp>
        <p:nvSpPr>
          <p:cNvPr id="27653" name="Rectangle 62"/>
          <p:cNvSpPr>
            <a:spLocks noChangeArrowheads="1"/>
          </p:cNvSpPr>
          <p:nvPr/>
        </p:nvSpPr>
        <p:spPr bwMode="auto">
          <a:xfrm>
            <a:off x="827088" y="4581525"/>
            <a:ext cx="75612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rgbClr val="0033CC"/>
              </a:buClr>
              <a:buSzPct val="85000"/>
            </a:pPr>
            <a:r>
              <a:rPr lang="en-US">
                <a:latin typeface="Comic Sans MS" charset="0"/>
              </a:rPr>
              <a:t>La/R ~ 0: average queuing delay small</a:t>
            </a:r>
          </a:p>
          <a:p>
            <a:pPr algn="l">
              <a:spcBef>
                <a:spcPct val="20000"/>
              </a:spcBef>
              <a:buClr>
                <a:srgbClr val="0033CC"/>
              </a:buClr>
              <a:buSzPct val="85000"/>
            </a:pPr>
            <a:r>
              <a:rPr lang="en-US">
                <a:latin typeface="Comic Sans MS" charset="0"/>
              </a:rPr>
              <a:t>La/R -&gt; 1: delays become large</a:t>
            </a:r>
          </a:p>
          <a:p>
            <a:pPr algn="l">
              <a:spcBef>
                <a:spcPct val="20000"/>
              </a:spcBef>
              <a:buClr>
                <a:srgbClr val="0033CC"/>
              </a:buClr>
              <a:buSzPct val="85000"/>
            </a:pPr>
            <a:r>
              <a:rPr lang="en-US">
                <a:latin typeface="Comic Sans MS" charset="0"/>
              </a:rPr>
              <a:t>La/R = or &gt; 1: more “work” arriving than can be serviced, average delay infinite!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</a:pPr>
            <a:endParaRPr lang="en-US">
              <a:latin typeface="Comic Sans MS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5DE0719D-0295-6A44-BB75-2DE5A26454F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Implementation: Packet drop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394700" cy="3744912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Q</a:t>
            </a:r>
            <a:r>
              <a:rPr lang="en-US" sz="2400" dirty="0" smtClean="0">
                <a:solidFill>
                  <a:srgbClr val="000000"/>
                </a:solidFill>
              </a:rPr>
              <a:t>ueue (aka buffer) preceding link in buffer has finite capacity.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acket arriving to full queue is dropped (aka lost)  [FIFO Drop Tail router].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ost packet may be retransmitted by previous node, by source end system, or not at all.</a:t>
            </a:r>
          </a:p>
        </p:txBody>
      </p:sp>
      <p:sp>
        <p:nvSpPr>
          <p:cNvPr id="29700" name="Oval 6"/>
          <p:cNvSpPr>
            <a:spLocks noChangeArrowheads="1"/>
          </p:cNvSpPr>
          <p:nvPr/>
        </p:nvSpPr>
        <p:spPr bwMode="auto">
          <a:xfrm>
            <a:off x="3317875" y="5314950"/>
            <a:ext cx="1198563" cy="369888"/>
          </a:xfrm>
          <a:prstGeom prst="ellipse">
            <a:avLst/>
          </a:prstGeom>
          <a:solidFill>
            <a:srgbClr val="D5D5FF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317875" y="5246688"/>
            <a:ext cx="1198563" cy="263525"/>
          </a:xfrm>
          <a:prstGeom prst="rect">
            <a:avLst/>
          </a:prstGeom>
          <a:solidFill>
            <a:srgbClr val="D5D5FF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8"/>
          <p:cNvSpPr>
            <a:spLocks noChangeArrowheads="1"/>
          </p:cNvSpPr>
          <p:nvPr/>
        </p:nvSpPr>
        <p:spPr bwMode="auto">
          <a:xfrm>
            <a:off x="3327400" y="5018088"/>
            <a:ext cx="1198563" cy="430212"/>
          </a:xfrm>
          <a:prstGeom prst="ellipse">
            <a:avLst/>
          </a:prstGeom>
          <a:solidFill>
            <a:srgbClr val="D5D5FF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3" name="Group 9"/>
          <p:cNvGrpSpPr>
            <a:grpSpLocks/>
          </p:cNvGrpSpPr>
          <p:nvPr/>
        </p:nvGrpSpPr>
        <p:grpSpPr bwMode="auto">
          <a:xfrm>
            <a:off x="3673475" y="5048250"/>
            <a:ext cx="498475" cy="119063"/>
            <a:chOff x="2208" y="2184"/>
            <a:chExt cx="176" cy="69"/>
          </a:xfrm>
        </p:grpSpPr>
        <p:grpSp>
          <p:nvGrpSpPr>
            <p:cNvPr id="29731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9736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8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732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9733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4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9705" name="Line 23"/>
          <p:cNvSpPr>
            <a:spLocks noChangeShapeType="1"/>
          </p:cNvSpPr>
          <p:nvPr/>
        </p:nvSpPr>
        <p:spPr bwMode="auto">
          <a:xfrm>
            <a:off x="2587625" y="495300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24"/>
          <p:cNvSpPr>
            <a:spLocks noChangeShapeType="1"/>
          </p:cNvSpPr>
          <p:nvPr/>
        </p:nvSpPr>
        <p:spPr bwMode="auto">
          <a:xfrm flipV="1">
            <a:off x="2892425" y="593883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25"/>
          <p:cNvSpPr>
            <a:spLocks noChangeShapeType="1"/>
          </p:cNvSpPr>
          <p:nvPr/>
        </p:nvSpPr>
        <p:spPr bwMode="auto">
          <a:xfrm>
            <a:off x="4511675" y="537210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26"/>
          <p:cNvSpPr>
            <a:spLocks noChangeShapeType="1"/>
          </p:cNvSpPr>
          <p:nvPr/>
        </p:nvSpPr>
        <p:spPr bwMode="auto">
          <a:xfrm flipH="1">
            <a:off x="3092450" y="494347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27"/>
          <p:cNvSpPr>
            <a:spLocks noChangeShapeType="1"/>
          </p:cNvSpPr>
          <p:nvPr/>
        </p:nvSpPr>
        <p:spPr bwMode="auto">
          <a:xfrm>
            <a:off x="3101975" y="537686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28"/>
          <p:cNvSpPr>
            <a:spLocks noChangeArrowheads="1"/>
          </p:cNvSpPr>
          <p:nvPr/>
        </p:nvSpPr>
        <p:spPr bwMode="auto">
          <a:xfrm>
            <a:off x="5430838" y="51720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29"/>
          <p:cNvSpPr>
            <a:spLocks noChangeArrowheads="1"/>
          </p:cNvSpPr>
          <p:nvPr/>
        </p:nvSpPr>
        <p:spPr bwMode="auto">
          <a:xfrm>
            <a:off x="4178300" y="524351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340225" y="524351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3030538" y="541813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Freeform 32"/>
          <p:cNvSpPr>
            <a:spLocks/>
          </p:cNvSpPr>
          <p:nvPr/>
        </p:nvSpPr>
        <p:spPr bwMode="auto">
          <a:xfrm>
            <a:off x="3128963" y="5297488"/>
            <a:ext cx="228600" cy="103187"/>
          </a:xfrm>
          <a:custGeom>
            <a:avLst/>
            <a:gdLst>
              <a:gd name="T0" fmla="*/ 0 w 111"/>
              <a:gd name="T1" fmla="*/ 2147483647 h 67"/>
              <a:gd name="T2" fmla="*/ 0 w 111"/>
              <a:gd name="T3" fmla="*/ 0 h 67"/>
              <a:gd name="T4" fmla="*/ 2147483647 w 111"/>
              <a:gd name="T5" fmla="*/ 2147483647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33"/>
          <p:cNvSpPr>
            <a:spLocks noChangeShapeType="1"/>
          </p:cNvSpPr>
          <p:nvPr/>
        </p:nvSpPr>
        <p:spPr bwMode="auto">
          <a:xfrm flipV="1">
            <a:off x="3035300" y="566102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Text Box 36"/>
          <p:cNvSpPr txBox="1">
            <a:spLocks noChangeArrowheads="1"/>
          </p:cNvSpPr>
          <p:nvPr/>
        </p:nvSpPr>
        <p:spPr bwMode="auto">
          <a:xfrm>
            <a:off x="1835696" y="5805264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 dirty="0">
                <a:solidFill>
                  <a:schemeClr val="accent2"/>
                </a:solidFill>
                <a:latin typeface="Comic Sans MS" charset="0"/>
              </a:rPr>
              <a:t>B</a:t>
            </a:r>
            <a:endParaRPr lang="en-US" sz="2400" b="0" dirty="0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29718" name="Text Box 40"/>
          <p:cNvSpPr txBox="1">
            <a:spLocks noChangeArrowheads="1"/>
          </p:cNvSpPr>
          <p:nvPr/>
        </p:nvSpPr>
        <p:spPr bwMode="auto">
          <a:xfrm>
            <a:off x="4932363" y="4437063"/>
            <a:ext cx="2998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latin typeface="Comic Sans MS" charset="0"/>
              </a:rPr>
              <a:t>packet being transmitted</a:t>
            </a: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719" name="Line 41"/>
          <p:cNvSpPr>
            <a:spLocks noChangeShapeType="1"/>
          </p:cNvSpPr>
          <p:nvPr/>
        </p:nvSpPr>
        <p:spPr bwMode="auto">
          <a:xfrm rot="10800000" flipV="1">
            <a:off x="4508500" y="470535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0" name="Rectangle 56"/>
          <p:cNvSpPr>
            <a:spLocks noChangeArrowheads="1"/>
          </p:cNvSpPr>
          <p:nvPr/>
        </p:nvSpPr>
        <p:spPr bwMode="auto">
          <a:xfrm>
            <a:off x="4014788" y="524192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57"/>
          <p:cNvSpPr>
            <a:spLocks noChangeArrowheads="1"/>
          </p:cNvSpPr>
          <p:nvPr/>
        </p:nvSpPr>
        <p:spPr bwMode="auto">
          <a:xfrm>
            <a:off x="3852863" y="52419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58"/>
          <p:cNvSpPr>
            <a:spLocks noChangeArrowheads="1"/>
          </p:cNvSpPr>
          <p:nvPr/>
        </p:nvSpPr>
        <p:spPr bwMode="auto">
          <a:xfrm>
            <a:off x="3687763" y="52419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Rectangle 59"/>
          <p:cNvSpPr>
            <a:spLocks noChangeArrowheads="1"/>
          </p:cNvSpPr>
          <p:nvPr/>
        </p:nvSpPr>
        <p:spPr bwMode="auto">
          <a:xfrm>
            <a:off x="3524250" y="524192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4" name="Rectangle 61"/>
          <p:cNvSpPr>
            <a:spLocks noChangeArrowheads="1"/>
          </p:cNvSpPr>
          <p:nvPr/>
        </p:nvSpPr>
        <p:spPr bwMode="auto">
          <a:xfrm>
            <a:off x="3359150" y="524351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62"/>
          <p:cNvSpPr>
            <a:spLocks noChangeArrowheads="1"/>
          </p:cNvSpPr>
          <p:nvPr/>
        </p:nvSpPr>
        <p:spPr bwMode="auto">
          <a:xfrm>
            <a:off x="3330575" y="521970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Line 63"/>
          <p:cNvSpPr>
            <a:spLocks noChangeShapeType="1"/>
          </p:cNvSpPr>
          <p:nvPr/>
        </p:nvSpPr>
        <p:spPr bwMode="auto">
          <a:xfrm rot="10800000">
            <a:off x="3233738" y="565785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7" name="Text Box 64"/>
          <p:cNvSpPr txBox="1">
            <a:spLocks noChangeArrowheads="1"/>
          </p:cNvSpPr>
          <p:nvPr/>
        </p:nvSpPr>
        <p:spPr bwMode="auto">
          <a:xfrm>
            <a:off x="4002088" y="5870575"/>
            <a:ext cx="280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000000"/>
                </a:solidFill>
                <a:latin typeface="Comic Sans MS" charset="0"/>
              </a:rPr>
              <a:t>packet arriving to</a:t>
            </a:r>
          </a:p>
          <a:p>
            <a:pPr eaLnBrk="1" hangingPunct="1"/>
            <a:r>
              <a:rPr lang="en-US" sz="1800" dirty="0">
                <a:solidFill>
                  <a:srgbClr val="000000"/>
                </a:solidFill>
                <a:latin typeface="Comic Sans MS" charset="0"/>
              </a:rPr>
              <a:t>full buffer is </a:t>
            </a:r>
            <a:r>
              <a:rPr lang="en-US" sz="1800" i="1" dirty="0">
                <a:solidFill>
                  <a:srgbClr val="000000"/>
                </a:solidFill>
                <a:latin typeface="Comic Sans MS" charset="0"/>
              </a:rPr>
              <a:t>dropped.</a:t>
            </a:r>
          </a:p>
        </p:txBody>
      </p:sp>
      <p:sp>
        <p:nvSpPr>
          <p:cNvPr id="29728" name="Text Box 65"/>
          <p:cNvSpPr txBox="1">
            <a:spLocks noChangeArrowheads="1"/>
          </p:cNvSpPr>
          <p:nvPr/>
        </p:nvSpPr>
        <p:spPr bwMode="auto">
          <a:xfrm>
            <a:off x="3133725" y="4232275"/>
            <a:ext cx="1716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00"/>
                </a:solidFill>
                <a:latin typeface="Comic Sans MS" charset="0"/>
              </a:rPr>
              <a:t>buffer </a:t>
            </a:r>
          </a:p>
          <a:p>
            <a:pPr eaLnBrk="1" hangingPunct="1"/>
            <a:r>
              <a:rPr lang="en-US" sz="1800">
                <a:solidFill>
                  <a:srgbClr val="000000"/>
                </a:solidFill>
                <a:latin typeface="Comic Sans MS" charset="0"/>
              </a:rPr>
              <a:t>(waiting area)</a:t>
            </a:r>
            <a:endParaRPr lang="en-US" sz="18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9729" name="Line 66"/>
          <p:cNvSpPr>
            <a:spLocks noChangeShapeType="1"/>
          </p:cNvSpPr>
          <p:nvPr/>
        </p:nvSpPr>
        <p:spPr bwMode="auto">
          <a:xfrm>
            <a:off x="3359150" y="4805363"/>
            <a:ext cx="104775" cy="3571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7184B1A3-0B6B-344D-8375-AA81437E18F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44" name="Group 66"/>
          <p:cNvGrpSpPr>
            <a:grpSpLocks/>
          </p:cNvGrpSpPr>
          <p:nvPr/>
        </p:nvGrpSpPr>
        <p:grpSpPr bwMode="auto">
          <a:xfrm>
            <a:off x="1835696" y="4725144"/>
            <a:ext cx="779462" cy="679450"/>
            <a:chOff x="-44" y="1473"/>
            <a:chExt cx="981" cy="1105"/>
          </a:xfrm>
        </p:grpSpPr>
        <p:pic>
          <p:nvPicPr>
            <p:cNvPr id="45" name="Picture 6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Freeform 6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8" name="Group 69"/>
          <p:cNvGrpSpPr>
            <a:grpSpLocks/>
          </p:cNvGrpSpPr>
          <p:nvPr/>
        </p:nvGrpSpPr>
        <p:grpSpPr bwMode="auto">
          <a:xfrm>
            <a:off x="2110333" y="5707806"/>
            <a:ext cx="779463" cy="679450"/>
            <a:chOff x="-44" y="1473"/>
            <a:chExt cx="981" cy="1105"/>
          </a:xfrm>
        </p:grpSpPr>
        <p:pic>
          <p:nvPicPr>
            <p:cNvPr id="49" name="Picture 70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Freeform 7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" name="Text Box 36"/>
          <p:cNvSpPr txBox="1">
            <a:spLocks noChangeArrowheads="1"/>
          </p:cNvSpPr>
          <p:nvPr/>
        </p:nvSpPr>
        <p:spPr bwMode="auto">
          <a:xfrm>
            <a:off x="1386873" y="4797152"/>
            <a:ext cx="409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0" dirty="0">
                <a:solidFill>
                  <a:schemeClr val="accent2"/>
                </a:solidFill>
                <a:latin typeface="Comic Sans MS" charset="0"/>
              </a:rPr>
              <a:t>A</a:t>
            </a:r>
            <a:endParaRPr lang="en-US" sz="2400" b="0" dirty="0">
              <a:solidFill>
                <a:schemeClr val="accent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Network Path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68413"/>
            <a:ext cx="8320087" cy="5400675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latin typeface="Comic Sans MS" pitchFamily="66" charset="0"/>
              </a:rPr>
              <a:t>End-to-end delay</a:t>
            </a:r>
            <a:endParaRPr lang="en-US" sz="2400" dirty="0"/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Delay from source to destination.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Measured from when the sender starts sending a packet up to when the receiver completely receives the packet</a:t>
            </a:r>
            <a:endParaRPr lang="en-US" sz="2000" dirty="0"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 smtClean="0">
                <a:latin typeface="Comic Sans MS" pitchFamily="66" charset="0"/>
              </a:rPr>
              <a:t>Latency</a:t>
            </a:r>
            <a:endParaRPr lang="en-US" sz="2400" dirty="0"/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U</a:t>
            </a:r>
            <a:r>
              <a:rPr lang="en-US" sz="2000" dirty="0" smtClean="0">
                <a:solidFill>
                  <a:srgbClr val="000000"/>
                </a:solidFill>
              </a:rPr>
              <a:t>sually implies the minimum possible delay. Latency assumes no queuing and no contention encountered along the path.</a:t>
            </a:r>
            <a:r>
              <a:rPr lang="en-US" sz="2000" b="1" dirty="0">
                <a:latin typeface="Comic Sans MS" pitchFamily="66" charset="0"/>
              </a:rPr>
              <a:t> </a:t>
            </a:r>
            <a:endParaRPr lang="en-US" sz="2000" b="1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 smtClean="0">
                <a:latin typeface="Comic Sans MS" pitchFamily="66" charset="0"/>
              </a:rPr>
              <a:t>Jitter</a:t>
            </a:r>
            <a:endParaRPr lang="en-US" sz="2400" dirty="0"/>
          </a:p>
          <a:p>
            <a:pPr lvl="1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Variance of end-to-end delay.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E0FA74A2-102C-034C-ACC3-49CE18EAE77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More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268413"/>
            <a:ext cx="8320087" cy="5400675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Comic Sans MS" pitchFamily="66" charset="0"/>
              </a:rPr>
              <a:t>Packet loss rate</a:t>
            </a:r>
          </a:p>
          <a:p>
            <a:pPr lvl="1">
              <a:defRPr/>
            </a:pPr>
            <a:r>
              <a:rPr lang="en-US" sz="2000" dirty="0">
                <a:solidFill>
                  <a:schemeClr val="tx1"/>
                </a:solidFill>
              </a:rPr>
              <a:t>the percentage of packets lost or dropped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b="1" dirty="0" smtClean="0"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 err="1" smtClean="0">
                <a:latin typeface="Comic Sans MS" pitchFamily="66" charset="0"/>
              </a:rPr>
              <a:t>Goodput</a:t>
            </a:r>
            <a:endParaRPr lang="en-US" sz="2400" dirty="0"/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{</a:t>
            </a:r>
            <a:r>
              <a:rPr lang="en-US" sz="2000" i="1" dirty="0">
                <a:solidFill>
                  <a:srgbClr val="000000"/>
                </a:solidFill>
              </a:rPr>
              <a:t>measured at the receiver</a:t>
            </a:r>
            <a:r>
              <a:rPr lang="en-US" sz="2000" dirty="0">
                <a:solidFill>
                  <a:srgbClr val="000000"/>
                </a:solidFill>
              </a:rPr>
              <a:t>} The rate in bits per second of useful traffic received. </a:t>
            </a:r>
            <a:r>
              <a:rPr lang="en-US" sz="2000" dirty="0" err="1">
                <a:solidFill>
                  <a:srgbClr val="000000"/>
                </a:solidFill>
              </a:rPr>
              <a:t>Goodput</a:t>
            </a:r>
            <a:r>
              <a:rPr lang="en-US" sz="2000" dirty="0">
                <a:solidFill>
                  <a:srgbClr val="000000"/>
                </a:solidFill>
              </a:rPr>
              <a:t> excludes duplicate packets and packets dropped along the path.</a:t>
            </a:r>
            <a:endParaRPr lang="en-US" sz="2000" u="sng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b="1" dirty="0" smtClean="0">
                <a:latin typeface="Comic Sans MS" pitchFamily="66" charset="0"/>
              </a:rPr>
              <a:t>Fairness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either Jain’s fairness or max-min fairness are used to measure fair treatment among competing flows.</a:t>
            </a:r>
          </a:p>
          <a:p>
            <a:pPr>
              <a:defRPr/>
            </a:pPr>
            <a:r>
              <a:rPr lang="en-US" sz="2400" b="1" dirty="0" smtClean="0"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latin typeface="Comic Sans MS" pitchFamily="66" charset="0"/>
              </a:rPr>
              <a:t>QoS</a:t>
            </a:r>
            <a:r>
              <a:rPr lang="en-US" sz="2400" b="1" dirty="0" smtClean="0">
                <a:latin typeface="Comic Sans MS" pitchFamily="66" charset="0"/>
              </a:rPr>
              <a:t>)</a:t>
            </a:r>
            <a:endParaRPr lang="en-US" sz="2400" dirty="0" smtClean="0"/>
          </a:p>
          <a:p>
            <a:pPr lvl="1">
              <a:defRPr/>
            </a:pPr>
            <a:r>
              <a:rPr lang="en-US" sz="2000" dirty="0" smtClean="0">
                <a:solidFill>
                  <a:srgbClr val="000000"/>
                </a:solidFill>
              </a:rPr>
              <a:t>a </a:t>
            </a:r>
            <a:r>
              <a:rPr lang="en-US" sz="2000" dirty="0" err="1" smtClean="0">
                <a:solidFill>
                  <a:srgbClr val="000000"/>
                </a:solidFill>
              </a:rPr>
              <a:t>QoS</a:t>
            </a:r>
            <a:r>
              <a:rPr lang="en-US" sz="2000" dirty="0" smtClean="0">
                <a:solidFill>
                  <a:srgbClr val="000000"/>
                </a:solidFill>
              </a:rPr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C706EA07-C766-A142-A181-05FBD0F1ABF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21"/>
          <p:cNvSpPr>
            <a:spLocks noChangeShapeType="1"/>
          </p:cNvSpPr>
          <p:nvPr/>
        </p:nvSpPr>
        <p:spPr bwMode="auto">
          <a:xfrm>
            <a:off x="1476375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Throughput / </a:t>
            </a:r>
            <a:r>
              <a:rPr lang="en-US" dirty="0" err="1" smtClean="0">
                <a:cs typeface="+mj-cs"/>
              </a:rPr>
              <a:t>Goodput</a:t>
            </a:r>
            <a:endParaRPr lang="en-US" dirty="0" smtClean="0">
              <a:cs typeface="+mj-cs"/>
            </a:endParaRP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12875"/>
            <a:ext cx="7772400" cy="24876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throughput — rate (bits/time unit) at which bits are transferred between sender/receiver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instantaneous:</a:t>
            </a:r>
            <a:r>
              <a:rPr lang="en-US" dirty="0" smtClean="0">
                <a:solidFill>
                  <a:srgbClr val="000000"/>
                </a:solidFill>
              </a:rPr>
              <a:t> rate at given point in time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00"/>
                </a:solidFill>
              </a:rPr>
              <a:t>average:</a:t>
            </a:r>
            <a:r>
              <a:rPr lang="en-US" dirty="0" smtClean="0">
                <a:solidFill>
                  <a:srgbClr val="000000"/>
                </a:solidFill>
              </a:rPr>
              <a:t> rate over longer period of time</a:t>
            </a:r>
          </a:p>
        </p:txBody>
      </p:sp>
      <p:grpSp>
        <p:nvGrpSpPr>
          <p:cNvPr id="33796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33833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4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8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3843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4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5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839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3840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1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42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3797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2" name="Clip" r:id="rId3" imgW="1304925" imgH="1085850" progId="MS_ClipArt_Gallery.2">
                  <p:embed/>
                </p:oleObj>
              </mc:Choice>
              <mc:Fallback>
                <p:oleObj name="Clip" r:id="rId3" imgW="1304925" imgH="1085850" progId="MS_ClipArt_Gallery.2">
                  <p:embed/>
                  <p:pic>
                    <p:nvPicPr>
                      <p:cNvPr id="0" name="Object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798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33825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8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0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1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9" name="Text Box 325"/>
          <p:cNvSpPr txBox="1">
            <a:spLocks noChangeArrowheads="1"/>
          </p:cNvSpPr>
          <p:nvPr/>
        </p:nvSpPr>
        <p:spPr bwMode="auto">
          <a:xfrm>
            <a:off x="107950" y="5230813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server, with</a:t>
            </a:r>
          </a:p>
          <a:p>
            <a:pPr eaLnBrk="1" hangingPunct="1"/>
            <a:r>
              <a:rPr lang="en-US">
                <a:latin typeface="Comic Sans MS" charset="0"/>
              </a:rPr>
              <a:t>file of F bits </a:t>
            </a:r>
          </a:p>
          <a:p>
            <a:pPr eaLnBrk="1" hangingPunct="1"/>
            <a:r>
              <a:rPr lang="en-US">
                <a:latin typeface="Comic Sans MS" charset="0"/>
              </a:rPr>
              <a:t>to send to client</a:t>
            </a:r>
          </a:p>
        </p:txBody>
      </p:sp>
      <p:sp>
        <p:nvSpPr>
          <p:cNvPr id="33800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328"/>
          <p:cNvSpPr txBox="1">
            <a:spLocks noChangeArrowheads="1"/>
          </p:cNvSpPr>
          <p:nvPr/>
        </p:nvSpPr>
        <p:spPr bwMode="auto">
          <a:xfrm>
            <a:off x="2674938" y="5391150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link capacity</a:t>
            </a:r>
          </a:p>
          <a:p>
            <a:pPr eaLnBrk="1" hangingPunct="1"/>
            <a:r>
              <a:rPr lang="en-US">
                <a:latin typeface="Comic Sans MS" charset="0"/>
              </a:rPr>
              <a:t> R</a:t>
            </a:r>
            <a:r>
              <a:rPr lang="en-US" sz="2800" baseline="-25000">
                <a:latin typeface="Comic Sans MS" charset="0"/>
              </a:rPr>
              <a:t>s</a:t>
            </a:r>
            <a:r>
              <a:rPr lang="en-US" baseline="-250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bits/sec</a:t>
            </a:r>
          </a:p>
        </p:txBody>
      </p:sp>
      <p:sp>
        <p:nvSpPr>
          <p:cNvPr id="33802" name="Text Box 329"/>
          <p:cNvSpPr txBox="1">
            <a:spLocks noChangeArrowheads="1"/>
          </p:cNvSpPr>
          <p:nvPr/>
        </p:nvSpPr>
        <p:spPr bwMode="auto">
          <a:xfrm>
            <a:off x="5543550" y="5464175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link capacity</a:t>
            </a:r>
          </a:p>
          <a:p>
            <a:pPr eaLnBrk="1" hangingPunct="1"/>
            <a:r>
              <a:rPr lang="en-US">
                <a:latin typeface="Comic Sans MS" charset="0"/>
              </a:rPr>
              <a:t> R</a:t>
            </a:r>
            <a:r>
              <a:rPr lang="en-US" sz="2800" baseline="-25000">
                <a:latin typeface="Comic Sans MS" charset="0"/>
              </a:rPr>
              <a:t>c</a:t>
            </a:r>
            <a:r>
              <a:rPr lang="en-US" baseline="-250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625"/>
            <a:ext cx="3887787" cy="1943100"/>
            <a:chOff x="913" y="2732"/>
            <a:chExt cx="2449" cy="1224"/>
          </a:xfrm>
        </p:grpSpPr>
        <p:grpSp>
          <p:nvGrpSpPr>
            <p:cNvPr id="33819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0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4"/>
                <a:ext cx="1326" cy="254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33823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</p:grpSp>
        <p:sp>
          <p:nvSpPr>
            <p:cNvPr id="33820" name="Text Box 336"/>
            <p:cNvSpPr txBox="1">
              <a:spLocks noChangeArrowheads="1"/>
            </p:cNvSpPr>
            <p:nvPr/>
          </p:nvSpPr>
          <p:spPr bwMode="auto">
            <a:xfrm>
              <a:off x="1593" y="3322"/>
              <a:ext cx="1769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Comic Sans MS" charset="0"/>
                </a:rPr>
                <a:t> pipe that can carry</a:t>
              </a:r>
            </a:p>
            <a:p>
              <a:pPr eaLnBrk="1" hangingPunct="1"/>
              <a:r>
                <a:rPr lang="en-US" b="0">
                  <a:latin typeface="Comic Sans MS" charset="0"/>
                </a:rPr>
                <a:t>fluid at rate</a:t>
              </a:r>
            </a:p>
            <a:p>
              <a:pPr eaLnBrk="1" hangingPunct="1"/>
              <a:r>
                <a:rPr lang="en-US" b="0">
                  <a:latin typeface="Comic Sans MS" charset="0"/>
                </a:rPr>
                <a:t> R</a:t>
              </a:r>
              <a:r>
                <a:rPr lang="en-US" sz="2800" b="0" baseline="-25000">
                  <a:latin typeface="Comic Sans MS" charset="0"/>
                </a:rPr>
                <a:t>s</a:t>
              </a:r>
              <a:r>
                <a:rPr lang="en-US" b="0" baseline="-25000">
                  <a:latin typeface="Comic Sans MS" charset="0"/>
                </a:rPr>
                <a:t> </a:t>
              </a:r>
              <a:r>
                <a:rPr lang="en-US" b="0">
                  <a:latin typeface="Comic Sans MS" charset="0"/>
                </a:rPr>
                <a:t>bits/sec)</a:t>
              </a:r>
            </a:p>
          </p:txBody>
        </p:sp>
      </p:grpSp>
      <p:sp>
        <p:nvSpPr>
          <p:cNvPr id="33804" name="Line 337"/>
          <p:cNvSpPr>
            <a:spLocks noChangeShapeType="1"/>
          </p:cNvSpPr>
          <p:nvPr/>
        </p:nvSpPr>
        <p:spPr bwMode="auto">
          <a:xfrm flipH="1" flipV="1">
            <a:off x="2801938" y="4805363"/>
            <a:ext cx="698500" cy="4953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347"/>
          <p:cNvSpPr>
            <a:spLocks noChangeShapeType="1"/>
          </p:cNvSpPr>
          <p:nvPr/>
        </p:nvSpPr>
        <p:spPr bwMode="auto">
          <a:xfrm flipH="1" flipV="1">
            <a:off x="5964238" y="4929188"/>
            <a:ext cx="479425" cy="3937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50"/>
            <a:ext cx="3478212" cy="2058988"/>
            <a:chOff x="3093" y="2676"/>
            <a:chExt cx="2191" cy="1297"/>
          </a:xfrm>
        </p:grpSpPr>
        <p:grpSp>
          <p:nvGrpSpPr>
            <p:cNvPr id="33813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33817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</p:grpSp>
        <p:sp>
          <p:nvSpPr>
            <p:cNvPr id="33814" name="Text Box 346"/>
            <p:cNvSpPr txBox="1">
              <a:spLocks noChangeArrowheads="1"/>
            </p:cNvSpPr>
            <p:nvPr/>
          </p:nvSpPr>
          <p:spPr bwMode="auto">
            <a:xfrm>
              <a:off x="3424" y="3339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Comic Sans MS" charset="0"/>
                </a:rPr>
                <a:t> pipe that can carry</a:t>
              </a:r>
            </a:p>
            <a:p>
              <a:pPr eaLnBrk="1" hangingPunct="1"/>
              <a:r>
                <a:rPr lang="en-US" b="0">
                  <a:latin typeface="Comic Sans MS" charset="0"/>
                </a:rPr>
                <a:t>fluid at rate</a:t>
              </a:r>
            </a:p>
            <a:p>
              <a:pPr eaLnBrk="1" hangingPunct="1"/>
              <a:r>
                <a:rPr lang="en-US" b="0">
                  <a:latin typeface="Comic Sans MS" charset="0"/>
                </a:rPr>
                <a:t> R</a:t>
              </a:r>
              <a:r>
                <a:rPr lang="en-US" sz="2800" b="0" baseline="-25000">
                  <a:latin typeface="Comic Sans MS" charset="0"/>
                </a:rPr>
                <a:t>c</a:t>
              </a:r>
              <a:r>
                <a:rPr lang="en-US" b="0" baseline="-25000">
                  <a:latin typeface="Comic Sans MS" charset="0"/>
                </a:rPr>
                <a:t> </a:t>
              </a:r>
              <a:r>
                <a:rPr lang="en-US" b="0">
                  <a:latin typeface="Comic Sans MS" charset="0"/>
                </a:rPr>
                <a:t>bits/sec)</a:t>
              </a:r>
            </a:p>
          </p:txBody>
        </p:sp>
      </p:grpSp>
      <p:sp>
        <p:nvSpPr>
          <p:cNvPr id="33809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352"/>
          <p:cNvSpPr>
            <a:spLocks noChangeShapeType="1"/>
          </p:cNvSpPr>
          <p:nvPr/>
        </p:nvSpPr>
        <p:spPr bwMode="auto">
          <a:xfrm>
            <a:off x="1100138" y="4868863"/>
            <a:ext cx="34925" cy="4540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179388" y="5300663"/>
            <a:ext cx="2319337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Comic Sans MS" charset="0"/>
              </a:rPr>
              <a:t>server sends bits </a:t>
            </a:r>
          </a:p>
          <a:p>
            <a:pPr eaLnBrk="1" hangingPunct="1"/>
            <a:r>
              <a:rPr lang="en-US" b="0">
                <a:latin typeface="Comic Sans MS" charset="0"/>
              </a:rPr>
              <a:t>(fluid) into pipe</a:t>
            </a:r>
          </a:p>
          <a:p>
            <a:pPr eaLnBrk="1" hangingPunct="1"/>
            <a:endParaRPr lang="en-US" b="0">
              <a:latin typeface="Comic Sans MS" charset="0"/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B518F3FC-471E-E448-BFF0-FFBF88E5DBC8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8339138" cy="55403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&lt;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 What is average end-end throughput?</a:t>
            </a:r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4820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34896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97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8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9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900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grpSp>
          <p:nvGrpSpPr>
            <p:cNvPr id="34901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34906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7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8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902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34903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4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05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34821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0" name="Clip" r:id="rId3" imgW="1304925" imgH="1085850" progId="MS_ClipArt_Gallery.2">
                  <p:embed/>
                </p:oleObj>
              </mc:Choice>
              <mc:Fallback>
                <p:oleObj name="Clip" r:id="rId3" imgW="1304925" imgH="1085850" progId="MS_ClipArt_Gallery.2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822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34888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89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90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91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92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3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94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95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b="0"/>
            </a:p>
          </p:txBody>
        </p:sp>
      </p:grpSp>
      <p:sp>
        <p:nvSpPr>
          <p:cNvPr id="34823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grpSp>
        <p:nvGrpSpPr>
          <p:cNvPr id="34824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  <p:sp>
          <p:nvSpPr>
            <p:cNvPr id="34886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b="0">
                <a:cs typeface="+mn-cs"/>
              </a:endParaRPr>
            </a:p>
          </p:txBody>
        </p:sp>
      </p:grpSp>
      <p:sp>
        <p:nvSpPr>
          <p:cNvPr id="34825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latin typeface="Comic Sans MS" charset="0"/>
              </a:rPr>
              <a:t>  R</a:t>
            </a:r>
            <a:r>
              <a:rPr lang="en-US" sz="2800" b="0" baseline="-25000">
                <a:latin typeface="Comic Sans MS" charset="0"/>
              </a:rPr>
              <a:t>s</a:t>
            </a:r>
            <a:r>
              <a:rPr lang="en-US" b="0" baseline="-25000">
                <a:latin typeface="Comic Sans MS" charset="0"/>
              </a:rPr>
              <a:t> </a:t>
            </a:r>
            <a:r>
              <a:rPr lang="en-US" b="0">
                <a:latin typeface="Comic Sans MS" charset="0"/>
              </a:rPr>
              <a:t>bits/sec</a:t>
            </a:r>
          </a:p>
        </p:txBody>
      </p:sp>
      <p:sp>
        <p:nvSpPr>
          <p:cNvPr id="34826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grpSp>
        <p:nvGrpSpPr>
          <p:cNvPr id="34828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34878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9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34882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</p:grpSp>
        <p:sp>
          <p:nvSpPr>
            <p:cNvPr id="34879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Comic Sans MS" charset="0"/>
                </a:rPr>
                <a:t>R</a:t>
              </a:r>
              <a:r>
                <a:rPr lang="en-US" sz="2800" b="0" baseline="-25000">
                  <a:latin typeface="Comic Sans MS" charset="0"/>
                </a:rPr>
                <a:t>c</a:t>
              </a:r>
              <a:r>
                <a:rPr lang="en-US" b="0" baseline="-25000">
                  <a:latin typeface="Comic Sans MS" charset="0"/>
                </a:rPr>
                <a:t> </a:t>
              </a:r>
              <a:r>
                <a:rPr lang="en-US" b="0">
                  <a:latin typeface="Comic Sans MS" charset="0"/>
                </a:rPr>
                <a:t>bits/sec</a:t>
              </a:r>
            </a:p>
          </p:txBody>
        </p:sp>
      </p:grpSp>
      <p:sp>
        <p:nvSpPr>
          <p:cNvPr id="34829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0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288" y="3235325"/>
            <a:ext cx="8372475" cy="1576388"/>
            <a:chOff x="309" y="2080"/>
            <a:chExt cx="5274" cy="993"/>
          </a:xfrm>
        </p:grpSpPr>
        <p:sp>
          <p:nvSpPr>
            <p:cNvPr id="34836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0">
                  <a:solidFill>
                    <a:srgbClr val="0000FF"/>
                  </a:solidFill>
                  <a:latin typeface="Comic Sans MS" charset="0"/>
                </a:rPr>
                <a:t>R</a:t>
              </a:r>
              <a:r>
                <a:rPr lang="en-US" sz="2800" b="0" baseline="-25000">
                  <a:solidFill>
                    <a:srgbClr val="0000FF"/>
                  </a:solidFill>
                  <a:latin typeface="Comic Sans MS" charset="0"/>
                </a:rPr>
                <a:t>s</a:t>
              </a:r>
              <a:r>
                <a:rPr lang="en-US" sz="2800" b="0">
                  <a:solidFill>
                    <a:srgbClr val="0000FF"/>
                  </a:solidFill>
                  <a:latin typeface="Comic Sans MS" charset="0"/>
                </a:rPr>
                <a:t> &gt; R</a:t>
              </a:r>
              <a:r>
                <a:rPr lang="en-US" sz="2800" b="0" baseline="-25000">
                  <a:solidFill>
                    <a:srgbClr val="0000FF"/>
                  </a:solidFill>
                  <a:latin typeface="Comic Sans MS" charset="0"/>
                </a:rPr>
                <a:t>c</a:t>
              </a:r>
              <a:r>
                <a:rPr lang="en-US" sz="2800" b="0">
                  <a:solidFill>
                    <a:srgbClr val="0000FF"/>
                  </a:solidFill>
                  <a:latin typeface="Comic Sans MS" charset="0"/>
                </a:rPr>
                <a:t>  What is average end-end throughput?</a:t>
              </a:r>
            </a:p>
          </p:txBody>
        </p:sp>
        <p:sp>
          <p:nvSpPr>
            <p:cNvPr id="34837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38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34865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66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7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8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69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grpSp>
            <p:nvGrpSpPr>
              <p:cNvPr id="34870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34875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6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7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71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34872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3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74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34839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21" name="Clip" r:id="rId5" imgW="1304925" imgH="1085850" progId="MS_ClipArt_Gallery.2">
                    <p:embed/>
                  </p:oleObj>
                </mc:Choice>
                <mc:Fallback>
                  <p:oleObj name="Clip" r:id="rId5" imgW="1304925" imgH="1085850" progId="MS_ClipArt_Gallery.2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840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34857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58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59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60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61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34864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b="0"/>
              </a:p>
            </p:txBody>
          </p:sp>
        </p:grpSp>
        <p:sp>
          <p:nvSpPr>
            <p:cNvPr id="34841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42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grpSp>
          <p:nvGrpSpPr>
            <p:cNvPr id="34843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34855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</p:grpSp>
        <p:sp>
          <p:nvSpPr>
            <p:cNvPr id="34844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Comic Sans MS" charset="0"/>
                </a:rPr>
                <a:t>R</a:t>
              </a:r>
              <a:r>
                <a:rPr lang="en-US" sz="2800" b="0" baseline="-25000">
                  <a:latin typeface="Comic Sans MS" charset="0"/>
                </a:rPr>
                <a:t>s</a:t>
              </a:r>
              <a:r>
                <a:rPr lang="en-US" b="0" baseline="-25000">
                  <a:latin typeface="Comic Sans MS" charset="0"/>
                </a:rPr>
                <a:t> </a:t>
              </a:r>
              <a:r>
                <a:rPr lang="en-US" b="0">
                  <a:latin typeface="Comic Sans MS" charset="0"/>
                </a:rPr>
                <a:t>bits/sec</a:t>
              </a:r>
            </a:p>
          </p:txBody>
        </p:sp>
        <p:grpSp>
          <p:nvGrpSpPr>
            <p:cNvPr id="34845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  <p:sp>
            <p:nvSpPr>
              <p:cNvPr id="34851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0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b="0">
                  <a:cs typeface="+mn-cs"/>
                </a:endParaRPr>
              </a:p>
            </p:txBody>
          </p:sp>
        </p:grpSp>
        <p:sp>
          <p:nvSpPr>
            <p:cNvPr id="34846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0">
                  <a:latin typeface="Comic Sans MS" charset="0"/>
                </a:rPr>
                <a:t>  R</a:t>
              </a:r>
              <a:r>
                <a:rPr lang="en-US" sz="2800" b="0" baseline="-25000">
                  <a:latin typeface="Comic Sans MS" charset="0"/>
                </a:rPr>
                <a:t>c</a:t>
              </a:r>
              <a:r>
                <a:rPr lang="en-US" b="0" baseline="-25000">
                  <a:latin typeface="Comic Sans MS" charset="0"/>
                </a:rPr>
                <a:t> </a:t>
              </a:r>
              <a:r>
                <a:rPr lang="en-US" b="0">
                  <a:latin typeface="Comic Sans MS" charset="0"/>
                </a:rPr>
                <a:t>bits/sec</a:t>
              </a:r>
            </a:p>
          </p:txBody>
        </p:sp>
        <p:sp>
          <p:nvSpPr>
            <p:cNvPr id="34847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34848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50825" y="5013325"/>
            <a:ext cx="8624888" cy="1584325"/>
            <a:chOff x="158" y="3270"/>
            <a:chExt cx="5433" cy="776"/>
          </a:xfrm>
        </p:grpSpPr>
        <p:sp>
          <p:nvSpPr>
            <p:cNvPr id="34833" name="Rectangle 102"/>
            <p:cNvSpPr>
              <a:spLocks noChangeArrowheads="1"/>
            </p:cNvSpPr>
            <p:nvPr/>
          </p:nvSpPr>
          <p:spPr bwMode="auto">
            <a:xfrm>
              <a:off x="158" y="3406"/>
              <a:ext cx="535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4" name="Text Box 101"/>
            <p:cNvSpPr txBox="1">
              <a:spLocks noChangeArrowheads="1"/>
            </p:cNvSpPr>
            <p:nvPr/>
          </p:nvSpPr>
          <p:spPr bwMode="auto">
            <a:xfrm>
              <a:off x="249" y="3482"/>
              <a:ext cx="5342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 eaLnBrk="1" hangingPunct="1"/>
              <a:r>
                <a:rPr lang="en-US" sz="2800" b="0">
                  <a:latin typeface="Comic Sans MS" charset="0"/>
                </a:rPr>
                <a:t>link on end-end path that constrains  end-end throughput</a:t>
              </a:r>
            </a:p>
          </p:txBody>
        </p:sp>
        <p:sp>
          <p:nvSpPr>
            <p:cNvPr id="34835" name="Text Box 104"/>
            <p:cNvSpPr txBox="1">
              <a:spLocks noChangeArrowheads="1"/>
            </p:cNvSpPr>
            <p:nvPr/>
          </p:nvSpPr>
          <p:spPr bwMode="auto">
            <a:xfrm>
              <a:off x="521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400">
                  <a:solidFill>
                    <a:srgbClr val="0000FF"/>
                  </a:solidFill>
                  <a:latin typeface="Comic Sans MS" charset="0"/>
                </a:rPr>
                <a:t>bottleneck link</a:t>
              </a:r>
            </a:p>
          </p:txBody>
        </p:sp>
      </p:grpSp>
      <p:sp>
        <p:nvSpPr>
          <p:cNvPr id="9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5B0AE1E0-D180-AC4F-9CB3-21DF43DAF74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85225" cy="863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Throughput: Internet Scenario</a:t>
            </a:r>
          </a:p>
        </p:txBody>
      </p:sp>
      <p:sp>
        <p:nvSpPr>
          <p:cNvPr id="35842" name="Text Box 44"/>
          <p:cNvSpPr txBox="1">
            <a:spLocks noChangeArrowheads="1"/>
          </p:cNvSpPr>
          <p:nvPr/>
        </p:nvSpPr>
        <p:spPr bwMode="auto">
          <a:xfrm>
            <a:off x="3779838" y="5805488"/>
            <a:ext cx="48244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10 connections (fairly) share backbone bottleneck link R</a:t>
            </a:r>
            <a:r>
              <a:rPr lang="en-US" baseline="-25000">
                <a:latin typeface="Comic Sans MS" charset="0"/>
              </a:rPr>
              <a:t> </a:t>
            </a:r>
            <a:r>
              <a:rPr lang="en-US">
                <a:latin typeface="Comic Sans MS" charset="0"/>
              </a:rPr>
              <a:t>bits/sec</a:t>
            </a:r>
          </a:p>
        </p:txBody>
      </p:sp>
      <p:sp>
        <p:nvSpPr>
          <p:cNvPr id="3584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2147483647 w 1877"/>
              <a:gd name="T1" fmla="*/ 2147483647 h 917"/>
              <a:gd name="T2" fmla="*/ 2147483647 w 1877"/>
              <a:gd name="T3" fmla="*/ 2147483647 h 917"/>
              <a:gd name="T4" fmla="*/ 2147483647 w 1877"/>
              <a:gd name="T5" fmla="*/ 2147483647 h 917"/>
              <a:gd name="T6" fmla="*/ 2147483647 w 1877"/>
              <a:gd name="T7" fmla="*/ 2147483647 h 917"/>
              <a:gd name="T8" fmla="*/ 2147483647 w 1877"/>
              <a:gd name="T9" fmla="*/ 2147483647 h 917"/>
              <a:gd name="T10" fmla="*/ 2147483647 w 1877"/>
              <a:gd name="T11" fmla="*/ 2147483647 h 917"/>
              <a:gd name="T12" fmla="*/ 2147483647 w 1877"/>
              <a:gd name="T13" fmla="*/ 2147483647 h 917"/>
              <a:gd name="T14" fmla="*/ 2147483647 w 1877"/>
              <a:gd name="T15" fmla="*/ 2147483647 h 917"/>
              <a:gd name="T16" fmla="*/ 2147483647 w 1877"/>
              <a:gd name="T17" fmla="*/ 2147483647 h 917"/>
              <a:gd name="T18" fmla="*/ 2147483647 w 1877"/>
              <a:gd name="T19" fmla="*/ 2147483647 h 917"/>
              <a:gd name="T20" fmla="*/ 2147483647 w 1877"/>
              <a:gd name="T21" fmla="*/ 2147483647 h 917"/>
              <a:gd name="T22" fmla="*/ 2147483647 w 1877"/>
              <a:gd name="T23" fmla="*/ 2147483647 h 917"/>
              <a:gd name="T24" fmla="*/ 2147483647 w 1877"/>
              <a:gd name="T25" fmla="*/ 2147483647 h 917"/>
              <a:gd name="T26" fmla="*/ 2147483647 w 1877"/>
              <a:gd name="T27" fmla="*/ 2147483647 h 917"/>
              <a:gd name="T28" fmla="*/ 2147483647 w 1877"/>
              <a:gd name="T29" fmla="*/ 2147483647 h 917"/>
              <a:gd name="T30" fmla="*/ 2147483647 w 1877"/>
              <a:gd name="T31" fmla="*/ 2147483647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s</a:t>
            </a:r>
            <a:endParaRPr lang="en-US">
              <a:latin typeface="Comic Sans MS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5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aphicFrame>
        <p:nvGraphicFramePr>
          <p:cNvPr id="35857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3" name="Clip" r:id="rId3" imgW="1304925" imgH="1085850" progId="MS_ClipArt_Gallery.2">
                  <p:embed/>
                </p:oleObj>
              </mc:Choice>
              <mc:Fallback>
                <p:oleObj name="Clip" r:id="rId3" imgW="1304925" imgH="1085850" progId="MS_ClipArt_Gallery.2">
                  <p:embed/>
                  <p:pic>
                    <p:nvPicPr>
                      <p:cNvPr id="0" name="Object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60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62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4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73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75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78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80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83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85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886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4" name="Clip" r:id="rId5" imgW="1304925" imgH="1085850" progId="MS_ClipArt_Gallery.2">
                  <p:embed/>
                </p:oleObj>
              </mc:Choice>
              <mc:Fallback>
                <p:oleObj name="Clip" r:id="rId5" imgW="1304925" imgH="1085850" progId="MS_ClipArt_Gallery.2">
                  <p:embed/>
                  <p:pic>
                    <p:nvPicPr>
                      <p:cNvPr id="0" name="Object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87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8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9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0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1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97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99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902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904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5905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35" name="Clip" r:id="rId6" imgW="1304925" imgH="1085850" progId="MS_ClipArt_Gallery.2">
                  <p:embed/>
                </p:oleObj>
              </mc:Choice>
              <mc:Fallback>
                <p:oleObj name="Clip" r:id="rId6" imgW="1304925" imgH="1085850" progId="MS_ClipArt_Gallery.2">
                  <p:embed/>
                  <p:pic>
                    <p:nvPicPr>
                      <p:cNvPr id="0" name="Object 5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06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s</a:t>
            </a:r>
            <a:endParaRPr lang="en-US">
              <a:latin typeface="Comic Sans MS" charset="0"/>
            </a:endParaRPr>
          </a:p>
        </p:txBody>
      </p:sp>
      <p:sp>
        <p:nvSpPr>
          <p:cNvPr id="35907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s</a:t>
            </a:r>
            <a:endParaRPr lang="en-US">
              <a:latin typeface="Comic Sans MS" charset="0"/>
            </a:endParaRPr>
          </a:p>
        </p:txBody>
      </p:sp>
      <p:sp>
        <p:nvSpPr>
          <p:cNvPr id="35908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147483647 w 504"/>
              <a:gd name="T3" fmla="*/ 2147483647 h 870"/>
              <a:gd name="T4" fmla="*/ 2147483647 w 504"/>
              <a:gd name="T5" fmla="*/ 2147483647 h 870"/>
              <a:gd name="T6" fmla="*/ 2147483647 w 504"/>
              <a:gd name="T7" fmla="*/ 2147483647 h 870"/>
              <a:gd name="T8" fmla="*/ 2147483647 w 504"/>
              <a:gd name="T9" fmla="*/ 2147483647 h 870"/>
              <a:gd name="T10" fmla="*/ 2147483647 w 504"/>
              <a:gd name="T11" fmla="*/ 2147483647 h 870"/>
              <a:gd name="T12" fmla="*/ 2147483647 w 504"/>
              <a:gd name="T13" fmla="*/ 2147483647 h 870"/>
              <a:gd name="T14" fmla="*/ 2147483647 w 504"/>
              <a:gd name="T15" fmla="*/ 2147483647 h 870"/>
              <a:gd name="T16" fmla="*/ 2147483647 w 504"/>
              <a:gd name="T17" fmla="*/ 2147483647 h 870"/>
              <a:gd name="T18" fmla="*/ 2147483647 w 504"/>
              <a:gd name="T19" fmla="*/ 2147483647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9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c</a:t>
            </a:r>
            <a:endParaRPr lang="en-US">
              <a:latin typeface="Comic Sans MS" charset="0"/>
            </a:endParaRPr>
          </a:p>
        </p:txBody>
      </p:sp>
      <p:sp>
        <p:nvSpPr>
          <p:cNvPr id="35910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2147483647 w 272"/>
              <a:gd name="T3" fmla="*/ 2147483647 h 989"/>
              <a:gd name="T4" fmla="*/ 2147483647 w 272"/>
              <a:gd name="T5" fmla="*/ 2147483647 h 989"/>
              <a:gd name="T6" fmla="*/ 2147483647 w 272"/>
              <a:gd name="T7" fmla="*/ 2147483647 h 989"/>
              <a:gd name="T8" fmla="*/ 2147483647 w 272"/>
              <a:gd name="T9" fmla="*/ 2147483647 h 989"/>
              <a:gd name="T10" fmla="*/ 2147483647 w 272"/>
              <a:gd name="T11" fmla="*/ 2147483647 h 989"/>
              <a:gd name="T12" fmla="*/ 2147483647 w 272"/>
              <a:gd name="T13" fmla="*/ 2147483647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1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2147483647 w 402"/>
              <a:gd name="T1" fmla="*/ 0 h 969"/>
              <a:gd name="T2" fmla="*/ 2147483647 w 402"/>
              <a:gd name="T3" fmla="*/ 2147483647 h 969"/>
              <a:gd name="T4" fmla="*/ 2147483647 w 402"/>
              <a:gd name="T5" fmla="*/ 2147483647 h 969"/>
              <a:gd name="T6" fmla="*/ 2147483647 w 402"/>
              <a:gd name="T7" fmla="*/ 2147483647 h 969"/>
              <a:gd name="T8" fmla="*/ 2147483647 w 402"/>
              <a:gd name="T9" fmla="*/ 2147483647 h 969"/>
              <a:gd name="T10" fmla="*/ 2147483647 w 402"/>
              <a:gd name="T11" fmla="*/ 2147483647 h 969"/>
              <a:gd name="T12" fmla="*/ 2147483647 w 402"/>
              <a:gd name="T13" fmla="*/ 2147483647 h 969"/>
              <a:gd name="T14" fmla="*/ 2147483647 w 402"/>
              <a:gd name="T15" fmla="*/ 2147483647 h 969"/>
              <a:gd name="T16" fmla="*/ 2147483647 w 402"/>
              <a:gd name="T17" fmla="*/ 2147483647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12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c</a:t>
            </a:r>
            <a:endParaRPr lang="en-US">
              <a:latin typeface="Comic Sans MS" charset="0"/>
            </a:endParaRPr>
          </a:p>
        </p:txBody>
      </p:sp>
      <p:sp>
        <p:nvSpPr>
          <p:cNvPr id="35913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  <a:r>
              <a:rPr lang="en-US" sz="2800" baseline="-25000">
                <a:latin typeface="Comic Sans MS" charset="0"/>
              </a:rPr>
              <a:t>c</a:t>
            </a:r>
            <a:endParaRPr lang="en-US">
              <a:latin typeface="Comic Sans MS" charset="0"/>
            </a:endParaRPr>
          </a:p>
        </p:txBody>
      </p:sp>
      <p:sp>
        <p:nvSpPr>
          <p:cNvPr id="35914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Comic Sans MS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3844925" cy="51403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per-connection end-end throughput: min(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</a:rPr>
              <a:t>c</a:t>
            </a:r>
            <a:r>
              <a:rPr lang="en-US" dirty="0" err="1" smtClean="0">
                <a:solidFill>
                  <a:schemeClr val="tx1"/>
                </a:solidFill>
              </a:rPr>
              <a:t>,R</a:t>
            </a:r>
            <a:r>
              <a:rPr lang="en-US" baseline="-25000" dirty="0" err="1" smtClean="0">
                <a:solidFill>
                  <a:schemeClr val="tx1"/>
                </a:solidFill>
              </a:rPr>
              <a:t>s</a:t>
            </a:r>
            <a:r>
              <a:rPr lang="en-US" dirty="0" err="1" smtClean="0">
                <a:solidFill>
                  <a:schemeClr val="tx1"/>
                </a:solidFill>
              </a:rPr>
              <a:t>,R</a:t>
            </a:r>
            <a:r>
              <a:rPr lang="en-US" dirty="0" smtClean="0">
                <a:solidFill>
                  <a:schemeClr val="tx1"/>
                </a:solidFill>
              </a:rPr>
              <a:t>/10)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 practice: 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dirty="0" err="1" smtClean="0">
                <a:solidFill>
                  <a:schemeClr val="tx1"/>
                </a:solidFill>
              </a:rPr>
              <a:t>R</a:t>
            </a:r>
            <a:r>
              <a:rPr lang="en-US" baseline="-25000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is often the bottleneck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 last mile link has capacity </a:t>
            </a:r>
            <a:r>
              <a:rPr lang="en-US" dirty="0" err="1" smtClean="0">
                <a:solidFill>
                  <a:schemeClr val="tx1"/>
                </a:solidFill>
              </a:rPr>
              <a:t>Rc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F6D8EC6B-FF22-334C-8A4F-EA0EB8E92AC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Wireless Links Performance Metrics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89937" cy="52863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WLANs and WSNs are very concerned with</a:t>
            </a: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packet loss and employ additional metrics:</a:t>
            </a:r>
          </a:p>
          <a:p>
            <a:pPr>
              <a:buFontTx/>
              <a:buNone/>
              <a:defRPr/>
            </a:pPr>
            <a:r>
              <a:rPr lang="en-US" b="1" dirty="0" smtClean="0"/>
              <a:t>Delivery ratio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the ratio of packets received to packets sent {excluding duplicates and retransmissions}.</a:t>
            </a:r>
          </a:p>
          <a:p>
            <a:pPr>
              <a:buFontTx/>
              <a:buNone/>
              <a:defRPr/>
            </a:pPr>
            <a:r>
              <a:rPr lang="en-US" b="1" dirty="0" smtClean="0"/>
              <a:t>Link layer retransmission rates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the percentage of DL layer frames that are retransmitted.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808ED28D-1F6F-7C41-9E2D-F95984F2367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Tools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389937" cy="52863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seful tools:</a:t>
            </a: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2">
              <a:buFontTx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Ping</a:t>
            </a:r>
          </a:p>
          <a:p>
            <a:pPr lvl="2">
              <a:buFontTx/>
              <a:buNone/>
              <a:defRPr/>
            </a:pPr>
            <a:r>
              <a:rPr lang="en-US" b="1" dirty="0" err="1">
                <a:solidFill>
                  <a:srgbClr val="0000FF"/>
                </a:solidFill>
              </a:rPr>
              <a:t>i</a:t>
            </a:r>
            <a:r>
              <a:rPr lang="en-US" b="1" dirty="0" err="1" smtClean="0">
                <a:solidFill>
                  <a:srgbClr val="0000FF"/>
                </a:solidFill>
              </a:rPr>
              <a:t>perf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>
              <a:buFont typeface="Wingdings" charset="0"/>
              <a:buNone/>
              <a:defRPr/>
            </a:pPr>
            <a:r>
              <a:rPr lang="en-US" b="1" dirty="0" err="1" smtClean="0">
                <a:solidFill>
                  <a:srgbClr val="0000FF"/>
                </a:solidFill>
              </a:rPr>
              <a:t>Traceroute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>
              <a:buFont typeface="Wingdings" charset="0"/>
              <a:buNone/>
              <a:defRPr/>
            </a:pPr>
            <a:r>
              <a:rPr lang="en-US" b="1" dirty="0" err="1">
                <a:solidFill>
                  <a:srgbClr val="0000FF"/>
                </a:solidFill>
              </a:rPr>
              <a:t>t</a:t>
            </a:r>
            <a:r>
              <a:rPr lang="en-US" b="1" dirty="0" err="1" smtClean="0">
                <a:solidFill>
                  <a:srgbClr val="0000FF"/>
                </a:solidFill>
              </a:rPr>
              <a:t>cpdump</a:t>
            </a:r>
            <a:endParaRPr lang="en-US" b="1" dirty="0">
              <a:solidFill>
                <a:srgbClr val="0000FF"/>
              </a:solidFill>
            </a:endParaRPr>
          </a:p>
          <a:p>
            <a:pPr lvl="2">
              <a:buFontTx/>
              <a:buNone/>
              <a:defRPr/>
            </a:pPr>
            <a:r>
              <a:rPr lang="en-US" b="1" dirty="0" err="1">
                <a:solidFill>
                  <a:srgbClr val="0000FF"/>
                </a:solidFill>
              </a:rPr>
              <a:t>w</a:t>
            </a:r>
            <a:r>
              <a:rPr lang="en-US" b="1" dirty="0" err="1" smtClean="0">
                <a:solidFill>
                  <a:srgbClr val="0000FF"/>
                </a:solidFill>
              </a:rPr>
              <a:t>ireshark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>
              <a:buFontTx/>
              <a:buNone/>
              <a:defRPr/>
            </a:pPr>
            <a:endParaRPr lang="en-US" b="1" dirty="0">
              <a:solidFill>
                <a:srgbClr val="0000FF"/>
              </a:solidFill>
            </a:endParaRPr>
          </a:p>
          <a:p>
            <a:pPr lvl="2">
              <a:buFontTx/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a</a:t>
            </a:r>
            <a:r>
              <a:rPr lang="en-US" b="1" dirty="0" smtClean="0">
                <a:solidFill>
                  <a:srgbClr val="0000FF"/>
                </a:solidFill>
              </a:rPr>
              <a:t>nd many others</a:t>
            </a:r>
            <a:endParaRPr lang="en-US" b="1" dirty="0">
              <a:solidFill>
                <a:srgbClr val="0000FF"/>
              </a:solidFill>
            </a:endParaRPr>
          </a:p>
          <a:p>
            <a:pPr>
              <a:buFontTx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Look into Wikipedia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F3AFD287-CA1E-7D44-96CA-C4481490427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 </a:t>
            </a:r>
            <a:r>
              <a:rPr lang="en-US" dirty="0" smtClean="0"/>
              <a:t>Outline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Queuing Model</a:t>
            </a:r>
          </a:p>
          <a:p>
            <a:pPr>
              <a:defRPr/>
            </a:pPr>
            <a:r>
              <a:rPr lang="en-US" dirty="0" smtClean="0"/>
              <a:t>Generic Performance Metrics</a:t>
            </a:r>
          </a:p>
          <a:p>
            <a:pPr>
              <a:defRPr/>
            </a:pPr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pPr>
              <a:defRPr/>
            </a:pPr>
            <a:r>
              <a:rPr lang="en-US" dirty="0" smtClean="0"/>
              <a:t>More Performance Measures</a:t>
            </a:r>
          </a:p>
          <a:p>
            <a:pPr>
              <a:defRPr/>
            </a:pPr>
            <a:r>
              <a:rPr lang="en-US" dirty="0" smtClean="0"/>
              <a:t>Tools</a:t>
            </a:r>
          </a:p>
          <a:p>
            <a:pPr>
              <a:defRPr/>
            </a:pPr>
            <a:r>
              <a:rPr lang="en-US" dirty="0"/>
              <a:t>Using slides from the companion </a:t>
            </a:r>
            <a:r>
              <a:rPr lang="en-US" dirty="0" smtClean="0"/>
              <a:t>site </a:t>
            </a:r>
            <a:r>
              <a:rPr lang="en-US" dirty="0"/>
              <a:t>of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>
                <a:cs typeface="Times New Roman" charset="0"/>
              </a:rPr>
              <a:t>James F. </a:t>
            </a:r>
            <a:r>
              <a:rPr lang="pt-PT" sz="2000" dirty="0" err="1">
                <a:cs typeface="Times New Roman" charset="0"/>
              </a:rPr>
              <a:t>Kurose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and</a:t>
            </a:r>
            <a:r>
              <a:rPr lang="pt-PT" sz="2000" dirty="0">
                <a:cs typeface="Times New Roman" charset="0"/>
              </a:rPr>
              <a:t> Keith W. Ross, </a:t>
            </a:r>
            <a:r>
              <a:rPr lang="ja-JP" altLang="pt-PT" sz="2000" dirty="0">
                <a:cs typeface="Times New Roman" charset="0"/>
              </a:rPr>
              <a:t>“</a:t>
            </a:r>
            <a:r>
              <a:rPr lang="pt-PT" sz="2000" dirty="0" err="1">
                <a:cs typeface="Times New Roman" charset="0"/>
              </a:rPr>
              <a:t>Computer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Networking</a:t>
            </a:r>
            <a:r>
              <a:rPr lang="pt-PT" sz="2000" dirty="0">
                <a:cs typeface="Times New Roman" charset="0"/>
              </a:rPr>
              <a:t> - A Top-</a:t>
            </a:r>
            <a:r>
              <a:rPr lang="pt-PT" sz="2000" dirty="0" err="1">
                <a:cs typeface="Times New Roman" charset="0"/>
              </a:rPr>
              <a:t>Down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Approach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Featuring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the</a:t>
            </a:r>
            <a:r>
              <a:rPr lang="pt-PT" sz="2000" dirty="0">
                <a:cs typeface="Times New Roman" charset="0"/>
              </a:rPr>
              <a:t> Internet,</a:t>
            </a:r>
            <a:r>
              <a:rPr lang="ja-JP" altLang="pt-PT" sz="2000" dirty="0">
                <a:cs typeface="Times New Roman" charset="0"/>
              </a:rPr>
              <a:t>”</a:t>
            </a:r>
            <a:r>
              <a:rPr lang="pt-PT" sz="2000" dirty="0">
                <a:cs typeface="Times New Roman" charset="0"/>
              </a:rPr>
              <a:t> </a:t>
            </a:r>
            <a:r>
              <a:rPr lang="pt-PT" sz="2000" dirty="0" err="1">
                <a:cs typeface="Times New Roman" charset="0"/>
              </a:rPr>
              <a:t>Addison</a:t>
            </a:r>
            <a:r>
              <a:rPr lang="pt-PT" sz="2000" dirty="0">
                <a:cs typeface="Times New Roman" charset="0"/>
              </a:rPr>
              <a:t> Wesley 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A01A2AC9-13D0-E144-A73C-A38CE6576E78}" type="slidenum">
              <a:rPr lang="en-US" sz="1400" b="0" smtClean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400" b="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Performance Metrics Summary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68413"/>
            <a:ext cx="8610600" cy="525621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The three most general performance measures are : </a:t>
            </a:r>
            <a:r>
              <a:rPr lang="en-US" sz="2400" dirty="0" smtClean="0"/>
              <a:t>utilization, throughput and response time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In computer networks, </a:t>
            </a:r>
            <a:r>
              <a:rPr lang="en-US" sz="2400" dirty="0" smtClean="0"/>
              <a:t>end-to-end delay </a:t>
            </a:r>
            <a:r>
              <a:rPr lang="en-US" sz="2400" dirty="0" smtClean="0">
                <a:solidFill>
                  <a:schemeClr val="tx1"/>
                </a:solidFill>
              </a:rPr>
              <a:t>is an important performance metric.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Queuing models are used to analyze and estimate computer network performance.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Other useful metrics include: </a:t>
            </a:r>
            <a:r>
              <a:rPr lang="en-US" sz="2400" dirty="0"/>
              <a:t>latency, </a:t>
            </a:r>
            <a:r>
              <a:rPr lang="en-US" sz="2400" dirty="0" err="1"/>
              <a:t>goodput</a:t>
            </a:r>
            <a:r>
              <a:rPr lang="en-US" sz="2400" dirty="0"/>
              <a:t>, fairness and </a:t>
            </a:r>
            <a:r>
              <a:rPr lang="en-US" sz="2400" dirty="0" err="1"/>
              <a:t>QoS</a:t>
            </a:r>
            <a:r>
              <a:rPr lang="en-US" sz="2400" dirty="0"/>
              <a:t> metrics such as jitter.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In wireless networks, </a:t>
            </a:r>
            <a:r>
              <a:rPr lang="en-US" sz="2400" dirty="0"/>
              <a:t>delivery ratio, packet loss rate and link layer retransmission rates </a:t>
            </a:r>
            <a:r>
              <a:rPr lang="en-US" sz="2400" dirty="0">
                <a:solidFill>
                  <a:schemeClr val="tx1"/>
                </a:solidFill>
              </a:rPr>
              <a:t>are valuable network measures.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57F24019-BBF2-A94E-BCC4-0C49FE3A49F1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EE321954-156C-E54C-98C2-8F1532BABAD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8434" name="Cloud"/>
          <p:cNvSpPr>
            <a:spLocks noChangeAspect="1" noEditPoints="1" noChangeArrowheads="1"/>
          </p:cNvSpPr>
          <p:nvPr/>
        </p:nvSpPr>
        <p:spPr bwMode="auto">
          <a:xfrm>
            <a:off x="1295400" y="2330450"/>
            <a:ext cx="6096000" cy="33083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4495800" y="26352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800" b="0"/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4953000" y="24828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5486400" y="28638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953000" y="2254250"/>
            <a:ext cx="5334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5181600" y="25590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5181600" y="25590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6096000" y="34734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5410200" y="3473450"/>
            <a:ext cx="685800" cy="76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5715000" y="3244850"/>
            <a:ext cx="76200" cy="152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5715000" y="3244850"/>
            <a:ext cx="762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791200" y="34734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5791200" y="34734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Oval 15"/>
          <p:cNvSpPr>
            <a:spLocks noChangeArrowheads="1"/>
          </p:cNvSpPr>
          <p:nvPr/>
        </p:nvSpPr>
        <p:spPr bwMode="auto">
          <a:xfrm>
            <a:off x="6248400" y="36258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8" name="Oval 16"/>
          <p:cNvSpPr>
            <a:spLocks noChangeArrowheads="1"/>
          </p:cNvSpPr>
          <p:nvPr/>
        </p:nvSpPr>
        <p:spPr bwMode="auto">
          <a:xfrm>
            <a:off x="5257800" y="3625850"/>
            <a:ext cx="9906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Oval 17"/>
          <p:cNvSpPr>
            <a:spLocks noChangeArrowheads="1"/>
          </p:cNvSpPr>
          <p:nvPr/>
        </p:nvSpPr>
        <p:spPr bwMode="auto">
          <a:xfrm>
            <a:off x="5791200" y="41592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/>
        </p:nvSpPr>
        <p:spPr bwMode="auto">
          <a:xfrm>
            <a:off x="6248400" y="45402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Oval 19"/>
          <p:cNvSpPr>
            <a:spLocks noChangeArrowheads="1"/>
          </p:cNvSpPr>
          <p:nvPr/>
        </p:nvSpPr>
        <p:spPr bwMode="auto">
          <a:xfrm>
            <a:off x="6248400" y="45402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Oval 21"/>
          <p:cNvSpPr>
            <a:spLocks noChangeArrowheads="1"/>
          </p:cNvSpPr>
          <p:nvPr/>
        </p:nvSpPr>
        <p:spPr bwMode="auto">
          <a:xfrm>
            <a:off x="3048000" y="3321050"/>
            <a:ext cx="762000" cy="762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Oval 22"/>
          <p:cNvSpPr>
            <a:spLocks noChangeArrowheads="1"/>
          </p:cNvSpPr>
          <p:nvPr/>
        </p:nvSpPr>
        <p:spPr bwMode="auto">
          <a:xfrm>
            <a:off x="3352800" y="377825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Oval 23"/>
          <p:cNvSpPr>
            <a:spLocks noChangeArrowheads="1"/>
          </p:cNvSpPr>
          <p:nvPr/>
        </p:nvSpPr>
        <p:spPr bwMode="auto">
          <a:xfrm>
            <a:off x="2971800" y="2940050"/>
            <a:ext cx="5334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Oval 24"/>
          <p:cNvSpPr>
            <a:spLocks noChangeArrowheads="1"/>
          </p:cNvSpPr>
          <p:nvPr/>
        </p:nvSpPr>
        <p:spPr bwMode="auto">
          <a:xfrm>
            <a:off x="2819400" y="3016250"/>
            <a:ext cx="609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800" b="0"/>
          </a:p>
          <a:p>
            <a:endParaRPr lang="en-US" sz="2800" b="0"/>
          </a:p>
          <a:p>
            <a:endParaRPr lang="en-US" sz="2800" b="0"/>
          </a:p>
        </p:txBody>
      </p:sp>
      <p:sp>
        <p:nvSpPr>
          <p:cNvPr id="18456" name="Oval 26"/>
          <p:cNvSpPr>
            <a:spLocks noChangeArrowheads="1"/>
          </p:cNvSpPr>
          <p:nvPr/>
        </p:nvSpPr>
        <p:spPr bwMode="auto">
          <a:xfrm>
            <a:off x="2590800" y="38544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18457" name="Oval 27"/>
          <p:cNvSpPr>
            <a:spLocks noChangeArrowheads="1"/>
          </p:cNvSpPr>
          <p:nvPr/>
        </p:nvSpPr>
        <p:spPr bwMode="auto">
          <a:xfrm>
            <a:off x="2286000" y="29400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18458" name="Oval 28"/>
          <p:cNvSpPr>
            <a:spLocks noChangeArrowheads="1"/>
          </p:cNvSpPr>
          <p:nvPr/>
        </p:nvSpPr>
        <p:spPr bwMode="auto">
          <a:xfrm>
            <a:off x="1524000" y="36258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18459" name="Oval 29"/>
          <p:cNvSpPr>
            <a:spLocks noChangeArrowheads="1"/>
          </p:cNvSpPr>
          <p:nvPr/>
        </p:nvSpPr>
        <p:spPr bwMode="auto">
          <a:xfrm>
            <a:off x="4191000" y="49974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18460" name="Oval 30"/>
          <p:cNvSpPr>
            <a:spLocks noChangeArrowheads="1"/>
          </p:cNvSpPr>
          <p:nvPr/>
        </p:nvSpPr>
        <p:spPr bwMode="auto">
          <a:xfrm>
            <a:off x="5943600" y="27876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18461" name="Oval 31"/>
          <p:cNvSpPr>
            <a:spLocks noChangeArrowheads="1"/>
          </p:cNvSpPr>
          <p:nvPr/>
        </p:nvSpPr>
        <p:spPr bwMode="auto">
          <a:xfrm>
            <a:off x="5715000" y="46164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18462" name="Oval 32"/>
          <p:cNvSpPr>
            <a:spLocks noChangeArrowheads="1"/>
          </p:cNvSpPr>
          <p:nvPr/>
        </p:nvSpPr>
        <p:spPr bwMode="auto">
          <a:xfrm>
            <a:off x="3733800" y="26352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8463" name="Oval 33"/>
          <p:cNvSpPr>
            <a:spLocks noChangeArrowheads="1"/>
          </p:cNvSpPr>
          <p:nvPr/>
        </p:nvSpPr>
        <p:spPr bwMode="auto">
          <a:xfrm>
            <a:off x="6705600" y="40068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18464" name="Oval 34"/>
          <p:cNvSpPr>
            <a:spLocks noChangeArrowheads="1"/>
          </p:cNvSpPr>
          <p:nvPr/>
        </p:nvSpPr>
        <p:spPr bwMode="auto">
          <a:xfrm>
            <a:off x="2590800" y="48450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18465" name="Oval 35"/>
          <p:cNvSpPr>
            <a:spLocks noChangeArrowheads="1"/>
          </p:cNvSpPr>
          <p:nvPr/>
        </p:nvSpPr>
        <p:spPr bwMode="auto">
          <a:xfrm>
            <a:off x="1676400" y="44640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18466" name="Oval 36"/>
          <p:cNvSpPr>
            <a:spLocks noChangeArrowheads="1"/>
          </p:cNvSpPr>
          <p:nvPr/>
        </p:nvSpPr>
        <p:spPr bwMode="auto">
          <a:xfrm>
            <a:off x="3429000" y="33972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18467" name="Oval 37"/>
          <p:cNvSpPr>
            <a:spLocks noChangeArrowheads="1"/>
          </p:cNvSpPr>
          <p:nvPr/>
        </p:nvSpPr>
        <p:spPr bwMode="auto">
          <a:xfrm>
            <a:off x="6705600" y="30924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18468" name="Oval 38"/>
          <p:cNvSpPr>
            <a:spLocks noChangeArrowheads="1"/>
          </p:cNvSpPr>
          <p:nvPr/>
        </p:nvSpPr>
        <p:spPr bwMode="auto">
          <a:xfrm>
            <a:off x="3581400" y="43878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18469" name="Oval 39"/>
          <p:cNvSpPr>
            <a:spLocks noChangeArrowheads="1"/>
          </p:cNvSpPr>
          <p:nvPr/>
        </p:nvSpPr>
        <p:spPr bwMode="auto">
          <a:xfrm>
            <a:off x="4495800" y="40068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18470" name="Oval 40"/>
          <p:cNvSpPr>
            <a:spLocks noChangeArrowheads="1"/>
          </p:cNvSpPr>
          <p:nvPr/>
        </p:nvSpPr>
        <p:spPr bwMode="auto">
          <a:xfrm>
            <a:off x="4800600" y="26352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18471" name="Rectangle 49"/>
          <p:cNvSpPr>
            <a:spLocks noChangeArrowheads="1"/>
          </p:cNvSpPr>
          <p:nvPr/>
        </p:nvSpPr>
        <p:spPr bwMode="auto">
          <a:xfrm>
            <a:off x="857250" y="3071813"/>
            <a:ext cx="498475" cy="471487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B</a:t>
            </a:r>
          </a:p>
        </p:txBody>
      </p:sp>
      <p:sp>
        <p:nvSpPr>
          <p:cNvPr id="18472" name="Rectangle 50"/>
          <p:cNvSpPr>
            <a:spLocks noChangeArrowheads="1"/>
          </p:cNvSpPr>
          <p:nvPr/>
        </p:nvSpPr>
        <p:spPr bwMode="auto">
          <a:xfrm>
            <a:off x="714375" y="3857625"/>
            <a:ext cx="488950" cy="5000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C</a:t>
            </a:r>
          </a:p>
        </p:txBody>
      </p:sp>
      <p:sp>
        <p:nvSpPr>
          <p:cNvPr id="18473" name="Rectangle 52"/>
          <p:cNvSpPr>
            <a:spLocks noChangeArrowheads="1"/>
          </p:cNvSpPr>
          <p:nvPr/>
        </p:nvSpPr>
        <p:spPr bwMode="auto">
          <a:xfrm>
            <a:off x="4714875" y="1857375"/>
            <a:ext cx="500063" cy="4286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L</a:t>
            </a:r>
          </a:p>
        </p:txBody>
      </p:sp>
      <p:sp>
        <p:nvSpPr>
          <p:cNvPr id="18474" name="Rectangle 53"/>
          <p:cNvSpPr>
            <a:spLocks noChangeArrowheads="1"/>
          </p:cNvSpPr>
          <p:nvPr/>
        </p:nvSpPr>
        <p:spPr bwMode="auto">
          <a:xfrm>
            <a:off x="928688" y="4929188"/>
            <a:ext cx="503237" cy="571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D</a:t>
            </a:r>
          </a:p>
        </p:txBody>
      </p:sp>
      <p:sp>
        <p:nvSpPr>
          <p:cNvPr id="18475" name="Rectangle 54"/>
          <p:cNvSpPr>
            <a:spLocks noChangeArrowheads="1"/>
          </p:cNvSpPr>
          <p:nvPr/>
        </p:nvSpPr>
        <p:spPr bwMode="auto">
          <a:xfrm>
            <a:off x="2428875" y="5500688"/>
            <a:ext cx="450850" cy="48101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E</a:t>
            </a:r>
          </a:p>
        </p:txBody>
      </p:sp>
      <p:sp>
        <p:nvSpPr>
          <p:cNvPr id="18476" name="Rectangle 57"/>
          <p:cNvSpPr>
            <a:spLocks noChangeArrowheads="1"/>
          </p:cNvSpPr>
          <p:nvPr/>
        </p:nvSpPr>
        <p:spPr bwMode="auto">
          <a:xfrm>
            <a:off x="6357938" y="5286375"/>
            <a:ext cx="500062" cy="5000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G</a:t>
            </a:r>
          </a:p>
        </p:txBody>
      </p:sp>
      <p:sp>
        <p:nvSpPr>
          <p:cNvPr id="18477" name="Rectangle 58"/>
          <p:cNvSpPr>
            <a:spLocks noChangeArrowheads="1"/>
          </p:cNvSpPr>
          <p:nvPr/>
        </p:nvSpPr>
        <p:spPr bwMode="auto">
          <a:xfrm>
            <a:off x="7686675" y="3571875"/>
            <a:ext cx="528638" cy="43973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J</a:t>
            </a:r>
          </a:p>
        </p:txBody>
      </p:sp>
      <p:sp>
        <p:nvSpPr>
          <p:cNvPr id="18478" name="Rectangle 60"/>
          <p:cNvSpPr>
            <a:spLocks noChangeArrowheads="1"/>
          </p:cNvSpPr>
          <p:nvPr/>
        </p:nvSpPr>
        <p:spPr bwMode="auto">
          <a:xfrm>
            <a:off x="1571625" y="2286000"/>
            <a:ext cx="469900" cy="4191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A</a:t>
            </a:r>
          </a:p>
        </p:txBody>
      </p:sp>
      <p:sp>
        <p:nvSpPr>
          <p:cNvPr id="18479" name="Rectangle 61"/>
          <p:cNvSpPr>
            <a:spLocks noChangeArrowheads="1"/>
          </p:cNvSpPr>
          <p:nvPr/>
        </p:nvSpPr>
        <p:spPr bwMode="auto">
          <a:xfrm>
            <a:off x="7696200" y="4692650"/>
            <a:ext cx="519113" cy="4508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H</a:t>
            </a:r>
          </a:p>
        </p:txBody>
      </p:sp>
      <p:sp>
        <p:nvSpPr>
          <p:cNvPr id="18480" name="Rectangle 62"/>
          <p:cNvSpPr>
            <a:spLocks noChangeArrowheads="1"/>
          </p:cNvSpPr>
          <p:nvPr/>
        </p:nvSpPr>
        <p:spPr bwMode="auto">
          <a:xfrm>
            <a:off x="4143375" y="5786438"/>
            <a:ext cx="488950" cy="500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F</a:t>
            </a:r>
          </a:p>
        </p:txBody>
      </p:sp>
      <p:sp>
        <p:nvSpPr>
          <p:cNvPr id="18481" name="Rectangle 64"/>
          <p:cNvSpPr>
            <a:spLocks noChangeArrowheads="1"/>
          </p:cNvSpPr>
          <p:nvPr/>
        </p:nvSpPr>
        <p:spPr bwMode="auto">
          <a:xfrm>
            <a:off x="2286000" y="2071688"/>
            <a:ext cx="508000" cy="5000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Host</a:t>
            </a:r>
          </a:p>
          <a:p>
            <a:r>
              <a:rPr lang="en-US" sz="1400"/>
              <a:t>M</a:t>
            </a:r>
          </a:p>
        </p:txBody>
      </p:sp>
      <p:sp>
        <p:nvSpPr>
          <p:cNvPr id="18482" name="Oval 65"/>
          <p:cNvSpPr>
            <a:spLocks noChangeArrowheads="1"/>
          </p:cNvSpPr>
          <p:nvPr/>
        </p:nvSpPr>
        <p:spPr bwMode="auto">
          <a:xfrm>
            <a:off x="5105400" y="33210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18483" name="Oval 66"/>
          <p:cNvSpPr>
            <a:spLocks noChangeArrowheads="1"/>
          </p:cNvSpPr>
          <p:nvPr/>
        </p:nvSpPr>
        <p:spPr bwMode="auto">
          <a:xfrm>
            <a:off x="5715000" y="377825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18484" name="Line 67"/>
          <p:cNvSpPr>
            <a:spLocks noChangeShapeType="1"/>
          </p:cNvSpPr>
          <p:nvPr/>
        </p:nvSpPr>
        <p:spPr bwMode="auto">
          <a:xfrm>
            <a:off x="1295400" y="5988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85" name="AutoShape 72"/>
          <p:cNvCxnSpPr>
            <a:cxnSpLocks noChangeShapeType="1"/>
            <a:stCxn id="18464" idx="7"/>
            <a:endCxn id="18468" idx="2"/>
          </p:cNvCxnSpPr>
          <p:nvPr/>
        </p:nvCxnSpPr>
        <p:spPr bwMode="auto">
          <a:xfrm flipV="1">
            <a:off x="2916238" y="457835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6" name="AutoShape 74"/>
          <p:cNvCxnSpPr>
            <a:cxnSpLocks noChangeShapeType="1"/>
            <a:stCxn id="18465" idx="7"/>
            <a:endCxn id="18456" idx="3"/>
          </p:cNvCxnSpPr>
          <p:nvPr/>
        </p:nvCxnSpPr>
        <p:spPr bwMode="auto">
          <a:xfrm flipV="1">
            <a:off x="2001838" y="418782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7" name="AutoShape 76"/>
          <p:cNvCxnSpPr>
            <a:cxnSpLocks noChangeShapeType="1"/>
            <a:stCxn id="18457" idx="6"/>
            <a:endCxn id="18466" idx="1"/>
          </p:cNvCxnSpPr>
          <p:nvPr/>
        </p:nvCxnSpPr>
        <p:spPr bwMode="auto">
          <a:xfrm>
            <a:off x="2674938" y="313055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8" name="AutoShape 77"/>
          <p:cNvCxnSpPr>
            <a:cxnSpLocks noChangeShapeType="1"/>
            <a:stCxn id="18458" idx="7"/>
            <a:endCxn id="18457" idx="3"/>
          </p:cNvCxnSpPr>
          <p:nvPr/>
        </p:nvCxnSpPr>
        <p:spPr bwMode="auto">
          <a:xfrm flipV="1">
            <a:off x="1849438" y="327342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9" name="AutoShape 78"/>
          <p:cNvCxnSpPr>
            <a:cxnSpLocks noChangeShapeType="1"/>
            <a:stCxn id="18456" idx="7"/>
            <a:endCxn id="18466" idx="3"/>
          </p:cNvCxnSpPr>
          <p:nvPr/>
        </p:nvCxnSpPr>
        <p:spPr bwMode="auto">
          <a:xfrm flipV="1">
            <a:off x="2916238" y="373062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0" name="AutoShape 79"/>
          <p:cNvCxnSpPr>
            <a:cxnSpLocks noChangeShapeType="1"/>
            <a:stCxn id="18466" idx="0"/>
            <a:endCxn id="18462" idx="3"/>
          </p:cNvCxnSpPr>
          <p:nvPr/>
        </p:nvCxnSpPr>
        <p:spPr bwMode="auto">
          <a:xfrm flipV="1">
            <a:off x="3619500" y="296862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1" name="AutoShape 80"/>
          <p:cNvCxnSpPr>
            <a:cxnSpLocks noChangeShapeType="1"/>
            <a:stCxn id="18462" idx="6"/>
            <a:endCxn id="18470" idx="2"/>
          </p:cNvCxnSpPr>
          <p:nvPr/>
        </p:nvCxnSpPr>
        <p:spPr bwMode="auto">
          <a:xfrm>
            <a:off x="4122738" y="282575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2" name="AutoShape 81"/>
          <p:cNvCxnSpPr>
            <a:cxnSpLocks noChangeShapeType="1"/>
            <a:stCxn id="18470" idx="6"/>
            <a:endCxn id="18460" idx="2"/>
          </p:cNvCxnSpPr>
          <p:nvPr/>
        </p:nvCxnSpPr>
        <p:spPr bwMode="auto">
          <a:xfrm>
            <a:off x="5189538" y="282575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3" name="AutoShape 82"/>
          <p:cNvCxnSpPr>
            <a:cxnSpLocks noChangeShapeType="1"/>
            <a:stCxn id="18460" idx="6"/>
            <a:endCxn id="18467" idx="1"/>
          </p:cNvCxnSpPr>
          <p:nvPr/>
        </p:nvCxnSpPr>
        <p:spPr bwMode="auto">
          <a:xfrm>
            <a:off x="6332538" y="297815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4" name="AutoShape 83"/>
          <p:cNvCxnSpPr>
            <a:cxnSpLocks noChangeShapeType="1"/>
            <a:stCxn id="18458" idx="6"/>
            <a:endCxn id="18456" idx="2"/>
          </p:cNvCxnSpPr>
          <p:nvPr/>
        </p:nvCxnSpPr>
        <p:spPr bwMode="auto">
          <a:xfrm>
            <a:off x="1912938" y="381635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5" name="AutoShape 84"/>
          <p:cNvCxnSpPr>
            <a:cxnSpLocks noChangeShapeType="1"/>
            <a:stCxn id="18466" idx="6"/>
            <a:endCxn id="18482" idx="2"/>
          </p:cNvCxnSpPr>
          <p:nvPr/>
        </p:nvCxnSpPr>
        <p:spPr bwMode="auto">
          <a:xfrm flipV="1">
            <a:off x="3817938" y="351155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6" name="AutoShape 86"/>
          <p:cNvCxnSpPr>
            <a:cxnSpLocks noChangeShapeType="1"/>
            <a:stCxn id="18462" idx="5"/>
            <a:endCxn id="18482" idx="1"/>
          </p:cNvCxnSpPr>
          <p:nvPr/>
        </p:nvCxnSpPr>
        <p:spPr bwMode="auto">
          <a:xfrm>
            <a:off x="4059238" y="296862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7" name="AutoShape 87"/>
          <p:cNvCxnSpPr>
            <a:cxnSpLocks noChangeShapeType="1"/>
            <a:stCxn id="18456" idx="4"/>
            <a:endCxn id="18464" idx="0"/>
          </p:cNvCxnSpPr>
          <p:nvPr/>
        </p:nvCxnSpPr>
        <p:spPr bwMode="auto">
          <a:xfrm>
            <a:off x="2781300" y="424338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8" name="AutoShape 88"/>
          <p:cNvCxnSpPr>
            <a:cxnSpLocks noChangeShapeType="1"/>
            <a:stCxn id="18465" idx="6"/>
            <a:endCxn id="18464" idx="1"/>
          </p:cNvCxnSpPr>
          <p:nvPr/>
        </p:nvCxnSpPr>
        <p:spPr bwMode="auto">
          <a:xfrm>
            <a:off x="2065338" y="465455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99" name="AutoShape 89"/>
          <p:cNvCxnSpPr>
            <a:cxnSpLocks noChangeShapeType="1"/>
            <a:stCxn id="18457" idx="7"/>
            <a:endCxn id="18462" idx="2"/>
          </p:cNvCxnSpPr>
          <p:nvPr/>
        </p:nvCxnSpPr>
        <p:spPr bwMode="auto">
          <a:xfrm flipV="1">
            <a:off x="2611438" y="282575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0" name="AutoShape 91"/>
          <p:cNvCxnSpPr>
            <a:cxnSpLocks noChangeShapeType="1"/>
            <a:stCxn id="18466" idx="5"/>
            <a:endCxn id="18469" idx="1"/>
          </p:cNvCxnSpPr>
          <p:nvPr/>
        </p:nvCxnSpPr>
        <p:spPr bwMode="auto">
          <a:xfrm>
            <a:off x="3754438" y="373062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1" name="AutoShape 92"/>
          <p:cNvCxnSpPr>
            <a:cxnSpLocks noChangeShapeType="1"/>
            <a:stCxn id="18468" idx="6"/>
            <a:endCxn id="18469" idx="3"/>
          </p:cNvCxnSpPr>
          <p:nvPr/>
        </p:nvCxnSpPr>
        <p:spPr bwMode="auto">
          <a:xfrm flipV="1">
            <a:off x="3970338" y="434022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2" name="AutoShape 93"/>
          <p:cNvCxnSpPr>
            <a:cxnSpLocks noChangeShapeType="1"/>
            <a:stCxn id="18468" idx="5"/>
            <a:endCxn id="18459" idx="1"/>
          </p:cNvCxnSpPr>
          <p:nvPr/>
        </p:nvCxnSpPr>
        <p:spPr bwMode="auto">
          <a:xfrm>
            <a:off x="3906838" y="472122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3" name="AutoShape 94"/>
          <p:cNvCxnSpPr>
            <a:cxnSpLocks noChangeShapeType="1"/>
            <a:stCxn id="18456" idx="6"/>
            <a:endCxn id="18469" idx="2"/>
          </p:cNvCxnSpPr>
          <p:nvPr/>
        </p:nvCxnSpPr>
        <p:spPr bwMode="auto">
          <a:xfrm>
            <a:off x="2979738" y="404495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4" name="AutoShape 95"/>
          <p:cNvCxnSpPr>
            <a:cxnSpLocks noChangeShapeType="1"/>
            <a:stCxn id="18464" idx="6"/>
            <a:endCxn id="18459" idx="2"/>
          </p:cNvCxnSpPr>
          <p:nvPr/>
        </p:nvCxnSpPr>
        <p:spPr bwMode="auto">
          <a:xfrm>
            <a:off x="2979738" y="503555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5" name="AutoShape 96"/>
          <p:cNvCxnSpPr>
            <a:cxnSpLocks noChangeShapeType="1"/>
            <a:stCxn id="18482" idx="7"/>
            <a:endCxn id="18460" idx="3"/>
          </p:cNvCxnSpPr>
          <p:nvPr/>
        </p:nvCxnSpPr>
        <p:spPr bwMode="auto">
          <a:xfrm flipV="1">
            <a:off x="5430838" y="312102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6" name="AutoShape 98"/>
          <p:cNvCxnSpPr>
            <a:cxnSpLocks noChangeShapeType="1"/>
            <a:stCxn id="18469" idx="6"/>
            <a:endCxn id="18483" idx="2"/>
          </p:cNvCxnSpPr>
          <p:nvPr/>
        </p:nvCxnSpPr>
        <p:spPr bwMode="auto">
          <a:xfrm flipV="1">
            <a:off x="4884738" y="396875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7" name="AutoShape 99"/>
          <p:cNvCxnSpPr>
            <a:cxnSpLocks noChangeShapeType="1"/>
            <a:stCxn id="18483" idx="7"/>
            <a:endCxn id="18467" idx="3"/>
          </p:cNvCxnSpPr>
          <p:nvPr/>
        </p:nvCxnSpPr>
        <p:spPr bwMode="auto">
          <a:xfrm flipV="1">
            <a:off x="6040438" y="342582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8" name="AutoShape 100"/>
          <p:cNvCxnSpPr>
            <a:cxnSpLocks noChangeShapeType="1"/>
            <a:stCxn id="18460" idx="4"/>
            <a:endCxn id="18483" idx="0"/>
          </p:cNvCxnSpPr>
          <p:nvPr/>
        </p:nvCxnSpPr>
        <p:spPr bwMode="auto">
          <a:xfrm flipH="1">
            <a:off x="5905500" y="317658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09" name="AutoShape 101"/>
          <p:cNvCxnSpPr>
            <a:cxnSpLocks noChangeShapeType="1"/>
            <a:stCxn id="18482" idx="5"/>
            <a:endCxn id="18483" idx="1"/>
          </p:cNvCxnSpPr>
          <p:nvPr/>
        </p:nvCxnSpPr>
        <p:spPr bwMode="auto">
          <a:xfrm>
            <a:off x="5430838" y="365442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0" name="AutoShape 102"/>
          <p:cNvCxnSpPr>
            <a:cxnSpLocks noChangeShapeType="1"/>
            <a:stCxn id="18459" idx="6"/>
            <a:endCxn id="18461" idx="2"/>
          </p:cNvCxnSpPr>
          <p:nvPr/>
        </p:nvCxnSpPr>
        <p:spPr bwMode="auto">
          <a:xfrm flipV="1">
            <a:off x="4579938" y="480695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1" name="AutoShape 103"/>
          <p:cNvCxnSpPr>
            <a:cxnSpLocks noChangeShapeType="1"/>
            <a:stCxn id="18461" idx="7"/>
            <a:endCxn id="18463" idx="2"/>
          </p:cNvCxnSpPr>
          <p:nvPr/>
        </p:nvCxnSpPr>
        <p:spPr bwMode="auto">
          <a:xfrm flipV="1">
            <a:off x="6040438" y="419735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2" name="AutoShape 104"/>
          <p:cNvCxnSpPr>
            <a:cxnSpLocks noChangeShapeType="1"/>
            <a:stCxn id="18463" idx="0"/>
            <a:endCxn id="18467" idx="4"/>
          </p:cNvCxnSpPr>
          <p:nvPr/>
        </p:nvCxnSpPr>
        <p:spPr bwMode="auto">
          <a:xfrm flipV="1">
            <a:off x="6896100" y="348138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3" name="AutoShape 105"/>
          <p:cNvCxnSpPr>
            <a:cxnSpLocks noChangeShapeType="1"/>
            <a:stCxn id="18483" idx="6"/>
            <a:endCxn id="18463" idx="1"/>
          </p:cNvCxnSpPr>
          <p:nvPr/>
        </p:nvCxnSpPr>
        <p:spPr bwMode="auto">
          <a:xfrm>
            <a:off x="6103938" y="396875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4" name="AutoShape 106"/>
          <p:cNvCxnSpPr>
            <a:cxnSpLocks noChangeShapeType="1"/>
            <a:stCxn id="18459" idx="7"/>
            <a:endCxn id="18483" idx="3"/>
          </p:cNvCxnSpPr>
          <p:nvPr/>
        </p:nvCxnSpPr>
        <p:spPr bwMode="auto">
          <a:xfrm flipV="1">
            <a:off x="4516438" y="411162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5" name="AutoShape 107"/>
          <p:cNvCxnSpPr>
            <a:cxnSpLocks noChangeShapeType="1"/>
            <a:stCxn id="18474" idx="0"/>
            <a:endCxn id="18465" idx="3"/>
          </p:cNvCxnSpPr>
          <p:nvPr/>
        </p:nvCxnSpPr>
        <p:spPr bwMode="auto">
          <a:xfrm rot="5400000" flipH="1" flipV="1">
            <a:off x="1385888" y="4583113"/>
            <a:ext cx="139700" cy="5524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6" name="AutoShape 108"/>
          <p:cNvCxnSpPr>
            <a:cxnSpLocks noChangeShapeType="1"/>
            <a:stCxn id="18472" idx="3"/>
            <a:endCxn id="18458" idx="3"/>
          </p:cNvCxnSpPr>
          <p:nvPr/>
        </p:nvCxnSpPr>
        <p:spPr bwMode="auto">
          <a:xfrm flipV="1">
            <a:off x="1203325" y="3951288"/>
            <a:ext cx="376238" cy="157162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7" name="AutoShape 109"/>
          <p:cNvCxnSpPr>
            <a:cxnSpLocks noChangeShapeType="1"/>
            <a:stCxn id="18471" idx="2"/>
            <a:endCxn id="18458" idx="1"/>
          </p:cNvCxnSpPr>
          <p:nvPr/>
        </p:nvCxnSpPr>
        <p:spPr bwMode="auto">
          <a:xfrm rot="16200000" flipH="1">
            <a:off x="1273969" y="3375819"/>
            <a:ext cx="138113" cy="4730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8" name="AutoShape 110"/>
          <p:cNvCxnSpPr>
            <a:cxnSpLocks noChangeShapeType="1"/>
            <a:stCxn id="18478" idx="2"/>
            <a:endCxn id="18457" idx="1"/>
          </p:cNvCxnSpPr>
          <p:nvPr/>
        </p:nvCxnSpPr>
        <p:spPr bwMode="auto">
          <a:xfrm rot="16200000" flipH="1">
            <a:off x="1928812" y="2582863"/>
            <a:ext cx="290513" cy="5349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19" name="AutoShape 111"/>
          <p:cNvCxnSpPr>
            <a:cxnSpLocks noChangeShapeType="1"/>
            <a:stCxn id="18481" idx="2"/>
            <a:endCxn id="18462" idx="1"/>
          </p:cNvCxnSpPr>
          <p:nvPr/>
        </p:nvCxnSpPr>
        <p:spPr bwMode="auto">
          <a:xfrm rot="16200000" flipH="1">
            <a:off x="3105150" y="2006600"/>
            <a:ext cx="119063" cy="1249363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0" name="AutoShape 112"/>
          <p:cNvCxnSpPr>
            <a:cxnSpLocks noChangeShapeType="1"/>
            <a:stCxn id="18473" idx="2"/>
            <a:endCxn id="18470" idx="0"/>
          </p:cNvCxnSpPr>
          <p:nvPr/>
        </p:nvCxnSpPr>
        <p:spPr bwMode="auto">
          <a:xfrm rot="16200000" flipH="1">
            <a:off x="4803775" y="2447925"/>
            <a:ext cx="349250" cy="254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1" name="AutoShape 114"/>
          <p:cNvCxnSpPr>
            <a:cxnSpLocks noChangeShapeType="1"/>
            <a:stCxn id="18467" idx="6"/>
            <a:endCxn id="18477" idx="1"/>
          </p:cNvCxnSpPr>
          <p:nvPr/>
        </p:nvCxnSpPr>
        <p:spPr bwMode="auto">
          <a:xfrm>
            <a:off x="7086600" y="3282950"/>
            <a:ext cx="600075" cy="508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2" name="AutoShape 115"/>
          <p:cNvCxnSpPr>
            <a:cxnSpLocks noChangeShapeType="1"/>
            <a:stCxn id="18475" idx="0"/>
            <a:endCxn id="18464" idx="4"/>
          </p:cNvCxnSpPr>
          <p:nvPr/>
        </p:nvCxnSpPr>
        <p:spPr bwMode="auto">
          <a:xfrm rot="5400000" flipH="1" flipV="1">
            <a:off x="2580481" y="5299869"/>
            <a:ext cx="274638" cy="127000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23" name="AutoShape 116"/>
          <p:cNvCxnSpPr>
            <a:cxnSpLocks noChangeShapeType="1"/>
            <a:stCxn id="18480" idx="0"/>
            <a:endCxn id="18459" idx="4"/>
          </p:cNvCxnSpPr>
          <p:nvPr/>
        </p:nvCxnSpPr>
        <p:spPr bwMode="auto">
          <a:xfrm rot="16200000" flipV="1">
            <a:off x="4180681" y="5579269"/>
            <a:ext cx="407988" cy="6350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24" name="Oval 119"/>
          <p:cNvSpPr>
            <a:spLocks noChangeArrowheads="1"/>
          </p:cNvSpPr>
          <p:nvPr/>
        </p:nvSpPr>
        <p:spPr bwMode="auto">
          <a:xfrm>
            <a:off x="3114675" y="1905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8525" name="Oval 120"/>
          <p:cNvSpPr>
            <a:spLocks noChangeArrowheads="1"/>
          </p:cNvSpPr>
          <p:nvPr/>
        </p:nvSpPr>
        <p:spPr bwMode="auto">
          <a:xfrm>
            <a:off x="2581275" y="10668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8526" name="Oval 121"/>
          <p:cNvSpPr>
            <a:spLocks noChangeArrowheads="1"/>
          </p:cNvSpPr>
          <p:nvPr/>
        </p:nvSpPr>
        <p:spPr bwMode="auto">
          <a:xfrm>
            <a:off x="3648075" y="10668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8527" name="Oval 122"/>
          <p:cNvSpPr>
            <a:spLocks noChangeArrowheads="1"/>
          </p:cNvSpPr>
          <p:nvPr/>
        </p:nvSpPr>
        <p:spPr bwMode="auto">
          <a:xfrm>
            <a:off x="4191000" y="1905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8528" name="Oval 123"/>
          <p:cNvSpPr>
            <a:spLocks noChangeArrowheads="1"/>
          </p:cNvSpPr>
          <p:nvPr/>
        </p:nvSpPr>
        <p:spPr bwMode="auto">
          <a:xfrm>
            <a:off x="5257800" y="10668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8529" name="Rectangle 124"/>
          <p:cNvSpPr>
            <a:spLocks noChangeArrowheads="1"/>
          </p:cNvSpPr>
          <p:nvPr/>
        </p:nvSpPr>
        <p:spPr bwMode="auto">
          <a:xfrm>
            <a:off x="2200275" y="1600200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0" name="Rectangle 125"/>
          <p:cNvSpPr>
            <a:spLocks noChangeArrowheads="1"/>
          </p:cNvSpPr>
          <p:nvPr/>
        </p:nvSpPr>
        <p:spPr bwMode="auto">
          <a:xfrm>
            <a:off x="5867400" y="1600200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531" name="AutoShape 126"/>
          <p:cNvCxnSpPr>
            <a:cxnSpLocks noChangeShapeType="1"/>
          </p:cNvCxnSpPr>
          <p:nvPr/>
        </p:nvCxnSpPr>
        <p:spPr bwMode="auto">
          <a:xfrm>
            <a:off x="2339975" y="1666875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2" name="AutoShape 127"/>
          <p:cNvCxnSpPr>
            <a:cxnSpLocks noChangeShapeType="1"/>
            <a:stCxn id="18524" idx="0"/>
          </p:cNvCxnSpPr>
          <p:nvPr/>
        </p:nvCxnSpPr>
        <p:spPr bwMode="auto">
          <a:xfrm flipH="1" flipV="1">
            <a:off x="3267075" y="1676400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3" name="AutoShape 128"/>
          <p:cNvCxnSpPr>
            <a:cxnSpLocks noChangeShapeType="1"/>
            <a:stCxn id="18528" idx="4"/>
          </p:cNvCxnSpPr>
          <p:nvPr/>
        </p:nvCxnSpPr>
        <p:spPr bwMode="auto">
          <a:xfrm>
            <a:off x="5448300" y="1457325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4" name="AutoShape 129"/>
          <p:cNvCxnSpPr>
            <a:cxnSpLocks noChangeShapeType="1"/>
            <a:stCxn id="18525" idx="4"/>
          </p:cNvCxnSpPr>
          <p:nvPr/>
        </p:nvCxnSpPr>
        <p:spPr bwMode="auto">
          <a:xfrm>
            <a:off x="2771775" y="1457325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5" name="AutoShape 130"/>
          <p:cNvCxnSpPr>
            <a:cxnSpLocks noChangeShapeType="1"/>
            <a:stCxn id="18526" idx="4"/>
          </p:cNvCxnSpPr>
          <p:nvPr/>
        </p:nvCxnSpPr>
        <p:spPr bwMode="auto">
          <a:xfrm>
            <a:off x="3838575" y="1457325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6" name="AutoShape 131"/>
          <p:cNvCxnSpPr>
            <a:cxnSpLocks noChangeShapeType="1"/>
            <a:stCxn id="18527" idx="0"/>
          </p:cNvCxnSpPr>
          <p:nvPr/>
        </p:nvCxnSpPr>
        <p:spPr bwMode="auto">
          <a:xfrm flipH="1" flipV="1">
            <a:off x="4343400" y="1676400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37" name="AutoShape 132"/>
          <p:cNvCxnSpPr>
            <a:cxnSpLocks noChangeShapeType="1"/>
            <a:stCxn id="18473" idx="0"/>
          </p:cNvCxnSpPr>
          <p:nvPr/>
        </p:nvCxnSpPr>
        <p:spPr bwMode="auto">
          <a:xfrm rot="16200000" flipV="1">
            <a:off x="4840288" y="1731963"/>
            <a:ext cx="214312" cy="365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38" name="Rectangle 134"/>
          <p:cNvSpPr>
            <a:spLocks noChangeArrowheads="1"/>
          </p:cNvSpPr>
          <p:nvPr/>
        </p:nvSpPr>
        <p:spPr bwMode="auto">
          <a:xfrm>
            <a:off x="1828800" y="339725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b="0"/>
              <a:t>nodes</a:t>
            </a:r>
          </a:p>
        </p:txBody>
      </p:sp>
      <p:cxnSp>
        <p:nvCxnSpPr>
          <p:cNvPr id="18539" name="AutoShape 136"/>
          <p:cNvCxnSpPr>
            <a:cxnSpLocks noChangeShapeType="1"/>
            <a:stCxn id="18538" idx="3"/>
            <a:endCxn id="18466" idx="2"/>
          </p:cNvCxnSpPr>
          <p:nvPr/>
        </p:nvCxnSpPr>
        <p:spPr bwMode="auto">
          <a:xfrm>
            <a:off x="2971800" y="356552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0" name="AutoShape 137"/>
          <p:cNvCxnSpPr>
            <a:cxnSpLocks noChangeShapeType="1"/>
            <a:stCxn id="18538" idx="3"/>
            <a:endCxn id="18457" idx="5"/>
          </p:cNvCxnSpPr>
          <p:nvPr/>
        </p:nvCxnSpPr>
        <p:spPr bwMode="auto">
          <a:xfrm flipH="1" flipV="1">
            <a:off x="2611438" y="327342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1" name="AutoShape 138"/>
          <p:cNvCxnSpPr>
            <a:cxnSpLocks noChangeShapeType="1"/>
            <a:stCxn id="18538" idx="2"/>
            <a:endCxn id="18456" idx="0"/>
          </p:cNvCxnSpPr>
          <p:nvPr/>
        </p:nvCxnSpPr>
        <p:spPr bwMode="auto">
          <a:xfrm rot="16200000" flipH="1">
            <a:off x="2530475" y="360362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2" name="AutoShape 139"/>
          <p:cNvCxnSpPr>
            <a:cxnSpLocks noChangeShapeType="1"/>
            <a:stCxn id="18478" idx="2"/>
            <a:endCxn id="18457" idx="1"/>
          </p:cNvCxnSpPr>
          <p:nvPr/>
        </p:nvCxnSpPr>
        <p:spPr bwMode="auto">
          <a:xfrm rot="16200000" flipH="1">
            <a:off x="1928812" y="2582863"/>
            <a:ext cx="290513" cy="5349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3" name="AutoShape 140"/>
          <p:cNvCxnSpPr>
            <a:cxnSpLocks noChangeShapeType="1"/>
            <a:stCxn id="18466" idx="5"/>
            <a:endCxn id="18469" idx="1"/>
          </p:cNvCxnSpPr>
          <p:nvPr/>
        </p:nvCxnSpPr>
        <p:spPr bwMode="auto">
          <a:xfrm>
            <a:off x="3754438" y="373062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4" name="AutoShape 141"/>
          <p:cNvCxnSpPr>
            <a:cxnSpLocks noChangeShapeType="1"/>
            <a:stCxn id="18469" idx="6"/>
            <a:endCxn id="18483" idx="2"/>
          </p:cNvCxnSpPr>
          <p:nvPr/>
        </p:nvCxnSpPr>
        <p:spPr bwMode="auto">
          <a:xfrm flipV="1">
            <a:off x="4884738" y="396875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5" name="AutoShape 142"/>
          <p:cNvCxnSpPr>
            <a:cxnSpLocks noChangeShapeType="1"/>
            <a:stCxn id="18483" idx="6"/>
            <a:endCxn id="18463" idx="1"/>
          </p:cNvCxnSpPr>
          <p:nvPr/>
        </p:nvCxnSpPr>
        <p:spPr bwMode="auto">
          <a:xfrm>
            <a:off x="6103938" y="396875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6" name="AutoShape 143"/>
          <p:cNvCxnSpPr>
            <a:cxnSpLocks noChangeShapeType="1"/>
            <a:endCxn id="18479" idx="0"/>
          </p:cNvCxnSpPr>
          <p:nvPr/>
        </p:nvCxnSpPr>
        <p:spPr bwMode="auto">
          <a:xfrm>
            <a:off x="7072313" y="4286250"/>
            <a:ext cx="884237" cy="4064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7" name="AutoShape 144"/>
          <p:cNvCxnSpPr>
            <a:cxnSpLocks noChangeShapeType="1"/>
            <a:stCxn id="18465" idx="7"/>
            <a:endCxn id="18456" idx="3"/>
          </p:cNvCxnSpPr>
          <p:nvPr/>
        </p:nvCxnSpPr>
        <p:spPr bwMode="auto">
          <a:xfrm flipV="1">
            <a:off x="2001838" y="418782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8" name="AutoShape 145"/>
          <p:cNvCxnSpPr>
            <a:cxnSpLocks noChangeShapeType="1"/>
            <a:stCxn id="18456" idx="6"/>
            <a:endCxn id="18469" idx="2"/>
          </p:cNvCxnSpPr>
          <p:nvPr/>
        </p:nvCxnSpPr>
        <p:spPr bwMode="auto">
          <a:xfrm>
            <a:off x="2979738" y="404495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49" name="AutoShape 146"/>
          <p:cNvCxnSpPr>
            <a:cxnSpLocks noChangeShapeType="1"/>
            <a:stCxn id="18483" idx="7"/>
            <a:endCxn id="18467" idx="3"/>
          </p:cNvCxnSpPr>
          <p:nvPr/>
        </p:nvCxnSpPr>
        <p:spPr bwMode="auto">
          <a:xfrm flipV="1">
            <a:off x="6040438" y="342582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0" name="AutoShape 147"/>
          <p:cNvCxnSpPr>
            <a:cxnSpLocks noChangeShapeType="1"/>
            <a:stCxn id="18467" idx="6"/>
            <a:endCxn id="18477" idx="1"/>
          </p:cNvCxnSpPr>
          <p:nvPr/>
        </p:nvCxnSpPr>
        <p:spPr bwMode="auto">
          <a:xfrm>
            <a:off x="7086600" y="3282950"/>
            <a:ext cx="600075" cy="508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51" name="Line 148"/>
          <p:cNvSpPr>
            <a:spLocks noChangeShapeType="1"/>
          </p:cNvSpPr>
          <p:nvPr/>
        </p:nvSpPr>
        <p:spPr bwMode="auto">
          <a:xfrm flipV="1">
            <a:off x="4876800" y="393065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552" name="AutoShape 149"/>
          <p:cNvCxnSpPr>
            <a:cxnSpLocks noChangeShapeType="1"/>
            <a:stCxn id="18464" idx="7"/>
            <a:endCxn id="18468" idx="2"/>
          </p:cNvCxnSpPr>
          <p:nvPr/>
        </p:nvCxnSpPr>
        <p:spPr bwMode="auto">
          <a:xfrm flipV="1">
            <a:off x="2916238" y="457835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3" name="AutoShape 150"/>
          <p:cNvCxnSpPr>
            <a:cxnSpLocks noChangeShapeType="1"/>
            <a:stCxn id="18483" idx="0"/>
            <a:endCxn id="18460" idx="4"/>
          </p:cNvCxnSpPr>
          <p:nvPr/>
        </p:nvCxnSpPr>
        <p:spPr bwMode="auto">
          <a:xfrm flipV="1">
            <a:off x="5905500" y="317658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54" name="AutoShape 151"/>
          <p:cNvCxnSpPr>
            <a:cxnSpLocks noChangeShapeType="1"/>
            <a:stCxn id="18556" idx="3"/>
            <a:endCxn id="18460" idx="7"/>
          </p:cNvCxnSpPr>
          <p:nvPr/>
        </p:nvCxnSpPr>
        <p:spPr bwMode="auto">
          <a:xfrm rot="5400000">
            <a:off x="6377781" y="2253457"/>
            <a:ext cx="481013" cy="698500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555" name="Line 154"/>
          <p:cNvSpPr>
            <a:spLocks noChangeShapeType="1"/>
          </p:cNvSpPr>
          <p:nvPr/>
        </p:nvSpPr>
        <p:spPr bwMode="auto">
          <a:xfrm flipV="1">
            <a:off x="4876800" y="400685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56" name="Oval 155"/>
          <p:cNvSpPr>
            <a:spLocks noChangeArrowheads="1"/>
          </p:cNvSpPr>
          <p:nvPr/>
        </p:nvSpPr>
        <p:spPr bwMode="auto">
          <a:xfrm>
            <a:off x="6900863" y="1971675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 b="0"/>
              <a:t>AP</a:t>
            </a:r>
          </a:p>
        </p:txBody>
      </p:sp>
      <p:sp>
        <p:nvSpPr>
          <p:cNvPr id="18557" name="Oval 156"/>
          <p:cNvSpPr>
            <a:spLocks noChangeArrowheads="1"/>
          </p:cNvSpPr>
          <p:nvPr/>
        </p:nvSpPr>
        <p:spPr bwMode="auto">
          <a:xfrm>
            <a:off x="6643688" y="1071563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8558" name="Oval 157"/>
          <p:cNvSpPr>
            <a:spLocks noChangeArrowheads="1"/>
          </p:cNvSpPr>
          <p:nvPr/>
        </p:nvSpPr>
        <p:spPr bwMode="auto">
          <a:xfrm>
            <a:off x="8001000" y="11874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8559" name="Oval 158"/>
          <p:cNvSpPr>
            <a:spLocks noChangeArrowheads="1"/>
          </p:cNvSpPr>
          <p:nvPr/>
        </p:nvSpPr>
        <p:spPr bwMode="auto">
          <a:xfrm>
            <a:off x="8229600" y="187325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8560" name="Oval 159"/>
          <p:cNvSpPr>
            <a:spLocks noChangeArrowheads="1"/>
          </p:cNvSpPr>
          <p:nvPr/>
        </p:nvSpPr>
        <p:spPr bwMode="auto">
          <a:xfrm>
            <a:off x="8329613" y="2757488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600" b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8561" name="AutoShape 160"/>
          <p:cNvCxnSpPr>
            <a:cxnSpLocks noChangeShapeType="1"/>
            <a:stCxn id="18556" idx="0"/>
            <a:endCxn id="18557" idx="4"/>
          </p:cNvCxnSpPr>
          <p:nvPr/>
        </p:nvCxnSpPr>
        <p:spPr bwMode="auto">
          <a:xfrm rot="16200000" flipV="1">
            <a:off x="6779420" y="1621631"/>
            <a:ext cx="442912" cy="257175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2" name="AutoShape 161"/>
          <p:cNvCxnSpPr>
            <a:cxnSpLocks noChangeShapeType="1"/>
            <a:stCxn id="18556" idx="7"/>
            <a:endCxn id="18558" idx="3"/>
          </p:cNvCxnSpPr>
          <p:nvPr/>
        </p:nvCxnSpPr>
        <p:spPr bwMode="auto">
          <a:xfrm rot="5400000" flipH="1" flipV="1">
            <a:off x="7449344" y="1420019"/>
            <a:ext cx="460375" cy="776287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3" name="AutoShape 162"/>
          <p:cNvCxnSpPr>
            <a:cxnSpLocks noChangeShapeType="1"/>
            <a:stCxn id="18556" idx="4"/>
          </p:cNvCxnSpPr>
          <p:nvPr/>
        </p:nvCxnSpPr>
        <p:spPr bwMode="auto">
          <a:xfrm rot="16200000" flipH="1">
            <a:off x="7481888" y="2076450"/>
            <a:ext cx="504825" cy="1209675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4" name="AutoShape 163"/>
          <p:cNvCxnSpPr>
            <a:cxnSpLocks noChangeShapeType="1"/>
            <a:stCxn id="18556" idx="6"/>
            <a:endCxn id="18559" idx="3"/>
          </p:cNvCxnSpPr>
          <p:nvPr/>
        </p:nvCxnSpPr>
        <p:spPr bwMode="auto">
          <a:xfrm>
            <a:off x="7358063" y="2200275"/>
            <a:ext cx="938212" cy="63500"/>
          </a:xfrm>
          <a:prstGeom prst="curvedConnector4">
            <a:avLst>
              <a:gd name="adj1" fmla="val 46435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5" name="AutoShape 104"/>
          <p:cNvCxnSpPr>
            <a:cxnSpLocks noChangeShapeType="1"/>
            <a:stCxn id="18476" idx="0"/>
            <a:endCxn id="18461" idx="5"/>
          </p:cNvCxnSpPr>
          <p:nvPr/>
        </p:nvCxnSpPr>
        <p:spPr bwMode="auto">
          <a:xfrm rot="16200000" flipV="1">
            <a:off x="6152357" y="4829969"/>
            <a:ext cx="344487" cy="568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6" name="AutoShape 93"/>
          <p:cNvCxnSpPr>
            <a:cxnSpLocks noChangeShapeType="1"/>
            <a:stCxn id="18470" idx="4"/>
            <a:endCxn id="18482" idx="0"/>
          </p:cNvCxnSpPr>
          <p:nvPr/>
        </p:nvCxnSpPr>
        <p:spPr bwMode="auto">
          <a:xfrm rot="16200000" flipH="1">
            <a:off x="4991100" y="301625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7" name="AutoShape 93"/>
          <p:cNvCxnSpPr>
            <a:cxnSpLocks noChangeShapeType="1"/>
          </p:cNvCxnSpPr>
          <p:nvPr/>
        </p:nvCxnSpPr>
        <p:spPr bwMode="auto">
          <a:xfrm flipV="1">
            <a:off x="3962400" y="4286250"/>
            <a:ext cx="538163" cy="246063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568" name="AutoShape 93"/>
          <p:cNvCxnSpPr>
            <a:cxnSpLocks noChangeShapeType="1"/>
            <a:stCxn id="18469" idx="7"/>
            <a:endCxn id="18482" idx="3"/>
          </p:cNvCxnSpPr>
          <p:nvPr/>
        </p:nvCxnSpPr>
        <p:spPr bwMode="auto">
          <a:xfrm rot="5400000" flipH="1" flipV="1">
            <a:off x="4783138" y="3684588"/>
            <a:ext cx="415925" cy="339725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Computer Networks</a:t>
            </a:r>
          </a:p>
        </p:txBody>
      </p: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4229100" y="3770313"/>
            <a:ext cx="914400" cy="914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400" b="0">
              <a:latin typeface="Comic Sans MS" charset="0"/>
            </a:endParaRPr>
          </a:p>
        </p:txBody>
      </p:sp>
      <p:sp>
        <p:nvSpPr>
          <p:cNvPr id="18571" name="Rectangle 134"/>
          <p:cNvSpPr>
            <a:spLocks noChangeArrowheads="1"/>
          </p:cNvSpPr>
          <p:nvPr/>
        </p:nvSpPr>
        <p:spPr bwMode="auto">
          <a:xfrm>
            <a:off x="2555875" y="2924175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b="0"/>
              <a:t>links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Link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256212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Throughput or link capacity - </a:t>
            </a:r>
            <a:r>
              <a:rPr lang="en-US" dirty="0" smtClean="0">
                <a:solidFill>
                  <a:srgbClr val="000000"/>
                </a:solidFill>
              </a:rPr>
              <a:t>bits/sec. successfully sent   </a:t>
            </a:r>
            <a:r>
              <a:rPr lang="en-US" dirty="0" smtClean="0">
                <a:solidFill>
                  <a:schemeClr val="tx1"/>
                </a:solidFill>
              </a:rPr>
              <a:t>[e.g. Throughput = 10 Mbps]</a:t>
            </a:r>
          </a:p>
          <a:p>
            <a:pPr>
              <a:defRPr/>
            </a:pPr>
            <a:r>
              <a:rPr lang="en-US" b="1" dirty="0" smtClean="0"/>
              <a:t>Error rate – </a:t>
            </a:r>
            <a:r>
              <a:rPr lang="en-US" dirty="0" smtClean="0">
                <a:solidFill>
                  <a:srgbClr val="000000"/>
                </a:solidFill>
              </a:rPr>
              <a:t>the fraction of bits correctly received over sent ones </a:t>
            </a:r>
            <a:r>
              <a:rPr lang="en-US" dirty="0">
                <a:solidFill>
                  <a:srgbClr val="000000"/>
                </a:solidFill>
              </a:rPr>
              <a:t>[e.g. </a:t>
            </a:r>
            <a:r>
              <a:rPr lang="en-US" dirty="0" smtClean="0">
                <a:solidFill>
                  <a:srgbClr val="000000"/>
                </a:solidFill>
              </a:rPr>
              <a:t>Error rate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 smtClean="0">
                <a:solidFill>
                  <a:srgbClr val="000000"/>
                </a:solidFill>
              </a:rPr>
              <a:t>10</a:t>
            </a:r>
            <a:r>
              <a:rPr lang="en-US" baseline="30000" dirty="0" smtClean="0">
                <a:solidFill>
                  <a:srgbClr val="000000"/>
                </a:solidFill>
              </a:rPr>
              <a:t>-9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pPr>
              <a:defRPr/>
            </a:pPr>
            <a:r>
              <a:rPr lang="en-US" b="1" dirty="0" smtClean="0"/>
              <a:t>Propagation delay — </a:t>
            </a:r>
            <a:r>
              <a:rPr lang="en-US" dirty="0" smtClean="0">
                <a:solidFill>
                  <a:srgbClr val="000000"/>
                </a:solidFill>
              </a:rPr>
              <a:t>time a bits takes to travel across the link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e.g. </a:t>
            </a:r>
            <a:r>
              <a:rPr lang="en-US" dirty="0" smtClean="0">
                <a:solidFill>
                  <a:schemeClr val="tx1"/>
                </a:solidFill>
              </a:rPr>
              <a:t>Prop. delay </a:t>
            </a:r>
            <a:r>
              <a:rPr lang="en-US" dirty="0">
                <a:solidFill>
                  <a:schemeClr val="tx1"/>
                </a:solidFill>
              </a:rPr>
              <a:t>= 10 </a:t>
            </a:r>
            <a:r>
              <a:rPr lang="en-US" dirty="0" err="1" smtClean="0">
                <a:solidFill>
                  <a:schemeClr val="tx1"/>
                </a:solidFill>
              </a:rPr>
              <a:t>ms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b="1" dirty="0">
                <a:latin typeface="Comic Sans MS" pitchFamily="66" charset="0"/>
              </a:rPr>
              <a:t>Link utilization</a:t>
            </a:r>
            <a:r>
              <a:rPr lang="en-US" b="1" dirty="0"/>
              <a:t> - </a:t>
            </a:r>
            <a:r>
              <a:rPr lang="en-US" dirty="0">
                <a:solidFill>
                  <a:schemeClr val="tx1"/>
                </a:solidFill>
              </a:rPr>
              <a:t>the average fraction of time a link is busy </a:t>
            </a:r>
            <a:r>
              <a:rPr lang="en-US" dirty="0">
                <a:solidFill>
                  <a:srgbClr val="000000"/>
                </a:solidFill>
              </a:rPr>
              <a:t>[e.g. </a:t>
            </a:r>
            <a:r>
              <a:rPr lang="en-US" dirty="0" smtClean="0">
                <a:solidFill>
                  <a:srgbClr val="000000"/>
                </a:solidFill>
              </a:rPr>
              <a:t>Utilization </a:t>
            </a:r>
            <a:r>
              <a:rPr lang="en-US" dirty="0">
                <a:solidFill>
                  <a:srgbClr val="000000"/>
                </a:solidFill>
              </a:rPr>
              <a:t>= 0.8]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when overhead is taken into account (i.e., it is excluded from the useful bits sent), link utilization is often referred to as link efficiency.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endParaRPr lang="en-US" b="1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9115B10C-CCD1-7549-B634-A7D5B861BCD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E337CBE8-3E24-A44B-A3B3-BC8E203263F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482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539750" y="2997200"/>
            <a:ext cx="1371600" cy="896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2400"/>
              <a:t>Customer</a:t>
            </a:r>
          </a:p>
          <a:p>
            <a:r>
              <a:rPr lang="en-US" sz="2400"/>
              <a:t>Arrivals</a:t>
            </a:r>
          </a:p>
        </p:txBody>
      </p:sp>
      <p:sp>
        <p:nvSpPr>
          <p:cNvPr id="20487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/>
              <a:t>Queue</a:t>
            </a:r>
          </a:p>
        </p:txBody>
      </p:sp>
      <p:sp>
        <p:nvSpPr>
          <p:cNvPr id="20488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/>
              <a:t>Server</a:t>
            </a:r>
          </a:p>
        </p:txBody>
      </p:sp>
      <p:sp>
        <p:nvSpPr>
          <p:cNvPr id="20489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Simple Queuing Model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Router Node </a:t>
            </a:r>
          </a:p>
        </p:txBody>
      </p:sp>
      <p:sp>
        <p:nvSpPr>
          <p:cNvPr id="21506" name="Oval 3"/>
          <p:cNvSpPr>
            <a:spLocks noChangeArrowheads="1"/>
          </p:cNvSpPr>
          <p:nvPr/>
        </p:nvSpPr>
        <p:spPr bwMode="auto">
          <a:xfrm>
            <a:off x="1744663" y="1514475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Line 4"/>
          <p:cNvSpPr>
            <a:spLocks noChangeShapeType="1"/>
          </p:cNvSpPr>
          <p:nvPr/>
        </p:nvSpPr>
        <p:spPr bwMode="auto">
          <a:xfrm>
            <a:off x="6786563" y="3643313"/>
            <a:ext cx="1241425" cy="361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 flipV="1">
            <a:off x="6300788" y="1484313"/>
            <a:ext cx="1584325" cy="906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6429375" y="4714875"/>
            <a:ext cx="1785938" cy="1257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204788" y="360997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8"/>
          <p:cNvSpPr>
            <a:spLocks noChangeShapeType="1"/>
          </p:cNvSpPr>
          <p:nvPr/>
        </p:nvSpPr>
        <p:spPr bwMode="auto">
          <a:xfrm>
            <a:off x="971550" y="1412875"/>
            <a:ext cx="1595438" cy="596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 flipV="1">
            <a:off x="827088" y="5057775"/>
            <a:ext cx="1597025" cy="6746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10"/>
          <p:cNvSpPr>
            <a:spLocks noChangeShapeType="1"/>
          </p:cNvSpPr>
          <p:nvPr/>
        </p:nvSpPr>
        <p:spPr bwMode="auto">
          <a:xfrm flipV="1">
            <a:off x="4197350" y="5738813"/>
            <a:ext cx="46038" cy="5476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Rectangle 13"/>
          <p:cNvSpPr>
            <a:spLocks noChangeArrowheads="1"/>
          </p:cNvSpPr>
          <p:nvPr/>
        </p:nvSpPr>
        <p:spPr bwMode="auto">
          <a:xfrm>
            <a:off x="4929188" y="3152775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5"/>
          <p:cNvSpPr>
            <a:spLocks noChangeArrowheads="1"/>
          </p:cNvSpPr>
          <p:nvPr/>
        </p:nvSpPr>
        <p:spPr bwMode="auto">
          <a:xfrm>
            <a:off x="5843588" y="3152775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7"/>
          <p:cNvSpPr>
            <a:spLocks noChangeShapeType="1"/>
          </p:cNvSpPr>
          <p:nvPr/>
        </p:nvSpPr>
        <p:spPr bwMode="auto">
          <a:xfrm>
            <a:off x="5386388" y="3609975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188" y="3076575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21518" name="Rectangle 25"/>
          <p:cNvSpPr>
            <a:spLocks noChangeArrowheads="1"/>
          </p:cNvSpPr>
          <p:nvPr/>
        </p:nvSpPr>
        <p:spPr bwMode="auto">
          <a:xfrm>
            <a:off x="2916238" y="1773238"/>
            <a:ext cx="2571750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3600"/>
              <a:t>node</a:t>
            </a:r>
            <a:r>
              <a:rPr lang="en-US" sz="3600">
                <a:solidFill>
                  <a:srgbClr val="A50021"/>
                </a:solidFill>
              </a:rPr>
              <a:t>  </a:t>
            </a:r>
            <a:r>
              <a:rPr lang="en-US" sz="2400">
                <a:solidFill>
                  <a:srgbClr val="A50021"/>
                </a:solidFill>
              </a:rPr>
              <a:t>     </a:t>
            </a:r>
          </a:p>
        </p:txBody>
      </p:sp>
      <p:sp>
        <p:nvSpPr>
          <p:cNvPr id="21519" name="Oval 27"/>
          <p:cNvSpPr>
            <a:spLocks noChangeArrowheads="1"/>
          </p:cNvSpPr>
          <p:nvPr/>
        </p:nvSpPr>
        <p:spPr bwMode="auto">
          <a:xfrm>
            <a:off x="7956550" y="386080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  </a:t>
            </a:r>
          </a:p>
          <a:p>
            <a:r>
              <a:rPr lang="en-US" sz="4000">
                <a:solidFill>
                  <a:srgbClr val="A50021"/>
                </a:solidFill>
              </a:rPr>
              <a:t>    </a:t>
            </a:r>
          </a:p>
        </p:txBody>
      </p:sp>
      <p:sp>
        <p:nvSpPr>
          <p:cNvPr id="21520" name="Rectangle 28"/>
          <p:cNvSpPr>
            <a:spLocks noChangeArrowheads="1"/>
          </p:cNvSpPr>
          <p:nvPr/>
        </p:nvSpPr>
        <p:spPr bwMode="auto">
          <a:xfrm>
            <a:off x="3252788" y="4143375"/>
            <a:ext cx="3429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6659563" y="2276475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/>
              <a:t>Outgoing Link</a:t>
            </a:r>
          </a:p>
        </p:txBody>
      </p:sp>
      <p:sp>
        <p:nvSpPr>
          <p:cNvPr id="21522" name="Rectangle 32"/>
          <p:cNvSpPr>
            <a:spLocks noChangeArrowheads="1"/>
          </p:cNvSpPr>
          <p:nvPr/>
        </p:nvSpPr>
        <p:spPr bwMode="auto">
          <a:xfrm>
            <a:off x="3405188" y="4219575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/>
              <a:t>Router Buffer</a:t>
            </a:r>
          </a:p>
        </p:txBody>
      </p:sp>
      <p:sp>
        <p:nvSpPr>
          <p:cNvPr id="21523" name="Rectangle 33"/>
          <p:cNvSpPr>
            <a:spLocks noChangeArrowheads="1"/>
          </p:cNvSpPr>
          <p:nvPr/>
        </p:nvSpPr>
        <p:spPr bwMode="auto">
          <a:xfrm>
            <a:off x="5580063" y="4076700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/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804025" y="4005263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40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2714625" y="3643313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50" y="3286125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7885113" y="4221163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Rectangle 13"/>
          <p:cNvSpPr>
            <a:spLocks noChangeArrowheads="1"/>
          </p:cNvSpPr>
          <p:nvPr/>
        </p:nvSpPr>
        <p:spPr bwMode="auto">
          <a:xfrm>
            <a:off x="4500563" y="3157538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Rectangle 13"/>
          <p:cNvSpPr>
            <a:spLocks noChangeArrowheads="1"/>
          </p:cNvSpPr>
          <p:nvPr/>
        </p:nvSpPr>
        <p:spPr bwMode="auto">
          <a:xfrm>
            <a:off x="3114675" y="3157538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Rectangle 13"/>
          <p:cNvSpPr>
            <a:spLocks noChangeArrowheads="1"/>
          </p:cNvSpPr>
          <p:nvPr/>
        </p:nvSpPr>
        <p:spPr bwMode="auto">
          <a:xfrm>
            <a:off x="3571875" y="3157538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13"/>
          <p:cNvSpPr>
            <a:spLocks noChangeArrowheads="1"/>
          </p:cNvSpPr>
          <p:nvPr/>
        </p:nvSpPr>
        <p:spPr bwMode="auto">
          <a:xfrm>
            <a:off x="4043363" y="3157538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2" name="Rectangle 30"/>
          <p:cNvSpPr>
            <a:spLocks noChangeArrowheads="1"/>
          </p:cNvSpPr>
          <p:nvPr/>
        </p:nvSpPr>
        <p:spPr bwMode="auto">
          <a:xfrm>
            <a:off x="395288" y="3716338"/>
            <a:ext cx="1600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800"/>
              <a:t>Incoming 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94B4D7B4-A7B3-1447-865A-B0BB83B6F05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000625" y="3500438"/>
            <a:ext cx="285750" cy="285750"/>
          </a:xfrm>
          <a:prstGeom prst="ellipse">
            <a:avLst/>
          </a:prstGeom>
          <a:solidFill>
            <a:srgbClr val="0033CC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0">
              <a:latin typeface="Comic Sans MS" charset="0"/>
            </a:endParaRPr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6143625" y="3500438"/>
            <a:ext cx="285750" cy="285750"/>
          </a:xfrm>
          <a:prstGeom prst="ellipse">
            <a:avLst/>
          </a:prstGeom>
          <a:solidFill>
            <a:srgbClr val="0033CC"/>
          </a:solidFill>
          <a:ln w="25400">
            <a:solidFill>
              <a:srgbClr val="0033C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0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53425" cy="78581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endParaRPr lang="en-US" sz="3200" dirty="0" smtClean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341438"/>
            <a:ext cx="8429625" cy="51117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b="1" dirty="0" smtClean="0">
                <a:latin typeface="Comic Sans MS" pitchFamily="66" charset="0"/>
              </a:rPr>
              <a:t>Utilization (taxa de </a:t>
            </a:r>
            <a:r>
              <a:rPr lang="en-US" sz="2400" b="1" dirty="0" err="1" smtClean="0">
                <a:latin typeface="Comic Sans MS" pitchFamily="66" charset="0"/>
              </a:rPr>
              <a:t>utilização</a:t>
            </a:r>
            <a:r>
              <a:rPr lang="en-US" sz="2400" b="1" dirty="0" smtClean="0">
                <a:latin typeface="Comic Sans MS" pitchFamily="66" charset="0"/>
              </a:rPr>
              <a:t>)</a:t>
            </a:r>
            <a:endParaRPr lang="en-US" sz="2400" b="1" dirty="0" smtClean="0"/>
          </a:p>
          <a:p>
            <a:pPr lvl="1">
              <a:defRPr/>
            </a:pPr>
            <a:r>
              <a:rPr lang="en-US" sz="2000" dirty="0" smtClean="0"/>
              <a:t>the percentage of time a device is busy servicing a “customer”.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latin typeface="Comic Sans MS" pitchFamily="66" charset="0"/>
              </a:rPr>
              <a:t>Throughput (</a:t>
            </a:r>
            <a:r>
              <a:rPr lang="en-US" sz="2400" b="1" dirty="0" err="1" smtClean="0">
                <a:latin typeface="Comic Sans MS" pitchFamily="66" charset="0"/>
              </a:rPr>
              <a:t>desempenho</a:t>
            </a:r>
            <a:r>
              <a:rPr lang="en-US" sz="2400" b="1" dirty="0" smtClean="0">
                <a:latin typeface="Comic Sans MS" pitchFamily="66" charset="0"/>
              </a:rPr>
              <a:t>)</a:t>
            </a:r>
            <a:endParaRPr lang="en-US" sz="2400" b="1" dirty="0" smtClean="0"/>
          </a:p>
          <a:p>
            <a:pPr lvl="1">
              <a:defRPr/>
            </a:pPr>
            <a:r>
              <a:rPr lang="en-US" sz="2000" dirty="0" smtClean="0"/>
              <a:t>the number of jobs processed by the “system” per unit time.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latin typeface="Comic Sans MS" pitchFamily="66" charset="0"/>
              </a:rPr>
              <a:t>Response time (tempo de </a:t>
            </a:r>
            <a:r>
              <a:rPr lang="en-US" sz="2400" b="1" dirty="0" err="1" smtClean="0">
                <a:latin typeface="Comic Sans MS" pitchFamily="66" charset="0"/>
              </a:rPr>
              <a:t>resposta</a:t>
            </a:r>
            <a:r>
              <a:rPr lang="en-US" sz="2400" b="1" dirty="0" smtClean="0">
                <a:latin typeface="Comic Sans MS" pitchFamily="66" charset="0"/>
              </a:rPr>
              <a:t>)</a:t>
            </a:r>
            <a:endParaRPr lang="en-US" sz="2400" b="1" dirty="0" smtClean="0"/>
          </a:p>
          <a:p>
            <a:pPr lvl="1">
              <a:defRPr/>
            </a:pPr>
            <a:r>
              <a:rPr lang="en-US" sz="2000" dirty="0" smtClean="0"/>
              <a:t> the time required to receive a response to a request (round-trip time </a:t>
            </a:r>
            <a:r>
              <a:rPr lang="en-US" sz="2000" dirty="0" smtClean="0">
                <a:solidFill>
                  <a:schemeClr val="tx1"/>
                </a:solidFill>
              </a:rPr>
              <a:t>(RTT) </a:t>
            </a:r>
            <a:r>
              <a:rPr lang="en-US" sz="2000" dirty="0" smtClean="0"/>
              <a:t>).</a:t>
            </a:r>
          </a:p>
          <a:p>
            <a:pPr>
              <a:buFontTx/>
              <a:buNone/>
              <a:defRPr/>
            </a:pPr>
            <a:r>
              <a:rPr lang="en-US" sz="2400" b="1" dirty="0" smtClean="0">
                <a:latin typeface="Comic Sans MS" pitchFamily="66" charset="0"/>
              </a:rPr>
              <a:t>Delay (</a:t>
            </a:r>
            <a:r>
              <a:rPr lang="en-US" sz="2400" b="1" dirty="0" err="1" smtClean="0">
                <a:latin typeface="Comic Sans MS" pitchFamily="66" charset="0"/>
              </a:rPr>
              <a:t>atraso</a:t>
            </a:r>
            <a:r>
              <a:rPr lang="en-US" sz="2400" b="1" dirty="0" smtClean="0">
                <a:latin typeface="Comic Sans MS" pitchFamily="66" charset="0"/>
              </a:rPr>
              <a:t>)</a:t>
            </a:r>
            <a:endParaRPr lang="en-US" sz="2400" b="1" dirty="0" smtClean="0"/>
          </a:p>
          <a:p>
            <a:pPr lvl="1">
              <a:defRPr/>
            </a:pPr>
            <a:r>
              <a:rPr lang="en-US" sz="2000" dirty="0" smtClean="0"/>
              <a:t>the time to traverse from one end to the other of a system. 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1C8E658F-195D-6A48-B06A-432DD1FBFE54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FF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/>
              <a:t>Queuing Metrics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End-to-End Packet Delay</a:t>
            </a:r>
            <a:endParaRPr lang="en-US" dirty="0"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BDACFC09-E42A-D04E-A35B-1B76F07205B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23555" name="Picture 1027" descr="1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44675"/>
            <a:ext cx="8312150" cy="298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1258888" y="5661025"/>
            <a:ext cx="70580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5425" indent="-225425" algn="l" eaLnBrk="0" hangingPunct="0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kern="0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rPr>
              <a:t>End-to-end delay includes multiple hop link delays.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Hop Delay Components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94675" y="6486525"/>
            <a:ext cx="914400" cy="228600"/>
          </a:xfrm>
        </p:spPr>
        <p:txBody>
          <a:bodyPr/>
          <a:lstStyle/>
          <a:p>
            <a:pPr>
              <a:defRPr/>
            </a:pPr>
            <a:fld id="{991E8B2F-4D8A-BD43-A571-00155243895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194323" y="3293814"/>
            <a:ext cx="1198562" cy="369888"/>
          </a:xfrm>
          <a:prstGeom prst="ellipse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194323" y="3225552"/>
            <a:ext cx="1198562" cy="263525"/>
          </a:xfrm>
          <a:prstGeom prst="rect">
            <a:avLst/>
          </a:prstGeom>
          <a:solidFill>
            <a:srgbClr val="D5D5F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203848" y="2996952"/>
            <a:ext cx="1198562" cy="430212"/>
          </a:xfrm>
          <a:prstGeom prst="ellipse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549923" y="3027114"/>
            <a:ext cx="498475" cy="119063"/>
            <a:chOff x="2208" y="2184"/>
            <a:chExt cx="176" cy="69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15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3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6289948" y="3312864"/>
            <a:ext cx="1198562" cy="369888"/>
          </a:xfrm>
          <a:prstGeom prst="ellipse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6299473" y="3292227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299473" y="3254127"/>
            <a:ext cx="1198562" cy="263525"/>
          </a:xfrm>
          <a:prstGeom prst="rect">
            <a:avLst/>
          </a:prstGeom>
          <a:solidFill>
            <a:srgbClr val="D5D5FF"/>
          </a:solidFill>
          <a:ln>
            <a:noFill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6308998" y="3025527"/>
            <a:ext cx="1198562" cy="430212"/>
          </a:xfrm>
          <a:prstGeom prst="ellipse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464073" y="2931864"/>
            <a:ext cx="741362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V="1">
            <a:off x="2768873" y="3471614"/>
            <a:ext cx="428625" cy="450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>
            <a:off x="4388123" y="3350964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5307285" y="3150939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Rectangle 30"/>
          <p:cNvSpPr>
            <a:spLocks noChangeArrowheads="1"/>
          </p:cNvSpPr>
          <p:nvPr/>
        </p:nvSpPr>
        <p:spPr bwMode="auto">
          <a:xfrm>
            <a:off x="4054748" y="3222377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Rectangle 31"/>
          <p:cNvSpPr>
            <a:spLocks noChangeArrowheads="1"/>
          </p:cNvSpPr>
          <p:nvPr/>
        </p:nvSpPr>
        <p:spPr bwMode="auto">
          <a:xfrm>
            <a:off x="4216673" y="3222377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Rectangle 32"/>
          <p:cNvSpPr>
            <a:spLocks noChangeArrowheads="1"/>
          </p:cNvSpPr>
          <p:nvPr/>
        </p:nvSpPr>
        <p:spPr bwMode="auto">
          <a:xfrm>
            <a:off x="3002235" y="3122364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>
            <a:off x="2953023" y="3058864"/>
            <a:ext cx="21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 flipV="1">
            <a:off x="6078810" y="2950914"/>
            <a:ext cx="36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1586185" y="261595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6600"/>
                </a:solidFill>
              </a:rPr>
              <a:t>A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762398" y="3568452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B</a:t>
            </a:r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4345260" y="3160464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4734198" y="2763589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propagation</a:t>
            </a: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 rot="10800000">
            <a:off x="4488135" y="2950914"/>
            <a:ext cx="31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2830785" y="2323852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transmission</a:t>
            </a:r>
          </a:p>
        </p:txBody>
      </p:sp>
      <p:sp>
        <p:nvSpPr>
          <p:cNvPr id="38" name="Line 42"/>
          <p:cNvSpPr>
            <a:spLocks noChangeShapeType="1"/>
          </p:cNvSpPr>
          <p:nvPr/>
        </p:nvSpPr>
        <p:spPr bwMode="auto">
          <a:xfrm rot="10800000" flipH="1" flipV="1">
            <a:off x="3881710" y="2592139"/>
            <a:ext cx="528638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2970485" y="3878014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CC0000"/>
                </a:solidFill>
              </a:rPr>
              <a:t>nodal</a:t>
            </a:r>
          </a:p>
          <a:p>
            <a:pPr algn="ctr"/>
            <a:r>
              <a:rPr lang="en-US" sz="1800">
                <a:solidFill>
                  <a:srgbClr val="CC0000"/>
                </a:solidFill>
              </a:rPr>
              <a:t>processing</a:t>
            </a:r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 rot="10800000">
            <a:off x="3221310" y="3922464"/>
            <a:ext cx="83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45"/>
          <p:cNvSpPr>
            <a:spLocks noChangeShapeType="1"/>
          </p:cNvSpPr>
          <p:nvPr/>
        </p:nvSpPr>
        <p:spPr bwMode="auto">
          <a:xfrm rot="10800000" flipV="1">
            <a:off x="4030935" y="3684339"/>
            <a:ext cx="38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4438923" y="4135189"/>
            <a:ext cx="1123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CC0000"/>
                </a:solidFill>
              </a:rPr>
              <a:t>queueing</a:t>
            </a:r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 rot="10800000">
            <a:off x="4192860" y="3684339"/>
            <a:ext cx="59531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" name="Group 48"/>
          <p:cNvGrpSpPr>
            <a:grpSpLocks/>
          </p:cNvGrpSpPr>
          <p:nvPr/>
        </p:nvGrpSpPr>
        <p:grpSpPr bwMode="auto">
          <a:xfrm>
            <a:off x="6636023" y="3084264"/>
            <a:ext cx="498475" cy="119063"/>
            <a:chOff x="2208" y="2184"/>
            <a:chExt cx="176" cy="69"/>
          </a:xfrm>
        </p:grpSpPr>
        <p:grpSp>
          <p:nvGrpSpPr>
            <p:cNvPr id="45" name="Group 49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50" name="Line 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53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47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979712" y="5013176"/>
            <a:ext cx="4943475" cy="55403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85750" indent="-285750" eaLnBrk="1" hangingPunct="1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None/>
            </a:pPr>
            <a:r>
              <a:rPr lang="en-US" i="1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Gill Sans MT" charset="0"/>
              </a:rPr>
              <a:t>nodal</a:t>
            </a:r>
            <a:r>
              <a:rPr lang="en-US">
                <a:solidFill>
                  <a:srgbClr val="000000"/>
                </a:solidFill>
                <a:latin typeface="Gill Sans MT" charset="0"/>
              </a:rPr>
              <a:t> = </a:t>
            </a:r>
            <a:r>
              <a:rPr lang="en-US" i="1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Gill Sans MT" charset="0"/>
              </a:rPr>
              <a:t>proc</a:t>
            </a:r>
            <a:r>
              <a:rPr lang="en-US">
                <a:solidFill>
                  <a:srgbClr val="000000"/>
                </a:solidFill>
                <a:latin typeface="Gill Sans MT" charset="0"/>
              </a:rPr>
              <a:t> + </a:t>
            </a:r>
            <a:r>
              <a:rPr lang="en-US" i="1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Gill Sans MT" charset="0"/>
              </a:rPr>
              <a:t>queue</a:t>
            </a:r>
            <a:r>
              <a:rPr lang="en-US">
                <a:solidFill>
                  <a:srgbClr val="000000"/>
                </a:solidFill>
                <a:latin typeface="Gill Sans MT" charset="0"/>
              </a:rPr>
              <a:t> + </a:t>
            </a:r>
            <a:r>
              <a:rPr lang="en-US" i="1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Gill Sans MT" charset="0"/>
              </a:rPr>
              <a:t>trans</a:t>
            </a:r>
            <a:r>
              <a:rPr lang="en-US">
                <a:solidFill>
                  <a:srgbClr val="000000"/>
                </a:solidFill>
                <a:latin typeface="Gill Sans MT" charset="0"/>
              </a:rPr>
              <a:t> +  </a:t>
            </a:r>
            <a:r>
              <a:rPr lang="en-US" i="1">
                <a:solidFill>
                  <a:srgbClr val="000000"/>
                </a:solidFill>
                <a:latin typeface="Gill Sans MT" charset="0"/>
              </a:rPr>
              <a:t>d</a:t>
            </a:r>
            <a:r>
              <a:rPr lang="en-US" baseline="-25000">
                <a:solidFill>
                  <a:srgbClr val="000000"/>
                </a:solidFill>
                <a:latin typeface="Gill Sans MT" charset="0"/>
              </a:rPr>
              <a:t>prop</a:t>
            </a:r>
            <a:endParaRPr lang="en-US">
              <a:solidFill>
                <a:srgbClr val="000000"/>
              </a:solidFill>
              <a:latin typeface="Gill Sans MT" charset="0"/>
            </a:endParaRPr>
          </a:p>
        </p:txBody>
      </p:sp>
      <p:grpSp>
        <p:nvGrpSpPr>
          <p:cNvPr id="54" name="Group 66"/>
          <p:cNvGrpSpPr>
            <a:grpSpLocks/>
          </p:cNvGrpSpPr>
          <p:nvPr/>
        </p:nvGrpSpPr>
        <p:grpSpPr bwMode="auto">
          <a:xfrm>
            <a:off x="1736998" y="2615952"/>
            <a:ext cx="779462" cy="679450"/>
            <a:chOff x="-44" y="1473"/>
            <a:chExt cx="981" cy="1105"/>
          </a:xfrm>
        </p:grpSpPr>
        <p:pic>
          <p:nvPicPr>
            <p:cNvPr id="55" name="Picture 6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Freeform 6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7" name="Group 69"/>
          <p:cNvGrpSpPr>
            <a:grpSpLocks/>
          </p:cNvGrpSpPr>
          <p:nvPr/>
        </p:nvGrpSpPr>
        <p:grpSpPr bwMode="auto">
          <a:xfrm>
            <a:off x="2011635" y="3598614"/>
            <a:ext cx="779463" cy="679450"/>
            <a:chOff x="-44" y="1473"/>
            <a:chExt cx="981" cy="1105"/>
          </a:xfrm>
        </p:grpSpPr>
        <p:pic>
          <p:nvPicPr>
            <p:cNvPr id="58" name="Picture 7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Freeform 7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0045 w 356"/>
                <a:gd name="T3" fmla="*/ 645 h 368"/>
                <a:gd name="T4" fmla="*/ 11917 w 356"/>
                <a:gd name="T5" fmla="*/ 13448 h 368"/>
                <a:gd name="T6" fmla="*/ 2626 w 356"/>
                <a:gd name="T7" fmla="*/ 1681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11314</TotalTime>
  <Words>1109</Words>
  <Application>Microsoft Macintosh PowerPoint</Application>
  <PresentationFormat>On-screen Show (4:3)</PresentationFormat>
  <Paragraphs>243</Paragraphs>
  <Slides>20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cs426</vt:lpstr>
      <vt:lpstr>Equation</vt:lpstr>
      <vt:lpstr>Clip</vt:lpstr>
      <vt:lpstr> TCP/IP Computer Networks   Performance Metrics </vt:lpstr>
      <vt:lpstr>Lecture Outline</vt:lpstr>
      <vt:lpstr>Computer Networks</vt:lpstr>
      <vt:lpstr>Link Performance Measures</vt:lpstr>
      <vt:lpstr>Simple Queuing Model</vt:lpstr>
      <vt:lpstr>Router Node </vt:lpstr>
      <vt:lpstr> </vt:lpstr>
      <vt:lpstr>End-to-End Packet Delay</vt:lpstr>
      <vt:lpstr>Hop Delay Components</vt:lpstr>
      <vt:lpstr>Nodal Delay</vt:lpstr>
      <vt:lpstr>Queuing Delay</vt:lpstr>
      <vt:lpstr>Implementation: Packet drop</vt:lpstr>
      <vt:lpstr>Network Path Performance Measures</vt:lpstr>
      <vt:lpstr>More</vt:lpstr>
      <vt:lpstr>Throughput / Goodput</vt:lpstr>
      <vt:lpstr>Throughput (more)</vt:lpstr>
      <vt:lpstr>Throughput: Internet Scenario</vt:lpstr>
      <vt:lpstr>Wireless Links Performance Metrics</vt:lpstr>
      <vt:lpstr>Tools</vt:lpstr>
      <vt:lpstr>Performance Metrics Summary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626</cp:revision>
  <dcterms:created xsi:type="dcterms:W3CDTF">2001-07-06T14:58:21Z</dcterms:created>
  <dcterms:modified xsi:type="dcterms:W3CDTF">2014-09-11T11:27:37Z</dcterms:modified>
</cp:coreProperties>
</file>