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57" r:id="rId2"/>
    <p:sldId id="396" r:id="rId3"/>
    <p:sldId id="397" r:id="rId4"/>
    <p:sldId id="401" r:id="rId5"/>
    <p:sldId id="398" r:id="rId6"/>
    <p:sldId id="399" r:id="rId7"/>
    <p:sldId id="400" r:id="rId8"/>
    <p:sldId id="405" r:id="rId9"/>
    <p:sldId id="406" r:id="rId10"/>
    <p:sldId id="408" r:id="rId11"/>
    <p:sldId id="409" r:id="rId12"/>
    <p:sldId id="412" r:id="rId13"/>
    <p:sldId id="415" r:id="rId14"/>
    <p:sldId id="410" r:id="rId15"/>
    <p:sldId id="416" r:id="rId16"/>
    <p:sldId id="417" r:id="rId17"/>
    <p:sldId id="418" r:id="rId18"/>
    <p:sldId id="411" r:id="rId19"/>
    <p:sldId id="419" r:id="rId20"/>
    <p:sldId id="413" r:id="rId21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8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124073DE-CF2C-7248-8E0A-634EB2168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17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CE50AE74-0943-1540-B230-0402C8339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31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170E36-2C12-8140-8486-3D5E51E19DB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3114" indent="-29735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9406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5168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40930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6693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92455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8217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43980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AB125DC7-4ADE-E34E-9720-2B6C69F8D916}" type="slidenum">
              <a:rPr lang="en-US" sz="1200"/>
              <a:pPr>
                <a:defRPr/>
              </a:pPr>
              <a:t>10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3114" indent="-29735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9406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5168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40930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6693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92455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8217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43980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AA1FCAF5-D6F1-A346-A175-021581EECD86}" type="slidenum">
              <a:rPr lang="en-US" sz="1200"/>
              <a:pPr>
                <a:defRPr/>
              </a:pPr>
              <a:t>11</a:t>
            </a:fld>
            <a:endParaRPr 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73114" indent="-29735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189406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65168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40930" indent="-237881" defTabSz="961436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16693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092455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568217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043980" indent="-237881" defTabSz="9614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2B49E2E5-B734-834B-8A58-F908832767C7}" type="slidenum">
              <a:rPr lang="en-US" sz="1200"/>
              <a:pPr>
                <a:defRPr/>
              </a:pPr>
              <a:t>12</a:t>
            </a:fld>
            <a:endParaRPr lang="en-US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61ADC-8AF5-8F44-992E-CE500A27A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5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DF28B-6AD7-3643-AE10-01347CCDD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7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1D982-E5F2-C347-B7F7-0C5D17228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8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A3216-A4E0-2148-9DA3-AF445BCA1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17C63-2F91-F846-BED5-E93A2BED1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05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A49B-83C0-E045-A6C1-C66826954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2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6C4D7-DB69-B745-92E9-19680ACC9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1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8C7AD-BAF2-AD48-B7A0-8BF1885A5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A997C-5F19-2D4C-A719-483B04ABF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0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292E3-DB75-844C-BC4D-52E603DAA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32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263E-8DA9-2F4C-BD78-7DFBEBF71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6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87DCEC3-CBCB-644C-8E56-26B46592C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3496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4CC7ABE-F814-7B41-B236-A13433CE725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TCP/IP Computer Networks</a:t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Performance Metrics</a:t>
            </a:r>
            <a:br>
              <a:rPr lang="en-US" dirty="0" smtClean="0">
                <a:cs typeface="+mj-cs"/>
              </a:rPr>
            </a:br>
            <a:endParaRPr lang="en-US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2895600"/>
          </a:xfrm>
        </p:spPr>
        <p:txBody>
          <a:bodyPr/>
          <a:lstStyle/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Jos</a:t>
            </a:r>
            <a:r>
              <a:rPr lang="en-US" altLang="ja-JP" sz="2400" dirty="0" smtClean="0"/>
              <a:t>é Legatheaux Martins</a:t>
            </a:r>
          </a:p>
          <a:p>
            <a:pPr>
              <a:defRPr/>
            </a:pPr>
            <a:endParaRPr lang="en-US" altLang="ja-JP" sz="2400" dirty="0" smtClean="0"/>
          </a:p>
          <a:p>
            <a:pPr>
              <a:defRPr/>
            </a:pPr>
            <a:r>
              <a:rPr lang="en-US" altLang="ja-JP" sz="2400" dirty="0" err="1" smtClean="0"/>
              <a:t>Departamento</a:t>
            </a:r>
            <a:r>
              <a:rPr lang="en-US" altLang="ja-JP" sz="2400" dirty="0" smtClean="0"/>
              <a:t> de </a:t>
            </a:r>
            <a:r>
              <a:rPr lang="en-US" altLang="ja-JP" sz="2400" dirty="0" err="1" smtClean="0"/>
              <a:t>Informática</a:t>
            </a:r>
            <a:r>
              <a:rPr lang="en-US" altLang="ja-JP" sz="2400" dirty="0" smtClean="0"/>
              <a:t> da</a:t>
            </a:r>
          </a:p>
          <a:p>
            <a:pPr>
              <a:defRPr/>
            </a:pPr>
            <a:r>
              <a:rPr lang="en-US" altLang="ja-JP" sz="2400" dirty="0" smtClean="0"/>
              <a:t>FCT/UNL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Nodal </a:t>
            </a:r>
            <a:r>
              <a:rPr lang="en-US" dirty="0">
                <a:cs typeface="+mj-cs"/>
              </a:rPr>
              <a:t>D</a:t>
            </a:r>
            <a:r>
              <a:rPr lang="en-US" dirty="0" smtClean="0">
                <a:cs typeface="+mj-cs"/>
              </a:rPr>
              <a:t>elay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47938"/>
            <a:ext cx="7772400" cy="3700462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d</a:t>
            </a:r>
            <a:r>
              <a:rPr lang="en-US" sz="2400" baseline="-25000" smtClean="0"/>
              <a:t>proc</a:t>
            </a:r>
            <a:r>
              <a:rPr lang="en-US" sz="2400" smtClean="0"/>
              <a:t> = processing delay</a:t>
            </a:r>
          </a:p>
          <a:p>
            <a:pPr lvl="1">
              <a:defRPr/>
            </a:pPr>
            <a:r>
              <a:rPr lang="en-US" sz="2000" smtClean="0"/>
              <a:t>typically a few microsecs or less</a:t>
            </a:r>
          </a:p>
          <a:p>
            <a:pPr>
              <a:defRPr/>
            </a:pPr>
            <a:r>
              <a:rPr lang="en-US" sz="2400" smtClean="0"/>
              <a:t>d</a:t>
            </a:r>
            <a:r>
              <a:rPr lang="en-US" sz="2400" baseline="-25000" smtClean="0"/>
              <a:t>queue</a:t>
            </a:r>
            <a:r>
              <a:rPr lang="en-US" sz="2400" smtClean="0"/>
              <a:t> = queuing delay</a:t>
            </a:r>
          </a:p>
          <a:p>
            <a:pPr lvl="1">
              <a:defRPr/>
            </a:pPr>
            <a:r>
              <a:rPr lang="en-US" sz="2000" smtClean="0"/>
              <a:t>depends on congestion</a:t>
            </a:r>
          </a:p>
          <a:p>
            <a:pPr>
              <a:defRPr/>
            </a:pPr>
            <a:r>
              <a:rPr lang="en-US" sz="2400" smtClean="0"/>
              <a:t>d</a:t>
            </a:r>
            <a:r>
              <a:rPr lang="en-US" sz="2400" baseline="-25000" smtClean="0"/>
              <a:t>trans</a:t>
            </a:r>
            <a:r>
              <a:rPr lang="en-US" sz="2400" smtClean="0"/>
              <a:t> = transmission delay</a:t>
            </a:r>
          </a:p>
          <a:p>
            <a:pPr lvl="1">
              <a:defRPr/>
            </a:pPr>
            <a:r>
              <a:rPr lang="en-US" sz="2000" smtClean="0"/>
              <a:t>= L/R, significant for low-speed links</a:t>
            </a:r>
          </a:p>
          <a:p>
            <a:pPr>
              <a:defRPr/>
            </a:pPr>
            <a:r>
              <a:rPr lang="en-US" sz="2400" smtClean="0"/>
              <a:t>d</a:t>
            </a:r>
            <a:r>
              <a:rPr lang="en-US" sz="2400" baseline="-25000" smtClean="0"/>
              <a:t>prop</a:t>
            </a:r>
            <a:r>
              <a:rPr lang="en-US" sz="2400" smtClean="0"/>
              <a:t> = propagation delay</a:t>
            </a:r>
          </a:p>
          <a:p>
            <a:pPr lvl="1">
              <a:defRPr/>
            </a:pPr>
            <a:r>
              <a:rPr lang="en-US" sz="2000" smtClean="0"/>
              <a:t>a few microsecs to hundreds of msecs</a:t>
            </a:r>
          </a:p>
        </p:txBody>
      </p:sp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1887538" y="1371600"/>
          <a:ext cx="53149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4" imgW="2006600" imgH="241300" progId="Equation.3">
                  <p:embed/>
                </p:oleObj>
              </mc:Choice>
              <mc:Fallback>
                <p:oleObj name="Equation" r:id="rId4" imgW="2006600" imgH="241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8" y="1371600"/>
                        <a:ext cx="5314950" cy="6350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4E2CAB14-F824-5040-8BFF-5D6761D58AE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0" descr="queueDe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1290638"/>
            <a:ext cx="4983163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260350"/>
            <a:ext cx="8248650" cy="79216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Queuing Delay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0" y="1638300"/>
            <a:ext cx="3810000" cy="178117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R=link bandwidth (bps)</a:t>
            </a:r>
          </a:p>
          <a:p>
            <a:pPr>
              <a:defRPr/>
            </a:pPr>
            <a:r>
              <a:rPr lang="en-US" sz="2400" dirty="0" smtClean="0"/>
              <a:t>L=packet length (bits)</a:t>
            </a:r>
          </a:p>
          <a:p>
            <a:pPr>
              <a:defRPr/>
            </a:pPr>
            <a:r>
              <a:rPr lang="en-US" sz="2400" dirty="0" smtClean="0"/>
              <a:t>a=average packet arrival rate</a:t>
            </a:r>
          </a:p>
        </p:txBody>
      </p:sp>
      <p:sp>
        <p:nvSpPr>
          <p:cNvPr id="27652" name="Rectangle 61"/>
          <p:cNvSpPr>
            <a:spLocks noChangeArrowheads="1"/>
          </p:cNvSpPr>
          <p:nvPr/>
        </p:nvSpPr>
        <p:spPr bwMode="auto">
          <a:xfrm>
            <a:off x="611188" y="3571875"/>
            <a:ext cx="3810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Wingdings" charset="0"/>
              <a:buNone/>
            </a:pPr>
            <a:r>
              <a:rPr lang="en-US">
                <a:solidFill>
                  <a:srgbClr val="000000"/>
                </a:solidFill>
                <a:latin typeface="Comic Sans MS" charset="0"/>
              </a:rPr>
              <a:t>traffic intensity = La/R</a:t>
            </a:r>
          </a:p>
        </p:txBody>
      </p:sp>
      <p:sp>
        <p:nvSpPr>
          <p:cNvPr id="27653" name="Rectangle 62"/>
          <p:cNvSpPr>
            <a:spLocks noChangeArrowheads="1"/>
          </p:cNvSpPr>
          <p:nvPr/>
        </p:nvSpPr>
        <p:spPr bwMode="auto">
          <a:xfrm>
            <a:off x="827088" y="4581525"/>
            <a:ext cx="7561262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>
              <a:spcBef>
                <a:spcPct val="20000"/>
              </a:spcBef>
              <a:buClr>
                <a:srgbClr val="0033CC"/>
              </a:buClr>
              <a:buSzPct val="85000"/>
            </a:pPr>
            <a:r>
              <a:rPr lang="en-US">
                <a:latin typeface="Comic Sans MS" charset="0"/>
              </a:rPr>
              <a:t>La/R ~ 0: average queuing delay small</a:t>
            </a:r>
          </a:p>
          <a:p>
            <a:pPr algn="l">
              <a:spcBef>
                <a:spcPct val="20000"/>
              </a:spcBef>
              <a:buClr>
                <a:srgbClr val="0033CC"/>
              </a:buClr>
              <a:buSzPct val="85000"/>
            </a:pPr>
            <a:r>
              <a:rPr lang="en-US">
                <a:latin typeface="Comic Sans MS" charset="0"/>
              </a:rPr>
              <a:t>La/R -&gt; 1: delays become large</a:t>
            </a:r>
          </a:p>
          <a:p>
            <a:pPr algn="l">
              <a:spcBef>
                <a:spcPct val="20000"/>
              </a:spcBef>
              <a:buClr>
                <a:srgbClr val="0033CC"/>
              </a:buClr>
              <a:buSzPct val="85000"/>
            </a:pPr>
            <a:r>
              <a:rPr lang="en-US">
                <a:latin typeface="Comic Sans MS" charset="0"/>
              </a:rPr>
              <a:t>La/R = or &gt; 1: more “work” arriving than can be serviced, average delay infinite!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</a:pPr>
            <a:endParaRPr lang="en-US">
              <a:latin typeface="Comic Sans MS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5DE0719D-0295-6A44-BB75-2DE5A26454FD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Implementation: Packet drop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394700" cy="3744912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Q</a:t>
            </a:r>
            <a:r>
              <a:rPr lang="en-US" sz="2400" dirty="0" smtClean="0">
                <a:solidFill>
                  <a:srgbClr val="000000"/>
                </a:solidFill>
              </a:rPr>
              <a:t>ueue (aka buffer) preceding link in buffer has finite capacity.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P</a:t>
            </a:r>
            <a:r>
              <a:rPr lang="en-US" sz="2400" dirty="0" smtClean="0">
                <a:solidFill>
                  <a:srgbClr val="000000"/>
                </a:solidFill>
              </a:rPr>
              <a:t>acket arriving to full queue is dropped (aka lost)  [FIFO Drop Tail router].</a:t>
            </a:r>
          </a:p>
          <a:p>
            <a:pPr>
              <a:defRPr/>
            </a:pPr>
            <a:r>
              <a:rPr lang="en-US" sz="2400" dirty="0">
                <a:solidFill>
                  <a:srgbClr val="000000"/>
                </a:solidFill>
              </a:rPr>
              <a:t>L</a:t>
            </a:r>
            <a:r>
              <a:rPr lang="en-US" sz="2400" dirty="0" smtClean="0">
                <a:solidFill>
                  <a:srgbClr val="000000"/>
                </a:solidFill>
              </a:rPr>
              <a:t>ost packet may be retransmitted by previous node, by source end system, or not at all.</a:t>
            </a:r>
          </a:p>
        </p:txBody>
      </p:sp>
      <p:sp>
        <p:nvSpPr>
          <p:cNvPr id="29700" name="Oval 6"/>
          <p:cNvSpPr>
            <a:spLocks noChangeArrowheads="1"/>
          </p:cNvSpPr>
          <p:nvPr/>
        </p:nvSpPr>
        <p:spPr bwMode="auto">
          <a:xfrm>
            <a:off x="3317875" y="5314950"/>
            <a:ext cx="1198563" cy="369888"/>
          </a:xfrm>
          <a:prstGeom prst="ellipse">
            <a:avLst/>
          </a:prstGeom>
          <a:solidFill>
            <a:srgbClr val="D5D5FF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3317875" y="5246688"/>
            <a:ext cx="1198563" cy="263525"/>
          </a:xfrm>
          <a:prstGeom prst="rect">
            <a:avLst/>
          </a:prstGeom>
          <a:solidFill>
            <a:srgbClr val="D5D5FF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8"/>
          <p:cNvSpPr>
            <a:spLocks noChangeArrowheads="1"/>
          </p:cNvSpPr>
          <p:nvPr/>
        </p:nvSpPr>
        <p:spPr bwMode="auto">
          <a:xfrm>
            <a:off x="3327400" y="5018088"/>
            <a:ext cx="1198563" cy="430212"/>
          </a:xfrm>
          <a:prstGeom prst="ellipse">
            <a:avLst/>
          </a:prstGeom>
          <a:solidFill>
            <a:srgbClr val="D5D5FF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3673475" y="5048250"/>
            <a:ext cx="498475" cy="119063"/>
            <a:chOff x="2208" y="2184"/>
            <a:chExt cx="176" cy="69"/>
          </a:xfrm>
        </p:grpSpPr>
        <p:grpSp>
          <p:nvGrpSpPr>
            <p:cNvPr id="29731" name="Group 10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29736" name="Line 1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7" name="Line 1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8" name="Line 1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732" name="Group 14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29733" name="Line 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4" name="Line 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5" name="Line 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705" name="Line 23"/>
          <p:cNvSpPr>
            <a:spLocks noChangeShapeType="1"/>
          </p:cNvSpPr>
          <p:nvPr/>
        </p:nvSpPr>
        <p:spPr bwMode="auto">
          <a:xfrm>
            <a:off x="2587625" y="495300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24"/>
          <p:cNvSpPr>
            <a:spLocks noChangeShapeType="1"/>
          </p:cNvSpPr>
          <p:nvPr/>
        </p:nvSpPr>
        <p:spPr bwMode="auto">
          <a:xfrm flipV="1">
            <a:off x="2892425" y="5938838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25"/>
          <p:cNvSpPr>
            <a:spLocks noChangeShapeType="1"/>
          </p:cNvSpPr>
          <p:nvPr/>
        </p:nvSpPr>
        <p:spPr bwMode="auto">
          <a:xfrm>
            <a:off x="4511675" y="5372100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26"/>
          <p:cNvSpPr>
            <a:spLocks noChangeShapeType="1"/>
          </p:cNvSpPr>
          <p:nvPr/>
        </p:nvSpPr>
        <p:spPr bwMode="auto">
          <a:xfrm flipH="1">
            <a:off x="3092450" y="4943475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27"/>
          <p:cNvSpPr>
            <a:spLocks noChangeShapeType="1"/>
          </p:cNvSpPr>
          <p:nvPr/>
        </p:nvSpPr>
        <p:spPr bwMode="auto">
          <a:xfrm>
            <a:off x="3101975" y="5376863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28"/>
          <p:cNvSpPr>
            <a:spLocks noChangeArrowheads="1"/>
          </p:cNvSpPr>
          <p:nvPr/>
        </p:nvSpPr>
        <p:spPr bwMode="auto">
          <a:xfrm>
            <a:off x="5430838" y="51720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Rectangle 29"/>
          <p:cNvSpPr>
            <a:spLocks noChangeArrowheads="1"/>
          </p:cNvSpPr>
          <p:nvPr/>
        </p:nvSpPr>
        <p:spPr bwMode="auto">
          <a:xfrm>
            <a:off x="4178300" y="524351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340225" y="524351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3030538" y="5418138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Freeform 32"/>
          <p:cNvSpPr>
            <a:spLocks/>
          </p:cNvSpPr>
          <p:nvPr/>
        </p:nvSpPr>
        <p:spPr bwMode="auto">
          <a:xfrm>
            <a:off x="3128963" y="5297488"/>
            <a:ext cx="228600" cy="103187"/>
          </a:xfrm>
          <a:custGeom>
            <a:avLst/>
            <a:gdLst>
              <a:gd name="T0" fmla="*/ 0 w 111"/>
              <a:gd name="T1" fmla="*/ 2147483647 h 67"/>
              <a:gd name="T2" fmla="*/ 0 w 111"/>
              <a:gd name="T3" fmla="*/ 0 h 67"/>
              <a:gd name="T4" fmla="*/ 2147483647 w 111"/>
              <a:gd name="T5" fmla="*/ 2147483647 h 67"/>
              <a:gd name="T6" fmla="*/ 0 60000 65536"/>
              <a:gd name="T7" fmla="*/ 0 60000 65536"/>
              <a:gd name="T8" fmla="*/ 0 60000 65536"/>
              <a:gd name="T9" fmla="*/ 0 w 111"/>
              <a:gd name="T10" fmla="*/ 0 h 67"/>
              <a:gd name="T11" fmla="*/ 111 w 111"/>
              <a:gd name="T12" fmla="*/ 67 h 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67">
                <a:moveTo>
                  <a:pt x="0" y="67"/>
                </a:moveTo>
                <a:lnTo>
                  <a:pt x="0" y="0"/>
                </a:lnTo>
                <a:lnTo>
                  <a:pt x="111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33"/>
          <p:cNvSpPr>
            <a:spLocks noChangeShapeType="1"/>
          </p:cNvSpPr>
          <p:nvPr/>
        </p:nvSpPr>
        <p:spPr bwMode="auto">
          <a:xfrm flipV="1">
            <a:off x="3035300" y="566102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Text Box 36"/>
          <p:cNvSpPr txBox="1">
            <a:spLocks noChangeArrowheads="1"/>
          </p:cNvSpPr>
          <p:nvPr/>
        </p:nvSpPr>
        <p:spPr bwMode="auto">
          <a:xfrm>
            <a:off x="1835696" y="5805264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 dirty="0">
                <a:solidFill>
                  <a:schemeClr val="accent2"/>
                </a:solidFill>
                <a:latin typeface="Comic Sans MS" charset="0"/>
              </a:rPr>
              <a:t>B</a:t>
            </a:r>
            <a:endParaRPr lang="en-US" sz="2400" b="0" dirty="0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29718" name="Text Box 40"/>
          <p:cNvSpPr txBox="1">
            <a:spLocks noChangeArrowheads="1"/>
          </p:cNvSpPr>
          <p:nvPr/>
        </p:nvSpPr>
        <p:spPr bwMode="auto">
          <a:xfrm>
            <a:off x="4932363" y="4437063"/>
            <a:ext cx="2998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latin typeface="Comic Sans MS" charset="0"/>
              </a:rPr>
              <a:t>packet being transmitted</a:t>
            </a: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9719" name="Line 41"/>
          <p:cNvSpPr>
            <a:spLocks noChangeShapeType="1"/>
          </p:cNvSpPr>
          <p:nvPr/>
        </p:nvSpPr>
        <p:spPr bwMode="auto">
          <a:xfrm rot="10800000" flipV="1">
            <a:off x="4508500" y="4705350"/>
            <a:ext cx="727075" cy="5778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Rectangle 56"/>
          <p:cNvSpPr>
            <a:spLocks noChangeArrowheads="1"/>
          </p:cNvSpPr>
          <p:nvPr/>
        </p:nvSpPr>
        <p:spPr bwMode="auto">
          <a:xfrm>
            <a:off x="4014788" y="5241925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57"/>
          <p:cNvSpPr>
            <a:spLocks noChangeArrowheads="1"/>
          </p:cNvSpPr>
          <p:nvPr/>
        </p:nvSpPr>
        <p:spPr bwMode="auto">
          <a:xfrm>
            <a:off x="3852863" y="52419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58"/>
          <p:cNvSpPr>
            <a:spLocks noChangeArrowheads="1"/>
          </p:cNvSpPr>
          <p:nvPr/>
        </p:nvSpPr>
        <p:spPr bwMode="auto">
          <a:xfrm>
            <a:off x="3687763" y="524192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Rectangle 59"/>
          <p:cNvSpPr>
            <a:spLocks noChangeArrowheads="1"/>
          </p:cNvSpPr>
          <p:nvPr/>
        </p:nvSpPr>
        <p:spPr bwMode="auto">
          <a:xfrm>
            <a:off x="3524250" y="5241925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Rectangle 61"/>
          <p:cNvSpPr>
            <a:spLocks noChangeArrowheads="1"/>
          </p:cNvSpPr>
          <p:nvPr/>
        </p:nvSpPr>
        <p:spPr bwMode="auto">
          <a:xfrm>
            <a:off x="3359150" y="5243513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62"/>
          <p:cNvSpPr>
            <a:spLocks noChangeArrowheads="1"/>
          </p:cNvSpPr>
          <p:nvPr/>
        </p:nvSpPr>
        <p:spPr bwMode="auto">
          <a:xfrm>
            <a:off x="3330575" y="5219700"/>
            <a:ext cx="1171575" cy="242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Line 63"/>
          <p:cNvSpPr>
            <a:spLocks noChangeShapeType="1"/>
          </p:cNvSpPr>
          <p:nvPr/>
        </p:nvSpPr>
        <p:spPr bwMode="auto">
          <a:xfrm rot="10800000">
            <a:off x="3233738" y="5657850"/>
            <a:ext cx="771525" cy="3968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7" name="Text Box 64"/>
          <p:cNvSpPr txBox="1">
            <a:spLocks noChangeArrowheads="1"/>
          </p:cNvSpPr>
          <p:nvPr/>
        </p:nvSpPr>
        <p:spPr bwMode="auto">
          <a:xfrm>
            <a:off x="4002088" y="5870575"/>
            <a:ext cx="2800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000000"/>
                </a:solidFill>
                <a:latin typeface="Comic Sans MS" charset="0"/>
              </a:rPr>
              <a:t>packet arriving to</a:t>
            </a:r>
          </a:p>
          <a:p>
            <a:pPr eaLnBrk="1" hangingPunct="1"/>
            <a:r>
              <a:rPr lang="en-US" sz="1800" dirty="0">
                <a:solidFill>
                  <a:srgbClr val="000000"/>
                </a:solidFill>
                <a:latin typeface="Comic Sans MS" charset="0"/>
              </a:rPr>
              <a:t>full buffer is </a:t>
            </a:r>
            <a:r>
              <a:rPr lang="en-US" sz="1800" i="1" dirty="0">
                <a:solidFill>
                  <a:srgbClr val="000000"/>
                </a:solidFill>
                <a:latin typeface="Comic Sans MS" charset="0"/>
              </a:rPr>
              <a:t>dropped.</a:t>
            </a:r>
          </a:p>
        </p:txBody>
      </p:sp>
      <p:sp>
        <p:nvSpPr>
          <p:cNvPr id="29728" name="Text Box 65"/>
          <p:cNvSpPr txBox="1">
            <a:spLocks noChangeArrowheads="1"/>
          </p:cNvSpPr>
          <p:nvPr/>
        </p:nvSpPr>
        <p:spPr bwMode="auto">
          <a:xfrm>
            <a:off x="3133725" y="4232275"/>
            <a:ext cx="1716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  <a:latin typeface="Comic Sans MS" charset="0"/>
              </a:rPr>
              <a:t>buffer </a:t>
            </a:r>
          </a:p>
          <a:p>
            <a:pPr eaLnBrk="1" hangingPunct="1"/>
            <a:r>
              <a:rPr lang="en-US" sz="1800">
                <a:solidFill>
                  <a:srgbClr val="000000"/>
                </a:solidFill>
                <a:latin typeface="Comic Sans MS" charset="0"/>
              </a:rPr>
              <a:t>(waiting area)</a:t>
            </a:r>
            <a:endParaRPr lang="en-US" sz="180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29729" name="Line 66"/>
          <p:cNvSpPr>
            <a:spLocks noChangeShapeType="1"/>
          </p:cNvSpPr>
          <p:nvPr/>
        </p:nvSpPr>
        <p:spPr bwMode="auto">
          <a:xfrm>
            <a:off x="3359150" y="4805363"/>
            <a:ext cx="104775" cy="3571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7184B1A3-0B6B-344D-8375-AA81437E18FA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grpSp>
        <p:nvGrpSpPr>
          <p:cNvPr id="44" name="Group 66"/>
          <p:cNvGrpSpPr>
            <a:grpSpLocks/>
          </p:cNvGrpSpPr>
          <p:nvPr/>
        </p:nvGrpSpPr>
        <p:grpSpPr bwMode="auto">
          <a:xfrm>
            <a:off x="1835696" y="4725144"/>
            <a:ext cx="779462" cy="679450"/>
            <a:chOff x="-44" y="1473"/>
            <a:chExt cx="981" cy="1105"/>
          </a:xfrm>
        </p:grpSpPr>
        <p:pic>
          <p:nvPicPr>
            <p:cNvPr id="45" name="Picture 6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Freeform 6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8" name="Group 69"/>
          <p:cNvGrpSpPr>
            <a:grpSpLocks/>
          </p:cNvGrpSpPr>
          <p:nvPr/>
        </p:nvGrpSpPr>
        <p:grpSpPr bwMode="auto">
          <a:xfrm>
            <a:off x="2110333" y="5707806"/>
            <a:ext cx="779463" cy="679450"/>
            <a:chOff x="-44" y="1473"/>
            <a:chExt cx="981" cy="1105"/>
          </a:xfrm>
        </p:grpSpPr>
        <p:pic>
          <p:nvPicPr>
            <p:cNvPr id="49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1" name="Text Box 36"/>
          <p:cNvSpPr txBox="1">
            <a:spLocks noChangeArrowheads="1"/>
          </p:cNvSpPr>
          <p:nvPr/>
        </p:nvSpPr>
        <p:spPr bwMode="auto">
          <a:xfrm>
            <a:off x="1386873" y="4797152"/>
            <a:ext cx="4097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 dirty="0">
                <a:solidFill>
                  <a:schemeClr val="accent2"/>
                </a:solidFill>
                <a:latin typeface="Comic Sans MS" charset="0"/>
              </a:rPr>
              <a:t>A</a:t>
            </a:r>
            <a:endParaRPr lang="en-US" sz="2400" b="0" dirty="0">
              <a:solidFill>
                <a:schemeClr val="accent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152400"/>
            <a:ext cx="9036050" cy="828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Network Path Performance Measures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68413"/>
            <a:ext cx="8320087" cy="5400675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latin typeface="Comic Sans MS" pitchFamily="66" charset="0"/>
              </a:rPr>
              <a:t>End-to-end delay</a:t>
            </a:r>
            <a:endParaRPr lang="en-US" sz="2400" dirty="0"/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Delay from source to destination.</a:t>
            </a:r>
            <a:r>
              <a:rPr lang="en-US" sz="2000" b="1" dirty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Measured from when the sender starts sending a packet up to when the receiver completely receives the packet</a:t>
            </a:r>
            <a:endParaRPr lang="en-US" sz="2000" dirty="0">
              <a:latin typeface="Comic Sans MS" pitchFamily="66" charset="0"/>
            </a:endParaRPr>
          </a:p>
          <a:p>
            <a:pPr>
              <a:defRPr/>
            </a:pPr>
            <a:r>
              <a:rPr lang="en-US" sz="2400" b="1" dirty="0" smtClean="0">
                <a:latin typeface="Comic Sans MS" pitchFamily="66" charset="0"/>
              </a:rPr>
              <a:t>Latency</a:t>
            </a:r>
            <a:endParaRPr lang="en-US" sz="2400" dirty="0"/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U</a:t>
            </a:r>
            <a:r>
              <a:rPr lang="en-US" sz="2000" dirty="0" smtClean="0">
                <a:solidFill>
                  <a:srgbClr val="000000"/>
                </a:solidFill>
              </a:rPr>
              <a:t>sually implies the minimum possible delay. Latency assumes no queuing and no contention encountered along the path.</a:t>
            </a:r>
            <a:r>
              <a:rPr lang="en-US" sz="2000" b="1" dirty="0">
                <a:latin typeface="Comic Sans MS" pitchFamily="66" charset="0"/>
              </a:rPr>
              <a:t> </a:t>
            </a:r>
            <a:endParaRPr lang="en-US" sz="2000" b="1" dirty="0" smtClean="0">
              <a:latin typeface="Comic Sans MS" pitchFamily="66" charset="0"/>
            </a:endParaRPr>
          </a:p>
          <a:p>
            <a:pPr>
              <a:defRPr/>
            </a:pPr>
            <a:r>
              <a:rPr lang="en-US" sz="2400" b="1" dirty="0" smtClean="0">
                <a:latin typeface="Comic Sans MS" pitchFamily="66" charset="0"/>
              </a:rPr>
              <a:t>Jitter</a:t>
            </a:r>
            <a:endParaRPr lang="en-US" sz="2400" dirty="0"/>
          </a:p>
          <a:p>
            <a:pPr lvl="1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Variance of end-to-end delay.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E0FA74A2-102C-034C-ACC3-49CE18EAE77E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" y="152400"/>
            <a:ext cx="9036050" cy="82867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More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68413"/>
            <a:ext cx="8320087" cy="5400675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latin typeface="Comic Sans MS" pitchFamily="66" charset="0"/>
              </a:rPr>
              <a:t>Packet loss rate</a:t>
            </a:r>
          </a:p>
          <a:p>
            <a:pPr lvl="1">
              <a:defRPr/>
            </a:pPr>
            <a:r>
              <a:rPr lang="en-US" sz="2000" dirty="0">
                <a:solidFill>
                  <a:schemeClr val="tx1"/>
                </a:solidFill>
              </a:rPr>
              <a:t>the percentage of packets lost or dropped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b="1" dirty="0" smtClean="0">
              <a:latin typeface="Comic Sans MS" pitchFamily="66" charset="0"/>
            </a:endParaRPr>
          </a:p>
          <a:p>
            <a:pPr>
              <a:defRPr/>
            </a:pPr>
            <a:r>
              <a:rPr lang="en-US" sz="2400" b="1" dirty="0" err="1" smtClean="0">
                <a:latin typeface="Comic Sans MS" pitchFamily="66" charset="0"/>
              </a:rPr>
              <a:t>Goodput</a:t>
            </a:r>
            <a:endParaRPr lang="en-US" sz="2400" dirty="0"/>
          </a:p>
          <a:p>
            <a:pPr lvl="1">
              <a:defRPr/>
            </a:pPr>
            <a:r>
              <a:rPr lang="en-US" sz="2000" dirty="0">
                <a:solidFill>
                  <a:srgbClr val="000000"/>
                </a:solidFill>
              </a:rPr>
              <a:t>{</a:t>
            </a:r>
            <a:r>
              <a:rPr lang="en-US" sz="2000" i="1" dirty="0">
                <a:solidFill>
                  <a:srgbClr val="000000"/>
                </a:solidFill>
              </a:rPr>
              <a:t>measured at the receiver</a:t>
            </a:r>
            <a:r>
              <a:rPr lang="en-US" sz="2000" dirty="0">
                <a:solidFill>
                  <a:srgbClr val="000000"/>
                </a:solidFill>
              </a:rPr>
              <a:t>} The rate in bits per second of useful traffic received. </a:t>
            </a:r>
            <a:r>
              <a:rPr lang="en-US" sz="2000" dirty="0" err="1">
                <a:solidFill>
                  <a:srgbClr val="000000"/>
                </a:solidFill>
              </a:rPr>
              <a:t>Goodput</a:t>
            </a:r>
            <a:r>
              <a:rPr lang="en-US" sz="2000" dirty="0">
                <a:solidFill>
                  <a:srgbClr val="000000"/>
                </a:solidFill>
              </a:rPr>
              <a:t> excludes duplicate packets and packets dropped along the path.</a:t>
            </a:r>
            <a:endParaRPr lang="en-US" sz="2000" u="sng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400" b="1" dirty="0" smtClean="0">
                <a:latin typeface="Comic Sans MS" pitchFamily="66" charset="0"/>
              </a:rPr>
              <a:t>Fairness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either Jain’s fairness or max-min fairness are used to measure fair treatment among competing flows.</a:t>
            </a:r>
          </a:p>
          <a:p>
            <a:pPr>
              <a:defRPr/>
            </a:pPr>
            <a:r>
              <a:rPr lang="en-US" sz="2400" b="1" dirty="0" smtClean="0">
                <a:latin typeface="Comic Sans MS" pitchFamily="66" charset="0"/>
              </a:rPr>
              <a:t>Quality of Service (</a:t>
            </a:r>
            <a:r>
              <a:rPr lang="en-US" sz="2400" b="1" dirty="0" err="1" smtClean="0">
                <a:latin typeface="Comic Sans MS" pitchFamily="66" charset="0"/>
              </a:rPr>
              <a:t>QoS</a:t>
            </a:r>
            <a:r>
              <a:rPr lang="en-US" sz="2400" b="1" dirty="0" smtClean="0">
                <a:latin typeface="Comic Sans MS" pitchFamily="66" charset="0"/>
              </a:rPr>
              <a:t>)</a:t>
            </a:r>
            <a:endParaRPr lang="en-US" sz="2400" dirty="0" smtClean="0"/>
          </a:p>
          <a:p>
            <a:pPr lvl="1"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a </a:t>
            </a:r>
            <a:r>
              <a:rPr lang="en-US" sz="2000" dirty="0" err="1" smtClean="0">
                <a:solidFill>
                  <a:srgbClr val="000000"/>
                </a:solidFill>
              </a:rPr>
              <a:t>QoS</a:t>
            </a:r>
            <a:r>
              <a:rPr lang="en-US" sz="2000" dirty="0" smtClean="0">
                <a:solidFill>
                  <a:srgbClr val="000000"/>
                </a:solidFill>
              </a:rPr>
              <a:t> measure accounts for importance of specific metric to one type of application [e.g. jitter and playable frame rate for streaming media].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C706EA07-C766-A142-A181-05FBD0F1ABF6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Line 321"/>
          <p:cNvSpPr>
            <a:spLocks noChangeShapeType="1"/>
          </p:cNvSpPr>
          <p:nvPr/>
        </p:nvSpPr>
        <p:spPr bwMode="auto">
          <a:xfrm>
            <a:off x="1476375" y="4530725"/>
            <a:ext cx="631666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Throughput / </a:t>
            </a:r>
            <a:r>
              <a:rPr lang="en-US" dirty="0" err="1" smtClean="0">
                <a:cs typeface="+mj-cs"/>
              </a:rPr>
              <a:t>Goodput</a:t>
            </a:r>
            <a:endParaRPr lang="en-US" dirty="0" smtClean="0">
              <a:cs typeface="+mj-cs"/>
            </a:endParaRP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7772400" cy="24876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throughput — rate (bits/time unit) at which bits are transferred between sender/receiver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instantaneous:</a:t>
            </a:r>
            <a:r>
              <a:rPr lang="en-US" dirty="0" smtClean="0">
                <a:solidFill>
                  <a:srgbClr val="000000"/>
                </a:solidFill>
              </a:rPr>
              <a:t> rate at given point in time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0000"/>
                </a:solidFill>
              </a:rPr>
              <a:t>average:</a:t>
            </a:r>
            <a:r>
              <a:rPr lang="en-US" dirty="0" smtClean="0">
                <a:solidFill>
                  <a:srgbClr val="000000"/>
                </a:solidFill>
              </a:rPr>
              <a:t> rate over longer period of time</a:t>
            </a:r>
          </a:p>
        </p:txBody>
      </p:sp>
      <p:grpSp>
        <p:nvGrpSpPr>
          <p:cNvPr id="33796" name="Group 246"/>
          <p:cNvGrpSpPr>
            <a:grpSpLocks/>
          </p:cNvGrpSpPr>
          <p:nvPr/>
        </p:nvGrpSpPr>
        <p:grpSpPr bwMode="auto">
          <a:xfrm>
            <a:off x="3806825" y="4394200"/>
            <a:ext cx="1055688" cy="360363"/>
            <a:chOff x="3600" y="219"/>
            <a:chExt cx="360" cy="175"/>
          </a:xfrm>
        </p:grpSpPr>
        <p:sp>
          <p:nvSpPr>
            <p:cNvPr id="33833" name="Oval 24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4" name="Line 24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5" name="Line 24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6" name="Rectangle 25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7" name="Oval 25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8" name="Group 25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3843" name="Line 25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4" name="Line 25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5" name="Line 25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3839" name="Group 25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3840" name="Line 25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1" name="Line 25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2" name="Line 25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33797" name="Object 271"/>
          <p:cNvGraphicFramePr>
            <a:graphicFrameLocks noChangeAspect="1"/>
          </p:cNvGraphicFramePr>
          <p:nvPr/>
        </p:nvGraphicFramePr>
        <p:xfrm>
          <a:off x="7721600" y="4062413"/>
          <a:ext cx="7858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2" name="Clip" r:id="rId3" imgW="1304925" imgH="1085850" progId="MS_ClipArt_Gallery.2">
                  <p:embed/>
                </p:oleObj>
              </mc:Choice>
              <mc:Fallback>
                <p:oleObj name="Clip" r:id="rId3" imgW="1304925" imgH="1085850" progId="MS_ClipArt_Gallery.2">
                  <p:embed/>
                  <p:pic>
                    <p:nvPicPr>
                      <p:cNvPr id="0" name="Object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1600" y="4062413"/>
                        <a:ext cx="785813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798" name="Group 300"/>
          <p:cNvGrpSpPr>
            <a:grpSpLocks/>
          </p:cNvGrpSpPr>
          <p:nvPr/>
        </p:nvGrpSpPr>
        <p:grpSpPr bwMode="auto">
          <a:xfrm>
            <a:off x="942975" y="3981450"/>
            <a:ext cx="374650" cy="838200"/>
            <a:chOff x="4180" y="783"/>
            <a:chExt cx="150" cy="307"/>
          </a:xfrm>
        </p:grpSpPr>
        <p:sp>
          <p:nvSpPr>
            <p:cNvPr id="33825" name="AutoShape 30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Rectangle 30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7" name="Rectangle 30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8" name="AutoShape 30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9" name="Line 30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0" name="Line 30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1" name="Rectangle 30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2" name="Rectangle 30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9" name="Text Box 325"/>
          <p:cNvSpPr txBox="1">
            <a:spLocks noChangeArrowheads="1"/>
          </p:cNvSpPr>
          <p:nvPr/>
        </p:nvSpPr>
        <p:spPr bwMode="auto">
          <a:xfrm>
            <a:off x="107950" y="5230813"/>
            <a:ext cx="21272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server, with</a:t>
            </a:r>
          </a:p>
          <a:p>
            <a:pPr eaLnBrk="1" hangingPunct="1"/>
            <a:r>
              <a:rPr lang="en-US">
                <a:latin typeface="Comic Sans MS" charset="0"/>
              </a:rPr>
              <a:t>file of F bits </a:t>
            </a:r>
          </a:p>
          <a:p>
            <a:pPr eaLnBrk="1" hangingPunct="1"/>
            <a:r>
              <a:rPr lang="en-US">
                <a:latin typeface="Comic Sans MS" charset="0"/>
              </a:rPr>
              <a:t>to send to client</a:t>
            </a:r>
          </a:p>
        </p:txBody>
      </p:sp>
      <p:sp>
        <p:nvSpPr>
          <p:cNvPr id="33800" name="AutoShape 327"/>
          <p:cNvSpPr>
            <a:spLocks noChangeArrowheads="1"/>
          </p:cNvSpPr>
          <p:nvPr/>
        </p:nvSpPr>
        <p:spPr bwMode="auto">
          <a:xfrm>
            <a:off x="419100" y="3641725"/>
            <a:ext cx="449263" cy="581025"/>
          </a:xfrm>
          <a:prstGeom prst="can">
            <a:avLst>
              <a:gd name="adj" fmla="val 2614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Text Box 328"/>
          <p:cNvSpPr txBox="1">
            <a:spLocks noChangeArrowheads="1"/>
          </p:cNvSpPr>
          <p:nvPr/>
        </p:nvSpPr>
        <p:spPr bwMode="auto">
          <a:xfrm>
            <a:off x="2674938" y="5391150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link capacity</a:t>
            </a:r>
          </a:p>
          <a:p>
            <a:pPr eaLnBrk="1" hangingPunct="1"/>
            <a:r>
              <a:rPr lang="en-US">
                <a:latin typeface="Comic Sans MS" charset="0"/>
              </a:rPr>
              <a:t> R</a:t>
            </a:r>
            <a:r>
              <a:rPr lang="en-US" sz="2800" baseline="-25000">
                <a:latin typeface="Comic Sans MS" charset="0"/>
              </a:rPr>
              <a:t>s</a:t>
            </a:r>
            <a:r>
              <a:rPr lang="en-US" baseline="-250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bits/sec</a:t>
            </a:r>
          </a:p>
        </p:txBody>
      </p:sp>
      <p:sp>
        <p:nvSpPr>
          <p:cNvPr id="33802" name="Text Box 329"/>
          <p:cNvSpPr txBox="1">
            <a:spLocks noChangeArrowheads="1"/>
          </p:cNvSpPr>
          <p:nvPr/>
        </p:nvSpPr>
        <p:spPr bwMode="auto">
          <a:xfrm>
            <a:off x="5543550" y="5464175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link capacity</a:t>
            </a:r>
          </a:p>
          <a:p>
            <a:pPr eaLnBrk="1" hangingPunct="1"/>
            <a:r>
              <a:rPr lang="en-US">
                <a:latin typeface="Comic Sans MS" charset="0"/>
              </a:rPr>
              <a:t> R</a:t>
            </a:r>
            <a:r>
              <a:rPr lang="en-US" sz="2800" baseline="-25000">
                <a:latin typeface="Comic Sans MS" charset="0"/>
              </a:rPr>
              <a:t>c</a:t>
            </a:r>
            <a:r>
              <a:rPr lang="en-US" baseline="-250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bits/sec</a:t>
            </a:r>
          </a:p>
        </p:txBody>
      </p:sp>
      <p:grpSp>
        <p:nvGrpSpPr>
          <p:cNvPr id="6" name="Group 338"/>
          <p:cNvGrpSpPr>
            <a:grpSpLocks/>
          </p:cNvGrpSpPr>
          <p:nvPr/>
        </p:nvGrpSpPr>
        <p:grpSpPr bwMode="auto">
          <a:xfrm>
            <a:off x="1404938" y="4365625"/>
            <a:ext cx="3887787" cy="1943100"/>
            <a:chOff x="913" y="2732"/>
            <a:chExt cx="2449" cy="1224"/>
          </a:xfrm>
        </p:grpSpPr>
        <p:grpSp>
          <p:nvGrpSpPr>
            <p:cNvPr id="33819" name="Group 335"/>
            <p:cNvGrpSpPr>
              <a:grpSpLocks/>
            </p:cNvGrpSpPr>
            <p:nvPr/>
          </p:nvGrpSpPr>
          <p:grpSpPr bwMode="auto">
            <a:xfrm>
              <a:off x="913" y="2732"/>
              <a:ext cx="1463" cy="259"/>
              <a:chOff x="2249" y="3430"/>
              <a:chExt cx="1389" cy="268"/>
            </a:xfrm>
          </p:grpSpPr>
          <p:sp>
            <p:nvSpPr>
              <p:cNvPr id="255309" name="Oval 33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222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255308" name="Rectangle 332"/>
              <p:cNvSpPr>
                <a:spLocks noChangeArrowheads="1"/>
              </p:cNvSpPr>
              <p:nvPr/>
            </p:nvSpPr>
            <p:spPr bwMode="auto">
              <a:xfrm>
                <a:off x="2275" y="3444"/>
                <a:ext cx="1326" cy="254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33823" name="Oval 331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55310" name="Rectangle 334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222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</p:grpSp>
        <p:sp>
          <p:nvSpPr>
            <p:cNvPr id="33820" name="Text Box 336"/>
            <p:cNvSpPr txBox="1">
              <a:spLocks noChangeArrowheads="1"/>
            </p:cNvSpPr>
            <p:nvPr/>
          </p:nvSpPr>
          <p:spPr bwMode="auto">
            <a:xfrm>
              <a:off x="1593" y="3322"/>
              <a:ext cx="1769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Comic Sans MS" charset="0"/>
                </a:rPr>
                <a:t> pipe that can carry</a:t>
              </a:r>
            </a:p>
            <a:p>
              <a:pPr eaLnBrk="1" hangingPunct="1"/>
              <a:r>
                <a:rPr lang="en-US" b="0">
                  <a:latin typeface="Comic Sans MS" charset="0"/>
                </a:rPr>
                <a:t>fluid at rate</a:t>
              </a:r>
            </a:p>
            <a:p>
              <a:pPr eaLnBrk="1" hangingPunct="1"/>
              <a:r>
                <a:rPr lang="en-US" b="0">
                  <a:latin typeface="Comic Sans MS" charset="0"/>
                </a:rPr>
                <a:t> R</a:t>
              </a:r>
              <a:r>
                <a:rPr lang="en-US" sz="2800" b="0" baseline="-25000">
                  <a:latin typeface="Comic Sans MS" charset="0"/>
                </a:rPr>
                <a:t>s</a:t>
              </a:r>
              <a:r>
                <a:rPr lang="en-US" b="0" baseline="-25000">
                  <a:latin typeface="Comic Sans MS" charset="0"/>
                </a:rPr>
                <a:t> </a:t>
              </a:r>
              <a:r>
                <a:rPr lang="en-US" b="0">
                  <a:latin typeface="Comic Sans MS" charset="0"/>
                </a:rPr>
                <a:t>bits/sec)</a:t>
              </a:r>
            </a:p>
          </p:txBody>
        </p:sp>
      </p:grpSp>
      <p:sp>
        <p:nvSpPr>
          <p:cNvPr id="33804" name="Line 337"/>
          <p:cNvSpPr>
            <a:spLocks noChangeShapeType="1"/>
          </p:cNvSpPr>
          <p:nvPr/>
        </p:nvSpPr>
        <p:spPr bwMode="auto">
          <a:xfrm flipH="1" flipV="1">
            <a:off x="2801938" y="4805363"/>
            <a:ext cx="698500" cy="4953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347"/>
          <p:cNvSpPr>
            <a:spLocks noChangeShapeType="1"/>
          </p:cNvSpPr>
          <p:nvPr/>
        </p:nvSpPr>
        <p:spPr bwMode="auto">
          <a:xfrm flipH="1" flipV="1">
            <a:off x="5964238" y="4929188"/>
            <a:ext cx="479425" cy="3937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AutoShape 349"/>
          <p:cNvSpPr>
            <a:spLocks noChangeArrowheads="1"/>
          </p:cNvSpPr>
          <p:nvPr/>
        </p:nvSpPr>
        <p:spPr bwMode="auto">
          <a:xfrm flipV="1">
            <a:off x="508000" y="4064000"/>
            <a:ext cx="974725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AutoShape 350"/>
          <p:cNvSpPr>
            <a:spLocks noChangeArrowheads="1"/>
          </p:cNvSpPr>
          <p:nvPr/>
        </p:nvSpPr>
        <p:spPr bwMode="auto">
          <a:xfrm>
            <a:off x="7286625" y="4325938"/>
            <a:ext cx="889000" cy="485775"/>
          </a:xfrm>
          <a:prstGeom prst="rightArrow">
            <a:avLst>
              <a:gd name="adj1" fmla="val 50000"/>
              <a:gd name="adj2" fmla="val 457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48"/>
          <p:cNvGrpSpPr>
            <a:grpSpLocks/>
          </p:cNvGrpSpPr>
          <p:nvPr/>
        </p:nvGrpSpPr>
        <p:grpSpPr bwMode="auto">
          <a:xfrm>
            <a:off x="4910138" y="4248150"/>
            <a:ext cx="3478212" cy="2058988"/>
            <a:chOff x="3093" y="2676"/>
            <a:chExt cx="2191" cy="1297"/>
          </a:xfrm>
        </p:grpSpPr>
        <p:grpSp>
          <p:nvGrpSpPr>
            <p:cNvPr id="33813" name="Group 341"/>
            <p:cNvGrpSpPr>
              <a:grpSpLocks/>
            </p:cNvGrpSpPr>
            <p:nvPr/>
          </p:nvGrpSpPr>
          <p:grpSpPr bwMode="auto">
            <a:xfrm>
              <a:off x="3093" y="2676"/>
              <a:ext cx="1765" cy="366"/>
              <a:chOff x="2249" y="3430"/>
              <a:chExt cx="1389" cy="256"/>
            </a:xfrm>
          </p:grpSpPr>
          <p:sp>
            <p:nvSpPr>
              <p:cNvPr id="255318" name="Oval 342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255319" name="Rectangle 343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33817" name="Oval 344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55321" name="Rectangle 345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</p:grpSp>
        <p:sp>
          <p:nvSpPr>
            <p:cNvPr id="33814" name="Text Box 346"/>
            <p:cNvSpPr txBox="1">
              <a:spLocks noChangeArrowheads="1"/>
            </p:cNvSpPr>
            <p:nvPr/>
          </p:nvSpPr>
          <p:spPr bwMode="auto">
            <a:xfrm>
              <a:off x="3424" y="3339"/>
              <a:ext cx="186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Comic Sans MS" charset="0"/>
                </a:rPr>
                <a:t> pipe that can carry</a:t>
              </a:r>
            </a:p>
            <a:p>
              <a:pPr eaLnBrk="1" hangingPunct="1"/>
              <a:r>
                <a:rPr lang="en-US" b="0">
                  <a:latin typeface="Comic Sans MS" charset="0"/>
                </a:rPr>
                <a:t>fluid at rate</a:t>
              </a:r>
            </a:p>
            <a:p>
              <a:pPr eaLnBrk="1" hangingPunct="1"/>
              <a:r>
                <a:rPr lang="en-US" b="0">
                  <a:latin typeface="Comic Sans MS" charset="0"/>
                </a:rPr>
                <a:t> R</a:t>
              </a:r>
              <a:r>
                <a:rPr lang="en-US" sz="2800" b="0" baseline="-25000">
                  <a:latin typeface="Comic Sans MS" charset="0"/>
                </a:rPr>
                <a:t>c</a:t>
              </a:r>
              <a:r>
                <a:rPr lang="en-US" b="0" baseline="-25000">
                  <a:latin typeface="Comic Sans MS" charset="0"/>
                </a:rPr>
                <a:t> </a:t>
              </a:r>
              <a:r>
                <a:rPr lang="en-US" b="0">
                  <a:latin typeface="Comic Sans MS" charset="0"/>
                </a:rPr>
                <a:t>bits/sec)</a:t>
              </a:r>
            </a:p>
          </p:txBody>
        </p:sp>
      </p:grpSp>
      <p:sp>
        <p:nvSpPr>
          <p:cNvPr id="33809" name="AutoShape 351"/>
          <p:cNvSpPr>
            <a:spLocks noChangeArrowheads="1"/>
          </p:cNvSpPr>
          <p:nvPr/>
        </p:nvSpPr>
        <p:spPr bwMode="auto">
          <a:xfrm>
            <a:off x="3708400" y="4319588"/>
            <a:ext cx="1484313" cy="485775"/>
          </a:xfrm>
          <a:prstGeom prst="rightArrow">
            <a:avLst>
              <a:gd name="adj1" fmla="val 50000"/>
              <a:gd name="adj2" fmla="val 763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352"/>
          <p:cNvSpPr>
            <a:spLocks noChangeShapeType="1"/>
          </p:cNvSpPr>
          <p:nvPr/>
        </p:nvSpPr>
        <p:spPr bwMode="auto">
          <a:xfrm>
            <a:off x="1100138" y="4868863"/>
            <a:ext cx="34925" cy="454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329" name="Text Box 353"/>
          <p:cNvSpPr txBox="1">
            <a:spLocks noChangeArrowheads="1"/>
          </p:cNvSpPr>
          <p:nvPr/>
        </p:nvSpPr>
        <p:spPr bwMode="auto">
          <a:xfrm>
            <a:off x="179388" y="5300663"/>
            <a:ext cx="2319337" cy="1006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Comic Sans MS" charset="0"/>
              </a:rPr>
              <a:t>server sends bits </a:t>
            </a:r>
          </a:p>
          <a:p>
            <a:pPr eaLnBrk="1" hangingPunct="1"/>
            <a:r>
              <a:rPr lang="en-US" b="0">
                <a:latin typeface="Comic Sans MS" charset="0"/>
              </a:rPr>
              <a:t>(fluid) into pipe</a:t>
            </a:r>
          </a:p>
          <a:p>
            <a:pPr eaLnBrk="1" hangingPunct="1"/>
            <a:endParaRPr lang="en-US" b="0">
              <a:latin typeface="Comic Sans MS" charset="0"/>
            </a:endParaRPr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B518F3FC-471E-E448-BFF0-FFBF88E5DBC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3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Throughput (more)</a:t>
            </a:r>
          </a:p>
        </p:txBody>
      </p:sp>
      <p:sp>
        <p:nvSpPr>
          <p:cNvPr id="2560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9575" y="1219200"/>
            <a:ext cx="8339138" cy="55403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err="1" smtClean="0"/>
              <a:t>R</a:t>
            </a:r>
            <a:r>
              <a:rPr lang="en-US" baseline="-25000" dirty="0" err="1" smtClean="0"/>
              <a:t>s</a:t>
            </a:r>
            <a:r>
              <a:rPr lang="en-US" dirty="0" smtClean="0"/>
              <a:t> &lt;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c</a:t>
            </a:r>
            <a:r>
              <a:rPr lang="en-US" dirty="0" smtClean="0"/>
              <a:t>  What is average end-end throughput?</a:t>
            </a:r>
          </a:p>
        </p:txBody>
      </p:sp>
      <p:sp>
        <p:nvSpPr>
          <p:cNvPr id="34819" name="Line 2"/>
          <p:cNvSpPr>
            <a:spLocks noChangeShapeType="1"/>
          </p:cNvSpPr>
          <p:nvPr/>
        </p:nvSpPr>
        <p:spPr bwMode="auto">
          <a:xfrm>
            <a:off x="2112963" y="2741613"/>
            <a:ext cx="581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0" name="Group 5"/>
          <p:cNvGrpSpPr>
            <a:grpSpLocks/>
          </p:cNvGrpSpPr>
          <p:nvPr/>
        </p:nvGrpSpPr>
        <p:grpSpPr bwMode="auto">
          <a:xfrm>
            <a:off x="4289425" y="2633663"/>
            <a:ext cx="971550" cy="282575"/>
            <a:chOff x="3600" y="219"/>
            <a:chExt cx="360" cy="175"/>
          </a:xfrm>
        </p:grpSpPr>
        <p:sp>
          <p:nvSpPr>
            <p:cNvPr id="34896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97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8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9" name="Rectangle 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900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grpSp>
          <p:nvGrpSpPr>
            <p:cNvPr id="34901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34906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07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08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902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34903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04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905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34821" name="Object 19"/>
          <p:cNvGraphicFramePr>
            <a:graphicFrameLocks noChangeAspect="1"/>
          </p:cNvGraphicFramePr>
          <p:nvPr/>
        </p:nvGraphicFramePr>
        <p:xfrm>
          <a:off x="8104188" y="2454275"/>
          <a:ext cx="72231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" name="Clip" r:id="rId3" imgW="1304925" imgH="1085850" progId="MS_ClipArt_Gallery.2">
                  <p:embed/>
                </p:oleObj>
              </mc:Choice>
              <mc:Fallback>
                <p:oleObj name="Clip" r:id="rId3" imgW="1304925" imgH="1085850" progId="MS_ClipArt_Gallery.2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4188" y="2454275"/>
                        <a:ext cx="722312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822" name="Group 20"/>
          <p:cNvGrpSpPr>
            <a:grpSpLocks/>
          </p:cNvGrpSpPr>
          <p:nvPr/>
        </p:nvGrpSpPr>
        <p:grpSpPr bwMode="auto">
          <a:xfrm>
            <a:off x="1655763" y="2311400"/>
            <a:ext cx="344487" cy="655638"/>
            <a:chOff x="4180" y="783"/>
            <a:chExt cx="150" cy="307"/>
          </a:xfrm>
        </p:grpSpPr>
        <p:sp>
          <p:nvSpPr>
            <p:cNvPr id="34888" name="AutoShape 2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89" name="Rectangle 2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90" name="Rectangle 2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91" name="AutoShape 2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92" name="Line 2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3" name="Line 2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Rectangle 2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95" name="Rectangle 2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/>
            </a:p>
          </p:txBody>
        </p:sp>
      </p:grpSp>
      <p:sp>
        <p:nvSpPr>
          <p:cNvPr id="34823" name="AutoShape 30"/>
          <p:cNvSpPr>
            <a:spLocks noChangeArrowheads="1"/>
          </p:cNvSpPr>
          <p:nvPr/>
        </p:nvSpPr>
        <p:spPr bwMode="auto">
          <a:xfrm>
            <a:off x="1173163" y="2044700"/>
            <a:ext cx="412750" cy="455613"/>
          </a:xfrm>
          <a:prstGeom prst="can">
            <a:avLst>
              <a:gd name="adj" fmla="val 2231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grpSp>
        <p:nvGrpSpPr>
          <p:cNvPr id="34824" name="Group 34"/>
          <p:cNvGrpSpPr>
            <a:grpSpLocks/>
          </p:cNvGrpSpPr>
          <p:nvPr/>
        </p:nvGrpSpPr>
        <p:grpSpPr bwMode="auto">
          <a:xfrm>
            <a:off x="2066925" y="2606675"/>
            <a:ext cx="2136775" cy="307975"/>
            <a:chOff x="2249" y="3430"/>
            <a:chExt cx="1389" cy="256"/>
          </a:xfrm>
        </p:grpSpPr>
        <p:sp>
          <p:nvSpPr>
            <p:cNvPr id="256035" name="Oval 35"/>
            <p:cNvSpPr>
              <a:spLocks noChangeArrowheads="1"/>
            </p:cNvSpPr>
            <p:nvPr/>
          </p:nvSpPr>
          <p:spPr bwMode="auto">
            <a:xfrm>
              <a:off x="3569" y="3433"/>
              <a:ext cx="69" cy="25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256036" name="Rectangle 36"/>
            <p:cNvSpPr>
              <a:spLocks noChangeArrowheads="1"/>
            </p:cNvSpPr>
            <p:nvPr/>
          </p:nvSpPr>
          <p:spPr bwMode="auto">
            <a:xfrm>
              <a:off x="2275" y="3433"/>
              <a:ext cx="1326" cy="25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  <p:sp>
          <p:nvSpPr>
            <p:cNvPr id="34886" name="Oval 37"/>
            <p:cNvSpPr>
              <a:spLocks noChangeArrowheads="1"/>
            </p:cNvSpPr>
            <p:nvPr/>
          </p:nvSpPr>
          <p:spPr bwMode="auto">
            <a:xfrm>
              <a:off x="2249" y="3430"/>
              <a:ext cx="69" cy="25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256038" name="Rectangle 38"/>
            <p:cNvSpPr>
              <a:spLocks noChangeArrowheads="1"/>
            </p:cNvSpPr>
            <p:nvPr/>
          </p:nvSpPr>
          <p:spPr bwMode="auto">
            <a:xfrm>
              <a:off x="3562" y="3438"/>
              <a:ext cx="44" cy="24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b="0">
                <a:cs typeface="+mn-cs"/>
              </a:endParaRPr>
            </a:p>
          </p:txBody>
        </p:sp>
      </p:grpSp>
      <p:sp>
        <p:nvSpPr>
          <p:cNvPr id="34825" name="Text Box 39"/>
          <p:cNvSpPr txBox="1">
            <a:spLocks noChangeArrowheads="1"/>
          </p:cNvSpPr>
          <p:nvPr/>
        </p:nvSpPr>
        <p:spPr bwMode="auto">
          <a:xfrm>
            <a:off x="1855788" y="2562225"/>
            <a:ext cx="25860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0">
                <a:latin typeface="Comic Sans MS" charset="0"/>
              </a:rPr>
              <a:t>  R</a:t>
            </a:r>
            <a:r>
              <a:rPr lang="en-US" sz="2800" b="0" baseline="-25000">
                <a:latin typeface="Comic Sans MS" charset="0"/>
              </a:rPr>
              <a:t>s</a:t>
            </a:r>
            <a:r>
              <a:rPr lang="en-US" b="0" baseline="-25000">
                <a:latin typeface="Comic Sans MS" charset="0"/>
              </a:rPr>
              <a:t> </a:t>
            </a:r>
            <a:r>
              <a:rPr lang="en-US" b="0">
                <a:latin typeface="Comic Sans MS" charset="0"/>
              </a:rPr>
              <a:t>bits/sec</a:t>
            </a:r>
          </a:p>
        </p:txBody>
      </p:sp>
      <p:sp>
        <p:nvSpPr>
          <p:cNvPr id="34826" name="AutoShape 42"/>
          <p:cNvSpPr>
            <a:spLocks noChangeArrowheads="1"/>
          </p:cNvSpPr>
          <p:nvPr/>
        </p:nvSpPr>
        <p:spPr bwMode="auto">
          <a:xfrm flipV="1">
            <a:off x="1255713" y="2374900"/>
            <a:ext cx="895350" cy="5651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AutoShape 43"/>
          <p:cNvSpPr>
            <a:spLocks noChangeArrowheads="1"/>
          </p:cNvSpPr>
          <p:nvPr/>
        </p:nvSpPr>
        <p:spPr bwMode="auto">
          <a:xfrm>
            <a:off x="7489825" y="2581275"/>
            <a:ext cx="817563" cy="379413"/>
          </a:xfrm>
          <a:prstGeom prst="rightArrow">
            <a:avLst>
              <a:gd name="adj1" fmla="val 50000"/>
              <a:gd name="adj2" fmla="val 538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grpSp>
        <p:nvGrpSpPr>
          <p:cNvPr id="34828" name="Group 54"/>
          <p:cNvGrpSpPr>
            <a:grpSpLocks/>
          </p:cNvGrpSpPr>
          <p:nvPr/>
        </p:nvGrpSpPr>
        <p:grpSpPr bwMode="auto">
          <a:xfrm>
            <a:off x="5440363" y="2473325"/>
            <a:ext cx="2790825" cy="569913"/>
            <a:chOff x="3130" y="3069"/>
            <a:chExt cx="1911" cy="366"/>
          </a:xfrm>
        </p:grpSpPr>
        <p:grpSp>
          <p:nvGrpSpPr>
            <p:cNvPr id="34878" name="Group 45"/>
            <p:cNvGrpSpPr>
              <a:grpSpLocks/>
            </p:cNvGrpSpPr>
            <p:nvPr/>
          </p:nvGrpSpPr>
          <p:grpSpPr bwMode="auto">
            <a:xfrm>
              <a:off x="3130" y="3069"/>
              <a:ext cx="1765" cy="366"/>
              <a:chOff x="2249" y="3430"/>
              <a:chExt cx="1389" cy="256"/>
            </a:xfrm>
          </p:grpSpPr>
          <p:sp>
            <p:nvSpPr>
              <p:cNvPr id="256046" name="Oval 4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256047" name="Rectangle 4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9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34882" name="Oval 4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56049" name="Rectangle 4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</p:grpSp>
        <p:sp>
          <p:nvSpPr>
            <p:cNvPr id="34879" name="Text Box 50"/>
            <p:cNvSpPr txBox="1">
              <a:spLocks noChangeArrowheads="1"/>
            </p:cNvSpPr>
            <p:nvPr/>
          </p:nvSpPr>
          <p:spPr bwMode="auto">
            <a:xfrm>
              <a:off x="3181" y="3135"/>
              <a:ext cx="186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Comic Sans MS" charset="0"/>
                </a:rPr>
                <a:t>R</a:t>
              </a:r>
              <a:r>
                <a:rPr lang="en-US" sz="2800" b="0" baseline="-25000">
                  <a:latin typeface="Comic Sans MS" charset="0"/>
                </a:rPr>
                <a:t>c</a:t>
              </a:r>
              <a:r>
                <a:rPr lang="en-US" b="0" baseline="-25000">
                  <a:latin typeface="Comic Sans MS" charset="0"/>
                </a:rPr>
                <a:t> </a:t>
              </a:r>
              <a:r>
                <a:rPr lang="en-US" b="0">
                  <a:latin typeface="Comic Sans MS" charset="0"/>
                </a:rPr>
                <a:t>bits/sec</a:t>
              </a:r>
            </a:p>
          </p:txBody>
        </p:sp>
      </p:grpSp>
      <p:sp>
        <p:nvSpPr>
          <p:cNvPr id="34829" name="AutoShape 51"/>
          <p:cNvSpPr>
            <a:spLocks noChangeArrowheads="1"/>
          </p:cNvSpPr>
          <p:nvPr/>
        </p:nvSpPr>
        <p:spPr bwMode="auto">
          <a:xfrm>
            <a:off x="4198938" y="2574925"/>
            <a:ext cx="1365250" cy="381000"/>
          </a:xfrm>
          <a:prstGeom prst="rightArrow">
            <a:avLst>
              <a:gd name="adj1" fmla="val 50000"/>
              <a:gd name="adj2" fmla="val 89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b="0"/>
          </a:p>
        </p:txBody>
      </p:sp>
      <p:grpSp>
        <p:nvGrpSpPr>
          <p:cNvPr id="9" name="Group 109"/>
          <p:cNvGrpSpPr>
            <a:grpSpLocks/>
          </p:cNvGrpSpPr>
          <p:nvPr/>
        </p:nvGrpSpPr>
        <p:grpSpPr bwMode="auto">
          <a:xfrm>
            <a:off x="395288" y="3235325"/>
            <a:ext cx="8372475" cy="1576388"/>
            <a:chOff x="309" y="2080"/>
            <a:chExt cx="5274" cy="993"/>
          </a:xfrm>
        </p:grpSpPr>
        <p:sp>
          <p:nvSpPr>
            <p:cNvPr id="34836" name="Rectangle 56"/>
            <p:cNvSpPr>
              <a:spLocks noChangeArrowheads="1"/>
            </p:cNvSpPr>
            <p:nvPr/>
          </p:nvSpPr>
          <p:spPr bwMode="auto">
            <a:xfrm>
              <a:off x="309" y="2080"/>
              <a:ext cx="5079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accent2"/>
                </a:buClr>
                <a:buSzPct val="85000"/>
              </a:pPr>
              <a:r>
                <a:rPr lang="en-US" sz="2800" b="0">
                  <a:solidFill>
                    <a:srgbClr val="0000FF"/>
                  </a:solidFill>
                  <a:latin typeface="Comic Sans MS" charset="0"/>
                </a:rPr>
                <a:t>R</a:t>
              </a:r>
              <a:r>
                <a:rPr lang="en-US" sz="2800" b="0" baseline="-25000">
                  <a:solidFill>
                    <a:srgbClr val="0000FF"/>
                  </a:solidFill>
                  <a:latin typeface="Comic Sans MS" charset="0"/>
                </a:rPr>
                <a:t>s</a:t>
              </a:r>
              <a:r>
                <a:rPr lang="en-US" sz="2800" b="0">
                  <a:solidFill>
                    <a:srgbClr val="0000FF"/>
                  </a:solidFill>
                  <a:latin typeface="Comic Sans MS" charset="0"/>
                </a:rPr>
                <a:t> &gt; R</a:t>
              </a:r>
              <a:r>
                <a:rPr lang="en-US" sz="2800" b="0" baseline="-25000">
                  <a:solidFill>
                    <a:srgbClr val="0000FF"/>
                  </a:solidFill>
                  <a:latin typeface="Comic Sans MS" charset="0"/>
                </a:rPr>
                <a:t>c</a:t>
              </a:r>
              <a:r>
                <a:rPr lang="en-US" sz="2800" b="0">
                  <a:solidFill>
                    <a:srgbClr val="0000FF"/>
                  </a:solidFill>
                  <a:latin typeface="Comic Sans MS" charset="0"/>
                </a:rPr>
                <a:t>  What is average end-end throughput?</a:t>
              </a:r>
            </a:p>
          </p:txBody>
        </p:sp>
        <p:sp>
          <p:nvSpPr>
            <p:cNvPr id="34837" name="Line 57"/>
            <p:cNvSpPr>
              <a:spLocks noChangeShapeType="1"/>
            </p:cNvSpPr>
            <p:nvPr/>
          </p:nvSpPr>
          <p:spPr bwMode="auto">
            <a:xfrm>
              <a:off x="1354" y="2920"/>
              <a:ext cx="36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38" name="Group 58"/>
            <p:cNvGrpSpPr>
              <a:grpSpLocks/>
            </p:cNvGrpSpPr>
            <p:nvPr/>
          </p:nvGrpSpPr>
          <p:grpSpPr bwMode="auto">
            <a:xfrm>
              <a:off x="2725" y="2852"/>
              <a:ext cx="612" cy="178"/>
              <a:chOff x="3600" y="219"/>
              <a:chExt cx="360" cy="175"/>
            </a:xfrm>
          </p:grpSpPr>
          <p:sp>
            <p:nvSpPr>
              <p:cNvPr id="34865" name="Oval 5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66" name="Line 6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7" name="Line 6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8" name="Rectangle 6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69" name="Oval 6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grpSp>
            <p:nvGrpSpPr>
              <p:cNvPr id="34870" name="Group 6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34875" name="Line 6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76" name="Line 6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77" name="Line 6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4871" name="Group 6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34872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73" name="Line 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74" name="Line 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34839" name="Object 72"/>
            <p:cNvGraphicFramePr>
              <a:graphicFrameLocks noChangeAspect="1"/>
            </p:cNvGraphicFramePr>
            <p:nvPr/>
          </p:nvGraphicFramePr>
          <p:xfrm>
            <a:off x="5128" y="2739"/>
            <a:ext cx="455" cy="3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921" name="Clip" r:id="rId5" imgW="1304925" imgH="1085850" progId="MS_ClipArt_Gallery.2">
                    <p:embed/>
                  </p:oleObj>
                </mc:Choice>
                <mc:Fallback>
                  <p:oleObj name="Clip" r:id="rId5" imgW="1304925" imgH="1085850" progId="MS_ClipArt_Gallery.2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" y="2739"/>
                          <a:ext cx="455" cy="3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4840" name="Group 73"/>
            <p:cNvGrpSpPr>
              <a:grpSpLocks/>
            </p:cNvGrpSpPr>
            <p:nvPr/>
          </p:nvGrpSpPr>
          <p:grpSpPr bwMode="auto">
            <a:xfrm>
              <a:off x="1066" y="2649"/>
              <a:ext cx="217" cy="413"/>
              <a:chOff x="4180" y="783"/>
              <a:chExt cx="150" cy="307"/>
            </a:xfrm>
          </p:grpSpPr>
          <p:sp>
            <p:nvSpPr>
              <p:cNvPr id="34857" name="AutoShape 7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58" name="Rectangle 7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59" name="Rectangle 7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60" name="AutoShape 7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61" name="Line 7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7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8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34864" name="Rectangle 8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b="0"/>
              </a:p>
            </p:txBody>
          </p:sp>
        </p:grpSp>
        <p:sp>
          <p:nvSpPr>
            <p:cNvPr id="34841" name="AutoShape 82"/>
            <p:cNvSpPr>
              <a:spLocks noChangeArrowheads="1"/>
            </p:cNvSpPr>
            <p:nvPr/>
          </p:nvSpPr>
          <p:spPr bwMode="auto">
            <a:xfrm>
              <a:off x="762" y="2481"/>
              <a:ext cx="260" cy="287"/>
            </a:xfrm>
            <a:prstGeom prst="can">
              <a:avLst>
                <a:gd name="adj" fmla="val 223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42" name="AutoShape 90"/>
            <p:cNvSpPr>
              <a:spLocks noChangeArrowheads="1"/>
            </p:cNvSpPr>
            <p:nvPr/>
          </p:nvSpPr>
          <p:spPr bwMode="auto">
            <a:xfrm>
              <a:off x="4741" y="2819"/>
              <a:ext cx="515" cy="239"/>
            </a:xfrm>
            <a:prstGeom prst="rightArrow">
              <a:avLst>
                <a:gd name="adj1" fmla="val 50000"/>
                <a:gd name="adj2" fmla="val 538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grpSp>
          <p:nvGrpSpPr>
            <p:cNvPr id="34843" name="Group 92"/>
            <p:cNvGrpSpPr>
              <a:grpSpLocks/>
            </p:cNvGrpSpPr>
            <p:nvPr/>
          </p:nvGrpSpPr>
          <p:grpSpPr bwMode="auto">
            <a:xfrm>
              <a:off x="1328" y="2714"/>
              <a:ext cx="1347" cy="359"/>
              <a:chOff x="2249" y="3430"/>
              <a:chExt cx="1389" cy="256"/>
            </a:xfrm>
          </p:grpSpPr>
          <p:sp>
            <p:nvSpPr>
              <p:cNvPr id="256093" name="Oval 93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256094" name="Rectangle 94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34855" name="Oval 95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56096" name="Rectangle 96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</p:grpSp>
        <p:sp>
          <p:nvSpPr>
            <p:cNvPr id="34844" name="Text Box 97"/>
            <p:cNvSpPr txBox="1">
              <a:spLocks noChangeArrowheads="1"/>
            </p:cNvSpPr>
            <p:nvPr/>
          </p:nvSpPr>
          <p:spPr bwMode="auto">
            <a:xfrm>
              <a:off x="1313" y="2788"/>
              <a:ext cx="1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Comic Sans MS" charset="0"/>
                </a:rPr>
                <a:t>R</a:t>
              </a:r>
              <a:r>
                <a:rPr lang="en-US" sz="2800" b="0" baseline="-25000">
                  <a:latin typeface="Comic Sans MS" charset="0"/>
                </a:rPr>
                <a:t>s</a:t>
              </a:r>
              <a:r>
                <a:rPr lang="en-US" b="0" baseline="-25000">
                  <a:latin typeface="Comic Sans MS" charset="0"/>
                </a:rPr>
                <a:t> </a:t>
              </a:r>
              <a:r>
                <a:rPr lang="en-US" b="0">
                  <a:latin typeface="Comic Sans MS" charset="0"/>
                </a:rPr>
                <a:t>bits/sec</a:t>
              </a:r>
            </a:p>
          </p:txBody>
        </p:sp>
        <p:grpSp>
          <p:nvGrpSpPr>
            <p:cNvPr id="34845" name="Group 83"/>
            <p:cNvGrpSpPr>
              <a:grpSpLocks/>
            </p:cNvGrpSpPr>
            <p:nvPr/>
          </p:nvGrpSpPr>
          <p:grpSpPr bwMode="auto">
            <a:xfrm>
              <a:off x="3419" y="2835"/>
              <a:ext cx="1621" cy="194"/>
              <a:chOff x="2249" y="3430"/>
              <a:chExt cx="1389" cy="256"/>
            </a:xfrm>
          </p:grpSpPr>
          <p:sp>
            <p:nvSpPr>
              <p:cNvPr id="256084" name="Oval 84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256085" name="Rectangle 85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  <p:sp>
            <p:nvSpPr>
              <p:cNvPr id="34851" name="Oval 86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b="0"/>
              </a:p>
            </p:txBody>
          </p:sp>
          <p:sp>
            <p:nvSpPr>
              <p:cNvPr id="256087" name="Rectangle 87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b="0">
                  <a:cs typeface="+mn-cs"/>
                </a:endParaRPr>
              </a:p>
            </p:txBody>
          </p:sp>
        </p:grpSp>
        <p:sp>
          <p:nvSpPr>
            <p:cNvPr id="34846" name="Text Box 88"/>
            <p:cNvSpPr txBox="1">
              <a:spLocks noChangeArrowheads="1"/>
            </p:cNvSpPr>
            <p:nvPr/>
          </p:nvSpPr>
          <p:spPr bwMode="auto">
            <a:xfrm>
              <a:off x="3475" y="2807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0">
                  <a:latin typeface="Comic Sans MS" charset="0"/>
                </a:rPr>
                <a:t>  R</a:t>
              </a:r>
              <a:r>
                <a:rPr lang="en-US" sz="2800" b="0" baseline="-25000">
                  <a:latin typeface="Comic Sans MS" charset="0"/>
                </a:rPr>
                <a:t>c</a:t>
              </a:r>
              <a:r>
                <a:rPr lang="en-US" b="0" baseline="-25000">
                  <a:latin typeface="Comic Sans MS" charset="0"/>
                </a:rPr>
                <a:t> </a:t>
              </a:r>
              <a:r>
                <a:rPr lang="en-US" b="0">
                  <a:latin typeface="Comic Sans MS" charset="0"/>
                </a:rPr>
                <a:t>bits/sec</a:t>
              </a:r>
            </a:p>
          </p:txBody>
        </p:sp>
        <p:sp>
          <p:nvSpPr>
            <p:cNvPr id="34847" name="AutoShape 98"/>
            <p:cNvSpPr>
              <a:spLocks noChangeArrowheads="1"/>
            </p:cNvSpPr>
            <p:nvPr/>
          </p:nvSpPr>
          <p:spPr bwMode="auto">
            <a:xfrm>
              <a:off x="2668" y="2815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b="0"/>
            </a:p>
          </p:txBody>
        </p:sp>
        <p:sp>
          <p:nvSpPr>
            <p:cNvPr id="34848" name="AutoShape 89"/>
            <p:cNvSpPr>
              <a:spLocks noChangeArrowheads="1"/>
            </p:cNvSpPr>
            <p:nvPr/>
          </p:nvSpPr>
          <p:spPr bwMode="auto">
            <a:xfrm flipV="1">
              <a:off x="814" y="2689"/>
              <a:ext cx="564" cy="3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8"/>
          <p:cNvGrpSpPr>
            <a:grpSpLocks/>
          </p:cNvGrpSpPr>
          <p:nvPr/>
        </p:nvGrpSpPr>
        <p:grpSpPr bwMode="auto">
          <a:xfrm>
            <a:off x="250825" y="5013325"/>
            <a:ext cx="8624888" cy="1584325"/>
            <a:chOff x="158" y="3270"/>
            <a:chExt cx="5433" cy="776"/>
          </a:xfrm>
        </p:grpSpPr>
        <p:sp>
          <p:nvSpPr>
            <p:cNvPr id="34833" name="Rectangle 102"/>
            <p:cNvSpPr>
              <a:spLocks noChangeArrowheads="1"/>
            </p:cNvSpPr>
            <p:nvPr/>
          </p:nvSpPr>
          <p:spPr bwMode="auto">
            <a:xfrm>
              <a:off x="158" y="3406"/>
              <a:ext cx="5353" cy="6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9900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Text Box 101"/>
            <p:cNvSpPr txBox="1">
              <a:spLocks noChangeArrowheads="1"/>
            </p:cNvSpPr>
            <p:nvPr/>
          </p:nvSpPr>
          <p:spPr bwMode="auto">
            <a:xfrm>
              <a:off x="249" y="3482"/>
              <a:ext cx="5342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800" b="0">
                  <a:latin typeface="Comic Sans MS" charset="0"/>
                </a:rPr>
                <a:t>link on end-end path that constrains  end-end throughput</a:t>
              </a:r>
            </a:p>
          </p:txBody>
        </p:sp>
        <p:sp>
          <p:nvSpPr>
            <p:cNvPr id="34835" name="Text Box 104"/>
            <p:cNvSpPr txBox="1">
              <a:spLocks noChangeArrowheads="1"/>
            </p:cNvSpPr>
            <p:nvPr/>
          </p:nvSpPr>
          <p:spPr bwMode="auto">
            <a:xfrm>
              <a:off x="521" y="3270"/>
              <a:ext cx="1712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>
                  <a:solidFill>
                    <a:srgbClr val="0000FF"/>
                  </a:solidFill>
                  <a:latin typeface="Comic Sans MS" charset="0"/>
                </a:rPr>
                <a:t>bottleneck link</a:t>
              </a:r>
            </a:p>
          </p:txBody>
        </p:sp>
      </p:grpSp>
      <p:sp>
        <p:nvSpPr>
          <p:cNvPr id="9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5B0AE1E0-D180-AC4F-9CB3-21DF43DAF745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5225" cy="8636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Throughput: Internet Scenario</a:t>
            </a:r>
          </a:p>
        </p:txBody>
      </p:sp>
      <p:sp>
        <p:nvSpPr>
          <p:cNvPr id="35842" name="Text Box 44"/>
          <p:cNvSpPr txBox="1">
            <a:spLocks noChangeArrowheads="1"/>
          </p:cNvSpPr>
          <p:nvPr/>
        </p:nvSpPr>
        <p:spPr bwMode="auto">
          <a:xfrm>
            <a:off x="3779838" y="5805488"/>
            <a:ext cx="4824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10 connections (fairly) share backbone bottleneck link R</a:t>
            </a:r>
            <a:r>
              <a:rPr lang="en-US" baseline="-250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bits/sec</a:t>
            </a:r>
          </a:p>
        </p:txBody>
      </p:sp>
      <p:sp>
        <p:nvSpPr>
          <p:cNvPr id="35843" name="Freeform 296"/>
          <p:cNvSpPr>
            <a:spLocks/>
          </p:cNvSpPr>
          <p:nvPr/>
        </p:nvSpPr>
        <p:spPr bwMode="auto">
          <a:xfrm>
            <a:off x="4883150" y="2720975"/>
            <a:ext cx="3127375" cy="1498600"/>
          </a:xfrm>
          <a:custGeom>
            <a:avLst/>
            <a:gdLst>
              <a:gd name="T0" fmla="*/ 2147483647 w 1877"/>
              <a:gd name="T1" fmla="*/ 2147483647 h 917"/>
              <a:gd name="T2" fmla="*/ 2147483647 w 1877"/>
              <a:gd name="T3" fmla="*/ 2147483647 h 917"/>
              <a:gd name="T4" fmla="*/ 2147483647 w 1877"/>
              <a:gd name="T5" fmla="*/ 2147483647 h 917"/>
              <a:gd name="T6" fmla="*/ 2147483647 w 1877"/>
              <a:gd name="T7" fmla="*/ 2147483647 h 917"/>
              <a:gd name="T8" fmla="*/ 2147483647 w 1877"/>
              <a:gd name="T9" fmla="*/ 2147483647 h 917"/>
              <a:gd name="T10" fmla="*/ 2147483647 w 1877"/>
              <a:gd name="T11" fmla="*/ 2147483647 h 917"/>
              <a:gd name="T12" fmla="*/ 2147483647 w 1877"/>
              <a:gd name="T13" fmla="*/ 2147483647 h 917"/>
              <a:gd name="T14" fmla="*/ 2147483647 w 1877"/>
              <a:gd name="T15" fmla="*/ 2147483647 h 917"/>
              <a:gd name="T16" fmla="*/ 2147483647 w 1877"/>
              <a:gd name="T17" fmla="*/ 2147483647 h 917"/>
              <a:gd name="T18" fmla="*/ 2147483647 w 1877"/>
              <a:gd name="T19" fmla="*/ 2147483647 h 917"/>
              <a:gd name="T20" fmla="*/ 2147483647 w 1877"/>
              <a:gd name="T21" fmla="*/ 2147483647 h 917"/>
              <a:gd name="T22" fmla="*/ 2147483647 w 1877"/>
              <a:gd name="T23" fmla="*/ 2147483647 h 917"/>
              <a:gd name="T24" fmla="*/ 2147483647 w 1877"/>
              <a:gd name="T25" fmla="*/ 2147483647 h 917"/>
              <a:gd name="T26" fmla="*/ 2147483647 w 1877"/>
              <a:gd name="T27" fmla="*/ 2147483647 h 917"/>
              <a:gd name="T28" fmla="*/ 2147483647 w 1877"/>
              <a:gd name="T29" fmla="*/ 2147483647 h 917"/>
              <a:gd name="T30" fmla="*/ 2147483647 w 1877"/>
              <a:gd name="T31" fmla="*/ 2147483647 h 9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77"/>
              <a:gd name="T49" fmla="*/ 0 h 917"/>
              <a:gd name="T50" fmla="*/ 1877 w 1877"/>
              <a:gd name="T51" fmla="*/ 917 h 91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77" h="917">
                <a:moveTo>
                  <a:pt x="889" y="23"/>
                </a:moveTo>
                <a:cubicBezTo>
                  <a:pt x="804" y="39"/>
                  <a:pt x="771" y="98"/>
                  <a:pt x="692" y="109"/>
                </a:cubicBezTo>
                <a:cubicBezTo>
                  <a:pt x="613" y="120"/>
                  <a:pt x="511" y="81"/>
                  <a:pt x="415" y="91"/>
                </a:cubicBezTo>
                <a:cubicBezTo>
                  <a:pt x="319" y="101"/>
                  <a:pt x="174" y="126"/>
                  <a:pt x="112" y="170"/>
                </a:cubicBezTo>
                <a:cubicBezTo>
                  <a:pt x="51" y="214"/>
                  <a:pt x="66" y="294"/>
                  <a:pt x="50" y="353"/>
                </a:cubicBezTo>
                <a:cubicBezTo>
                  <a:pt x="34" y="412"/>
                  <a:pt x="0" y="479"/>
                  <a:pt x="14" y="528"/>
                </a:cubicBezTo>
                <a:cubicBezTo>
                  <a:pt x="29" y="577"/>
                  <a:pt x="57" y="608"/>
                  <a:pt x="139" y="650"/>
                </a:cubicBezTo>
                <a:cubicBezTo>
                  <a:pt x="221" y="692"/>
                  <a:pt x="372" y="742"/>
                  <a:pt x="505" y="781"/>
                </a:cubicBezTo>
                <a:cubicBezTo>
                  <a:pt x="638" y="820"/>
                  <a:pt x="789" y="866"/>
                  <a:pt x="933" y="886"/>
                </a:cubicBezTo>
                <a:cubicBezTo>
                  <a:pt x="1077" y="906"/>
                  <a:pt x="1246" y="917"/>
                  <a:pt x="1370" y="901"/>
                </a:cubicBezTo>
                <a:cubicBezTo>
                  <a:pt x="1494" y="885"/>
                  <a:pt x="1594" y="839"/>
                  <a:pt x="1676" y="793"/>
                </a:cubicBezTo>
                <a:cubicBezTo>
                  <a:pt x="1758" y="747"/>
                  <a:pt x="1843" y="720"/>
                  <a:pt x="1860" y="624"/>
                </a:cubicBezTo>
                <a:cubicBezTo>
                  <a:pt x="1877" y="528"/>
                  <a:pt x="1835" y="306"/>
                  <a:pt x="1776" y="219"/>
                </a:cubicBezTo>
                <a:cubicBezTo>
                  <a:pt x="1717" y="132"/>
                  <a:pt x="1599" y="134"/>
                  <a:pt x="1503" y="100"/>
                </a:cubicBezTo>
                <a:cubicBezTo>
                  <a:pt x="1407" y="66"/>
                  <a:pt x="1302" y="26"/>
                  <a:pt x="1200" y="13"/>
                </a:cubicBezTo>
                <a:cubicBezTo>
                  <a:pt x="1098" y="0"/>
                  <a:pt x="974" y="7"/>
                  <a:pt x="889" y="23"/>
                </a:cubicBez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AutoShape 21"/>
          <p:cNvSpPr>
            <a:spLocks noChangeArrowheads="1"/>
          </p:cNvSpPr>
          <p:nvPr/>
        </p:nvSpPr>
        <p:spPr bwMode="auto">
          <a:xfrm>
            <a:off x="4595813" y="2386013"/>
            <a:ext cx="312737" cy="152400"/>
          </a:xfrm>
          <a:prstGeom prst="parallelogram">
            <a:avLst>
              <a:gd name="adj" fmla="val 79053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22"/>
          <p:cNvSpPr>
            <a:spLocks noChangeArrowheads="1"/>
          </p:cNvSpPr>
          <p:nvPr/>
        </p:nvSpPr>
        <p:spPr bwMode="auto">
          <a:xfrm>
            <a:off x="4754563" y="1882775"/>
            <a:ext cx="144462" cy="5080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23"/>
          <p:cNvSpPr>
            <a:spLocks noChangeArrowheads="1"/>
          </p:cNvSpPr>
          <p:nvPr/>
        </p:nvSpPr>
        <p:spPr bwMode="auto">
          <a:xfrm>
            <a:off x="4595813" y="2025650"/>
            <a:ext cx="200025" cy="508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AutoShape 24"/>
          <p:cNvSpPr>
            <a:spLocks noChangeArrowheads="1"/>
          </p:cNvSpPr>
          <p:nvPr/>
        </p:nvSpPr>
        <p:spPr bwMode="auto">
          <a:xfrm>
            <a:off x="4595813" y="1878013"/>
            <a:ext cx="312737" cy="153987"/>
          </a:xfrm>
          <a:prstGeom prst="parallelogram">
            <a:avLst>
              <a:gd name="adj" fmla="val 78238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Line 25"/>
          <p:cNvSpPr>
            <a:spLocks noChangeShapeType="1"/>
          </p:cNvSpPr>
          <p:nvPr/>
        </p:nvSpPr>
        <p:spPr bwMode="auto">
          <a:xfrm>
            <a:off x="4908550" y="1889125"/>
            <a:ext cx="0" cy="496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Line 26"/>
          <p:cNvSpPr>
            <a:spLocks noChangeShapeType="1"/>
          </p:cNvSpPr>
          <p:nvPr/>
        </p:nvSpPr>
        <p:spPr bwMode="auto">
          <a:xfrm flipH="1">
            <a:off x="4795838" y="2386013"/>
            <a:ext cx="112712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27"/>
          <p:cNvSpPr>
            <a:spLocks noChangeArrowheads="1"/>
          </p:cNvSpPr>
          <p:nvPr/>
        </p:nvSpPr>
        <p:spPr bwMode="auto">
          <a:xfrm>
            <a:off x="4622800" y="2093913"/>
            <a:ext cx="131763" cy="2921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28"/>
          <p:cNvSpPr>
            <a:spLocks noChangeArrowheads="1"/>
          </p:cNvSpPr>
          <p:nvPr/>
        </p:nvSpPr>
        <p:spPr bwMode="auto">
          <a:xfrm>
            <a:off x="4641850" y="2181225"/>
            <a:ext cx="98425" cy="103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35"/>
          <p:cNvSpPr txBox="1">
            <a:spLocks noChangeArrowheads="1"/>
          </p:cNvSpPr>
          <p:nvPr/>
        </p:nvSpPr>
        <p:spPr bwMode="auto">
          <a:xfrm>
            <a:off x="4746625" y="2344738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s</a:t>
            </a:r>
            <a:endParaRPr lang="en-US">
              <a:latin typeface="Comic Sans MS" charset="0"/>
            </a:endParaRPr>
          </a:p>
        </p:txBody>
      </p:sp>
      <p:sp>
        <p:nvSpPr>
          <p:cNvPr id="257064" name="Oval 40"/>
          <p:cNvSpPr>
            <a:spLocks noChangeArrowheads="1"/>
          </p:cNvSpPr>
          <p:nvPr/>
        </p:nvSpPr>
        <p:spPr bwMode="auto">
          <a:xfrm rot="5400000">
            <a:off x="6611144" y="3772694"/>
            <a:ext cx="50800" cy="52546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065" name="Rectangle 41"/>
          <p:cNvSpPr>
            <a:spLocks noChangeArrowheads="1"/>
          </p:cNvSpPr>
          <p:nvPr/>
        </p:nvSpPr>
        <p:spPr bwMode="auto">
          <a:xfrm rot="5400000">
            <a:off x="6144419" y="3278982"/>
            <a:ext cx="984250" cy="5254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55" name="Oval 42"/>
          <p:cNvSpPr>
            <a:spLocks noChangeArrowheads="1"/>
          </p:cNvSpPr>
          <p:nvPr/>
        </p:nvSpPr>
        <p:spPr bwMode="auto">
          <a:xfrm rot="5400000">
            <a:off x="6615113" y="2794000"/>
            <a:ext cx="52387" cy="5254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67" name="Rectangle 43"/>
          <p:cNvSpPr>
            <a:spLocks noChangeArrowheads="1"/>
          </p:cNvSpPr>
          <p:nvPr/>
        </p:nvSpPr>
        <p:spPr bwMode="auto">
          <a:xfrm rot="5400000">
            <a:off x="6615113" y="3765550"/>
            <a:ext cx="31750" cy="511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aphicFrame>
        <p:nvGraphicFramePr>
          <p:cNvPr id="35857" name="Object 429"/>
          <p:cNvGraphicFramePr>
            <a:graphicFrameLocks noChangeAspect="1"/>
          </p:cNvGraphicFramePr>
          <p:nvPr/>
        </p:nvGraphicFramePr>
        <p:xfrm>
          <a:off x="4524375" y="453231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3" name="Clip" r:id="rId3" imgW="1304925" imgH="1085850" progId="MS_ClipArt_Gallery.2">
                  <p:embed/>
                </p:oleObj>
              </mc:Choice>
              <mc:Fallback>
                <p:oleObj name="Clip" r:id="rId3" imgW="1304925" imgH="1085850" progId="MS_ClipArt_Gallery.2">
                  <p:embed/>
                  <p:pic>
                    <p:nvPicPr>
                      <p:cNvPr id="0" name="Object 4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453231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7055" name="Oval 31"/>
          <p:cNvSpPr>
            <a:spLocks noChangeArrowheads="1"/>
          </p:cNvSpPr>
          <p:nvPr/>
        </p:nvSpPr>
        <p:spPr bwMode="auto">
          <a:xfrm rot="1792560">
            <a:off x="5621338" y="2668588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056" name="Rectangle 32"/>
          <p:cNvSpPr>
            <a:spLocks noChangeArrowheads="1"/>
          </p:cNvSpPr>
          <p:nvPr/>
        </p:nvSpPr>
        <p:spPr bwMode="auto">
          <a:xfrm rot="1792560">
            <a:off x="4956175" y="2465388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0" name="Oval 33"/>
          <p:cNvSpPr>
            <a:spLocks noChangeArrowheads="1"/>
          </p:cNvSpPr>
          <p:nvPr/>
        </p:nvSpPr>
        <p:spPr bwMode="auto">
          <a:xfrm rot="1792560">
            <a:off x="4991100" y="2265363"/>
            <a:ext cx="38100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058" name="Rectangle 34"/>
          <p:cNvSpPr>
            <a:spLocks noChangeArrowheads="1"/>
          </p:cNvSpPr>
          <p:nvPr/>
        </p:nvSpPr>
        <p:spPr bwMode="auto">
          <a:xfrm rot="1792560">
            <a:off x="5618163" y="2665413"/>
            <a:ext cx="23812" cy="15398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2" name="Line 456"/>
          <p:cNvSpPr>
            <a:spLocks noChangeShapeType="1"/>
          </p:cNvSpPr>
          <p:nvPr/>
        </p:nvSpPr>
        <p:spPr bwMode="auto">
          <a:xfrm rot="1792560">
            <a:off x="4827588" y="2536825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AutoShape 459"/>
          <p:cNvSpPr>
            <a:spLocks noChangeArrowheads="1"/>
          </p:cNvSpPr>
          <p:nvPr/>
        </p:nvSpPr>
        <p:spPr bwMode="auto">
          <a:xfrm>
            <a:off x="5184775" y="1943100"/>
            <a:ext cx="312738" cy="153988"/>
          </a:xfrm>
          <a:prstGeom prst="parallelogram">
            <a:avLst>
              <a:gd name="adj" fmla="val 78238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4" name="Rectangle 460"/>
          <p:cNvSpPr>
            <a:spLocks noChangeArrowheads="1"/>
          </p:cNvSpPr>
          <p:nvPr/>
        </p:nvSpPr>
        <p:spPr bwMode="auto">
          <a:xfrm>
            <a:off x="5343525" y="1439863"/>
            <a:ext cx="144463" cy="5080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461"/>
          <p:cNvSpPr>
            <a:spLocks noChangeArrowheads="1"/>
          </p:cNvSpPr>
          <p:nvPr/>
        </p:nvSpPr>
        <p:spPr bwMode="auto">
          <a:xfrm>
            <a:off x="5186363" y="1584325"/>
            <a:ext cx="198437" cy="508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AutoShape 462"/>
          <p:cNvSpPr>
            <a:spLocks noChangeArrowheads="1"/>
          </p:cNvSpPr>
          <p:nvPr/>
        </p:nvSpPr>
        <p:spPr bwMode="auto">
          <a:xfrm>
            <a:off x="5184775" y="1435100"/>
            <a:ext cx="312738" cy="153988"/>
          </a:xfrm>
          <a:prstGeom prst="parallelogram">
            <a:avLst>
              <a:gd name="adj" fmla="val 78238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Line 463"/>
          <p:cNvSpPr>
            <a:spLocks noChangeShapeType="1"/>
          </p:cNvSpPr>
          <p:nvPr/>
        </p:nvSpPr>
        <p:spPr bwMode="auto">
          <a:xfrm>
            <a:off x="5497513" y="1446213"/>
            <a:ext cx="0" cy="496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Line 464"/>
          <p:cNvSpPr>
            <a:spLocks noChangeShapeType="1"/>
          </p:cNvSpPr>
          <p:nvPr/>
        </p:nvSpPr>
        <p:spPr bwMode="auto">
          <a:xfrm flipH="1">
            <a:off x="5384800" y="1943100"/>
            <a:ext cx="112713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9" name="Rectangle 465"/>
          <p:cNvSpPr>
            <a:spLocks noChangeArrowheads="1"/>
          </p:cNvSpPr>
          <p:nvPr/>
        </p:nvSpPr>
        <p:spPr bwMode="auto">
          <a:xfrm>
            <a:off x="5211763" y="1651000"/>
            <a:ext cx="131762" cy="2921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Rectangle 466"/>
          <p:cNvSpPr>
            <a:spLocks noChangeArrowheads="1"/>
          </p:cNvSpPr>
          <p:nvPr/>
        </p:nvSpPr>
        <p:spPr bwMode="auto">
          <a:xfrm>
            <a:off x="5230813" y="1739900"/>
            <a:ext cx="100012" cy="101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493" name="Oval 469"/>
          <p:cNvSpPr>
            <a:spLocks noChangeArrowheads="1"/>
          </p:cNvSpPr>
          <p:nvPr/>
        </p:nvSpPr>
        <p:spPr bwMode="auto">
          <a:xfrm rot="2768172">
            <a:off x="6130925" y="2671763"/>
            <a:ext cx="47625" cy="1428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494" name="Rectangle 470"/>
          <p:cNvSpPr>
            <a:spLocks noChangeArrowheads="1"/>
          </p:cNvSpPr>
          <p:nvPr/>
        </p:nvSpPr>
        <p:spPr bwMode="auto">
          <a:xfrm rot="2768172">
            <a:off x="5409407" y="2339181"/>
            <a:ext cx="915988" cy="142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73" name="Oval 471"/>
          <p:cNvSpPr>
            <a:spLocks noChangeArrowheads="1"/>
          </p:cNvSpPr>
          <p:nvPr/>
        </p:nvSpPr>
        <p:spPr bwMode="auto">
          <a:xfrm rot="2768172">
            <a:off x="5561013" y="2012950"/>
            <a:ext cx="47625" cy="1428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496" name="Rectangle 472"/>
          <p:cNvSpPr>
            <a:spLocks noChangeArrowheads="1"/>
          </p:cNvSpPr>
          <p:nvPr/>
        </p:nvSpPr>
        <p:spPr bwMode="auto">
          <a:xfrm rot="2768172">
            <a:off x="6130925" y="2663825"/>
            <a:ext cx="30163" cy="1381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75" name="Line 473"/>
          <p:cNvSpPr>
            <a:spLocks noChangeShapeType="1"/>
          </p:cNvSpPr>
          <p:nvPr/>
        </p:nvSpPr>
        <p:spPr bwMode="auto">
          <a:xfrm rot="2768172">
            <a:off x="5253037" y="2395538"/>
            <a:ext cx="11969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00" name="Oval 476"/>
          <p:cNvSpPr>
            <a:spLocks noChangeArrowheads="1"/>
          </p:cNvSpPr>
          <p:nvPr/>
        </p:nvSpPr>
        <p:spPr bwMode="auto">
          <a:xfrm rot="19807440" flipH="1">
            <a:off x="5084763" y="4521200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501" name="Rectangle 477"/>
          <p:cNvSpPr>
            <a:spLocks noChangeArrowheads="1"/>
          </p:cNvSpPr>
          <p:nvPr/>
        </p:nvSpPr>
        <p:spPr bwMode="auto">
          <a:xfrm rot="19807440" flipH="1">
            <a:off x="5057775" y="4318000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78" name="Oval 478"/>
          <p:cNvSpPr>
            <a:spLocks noChangeArrowheads="1"/>
          </p:cNvSpPr>
          <p:nvPr/>
        </p:nvSpPr>
        <p:spPr bwMode="auto">
          <a:xfrm rot="19807440" flipH="1">
            <a:off x="5716588" y="4117975"/>
            <a:ext cx="36512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03" name="Rectangle 479"/>
          <p:cNvSpPr>
            <a:spLocks noChangeArrowheads="1"/>
          </p:cNvSpPr>
          <p:nvPr/>
        </p:nvSpPr>
        <p:spPr bwMode="auto">
          <a:xfrm rot="19807440" flipH="1">
            <a:off x="5100638" y="4518025"/>
            <a:ext cx="23812" cy="15398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80" name="Line 480"/>
          <p:cNvSpPr>
            <a:spLocks noChangeShapeType="1"/>
          </p:cNvSpPr>
          <p:nvPr/>
        </p:nvSpPr>
        <p:spPr bwMode="auto">
          <a:xfrm rot="19807440" flipH="1">
            <a:off x="4962525" y="4389438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07" name="Oval 483"/>
          <p:cNvSpPr>
            <a:spLocks noChangeArrowheads="1"/>
          </p:cNvSpPr>
          <p:nvPr/>
        </p:nvSpPr>
        <p:spPr bwMode="auto">
          <a:xfrm rot="18831828" flipV="1">
            <a:off x="6338888" y="4294188"/>
            <a:ext cx="47625" cy="1428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508" name="Rectangle 484"/>
          <p:cNvSpPr>
            <a:spLocks noChangeArrowheads="1"/>
          </p:cNvSpPr>
          <p:nvPr/>
        </p:nvSpPr>
        <p:spPr bwMode="auto">
          <a:xfrm rot="18831828" flipV="1">
            <a:off x="5616575" y="4625975"/>
            <a:ext cx="917575" cy="142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83" name="Oval 485"/>
          <p:cNvSpPr>
            <a:spLocks noChangeArrowheads="1"/>
          </p:cNvSpPr>
          <p:nvPr/>
        </p:nvSpPr>
        <p:spPr bwMode="auto">
          <a:xfrm rot="18831828" flipV="1">
            <a:off x="5770563" y="4953000"/>
            <a:ext cx="47625" cy="142875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10" name="Rectangle 486"/>
          <p:cNvSpPr>
            <a:spLocks noChangeArrowheads="1"/>
          </p:cNvSpPr>
          <p:nvPr/>
        </p:nvSpPr>
        <p:spPr bwMode="auto">
          <a:xfrm rot="18831828" flipV="1">
            <a:off x="6338888" y="4303713"/>
            <a:ext cx="30162" cy="1381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85" name="Line 487"/>
          <p:cNvSpPr>
            <a:spLocks noChangeShapeType="1"/>
          </p:cNvSpPr>
          <p:nvPr/>
        </p:nvSpPr>
        <p:spPr bwMode="auto">
          <a:xfrm rot="18831828" flipV="1">
            <a:off x="5461000" y="4711701"/>
            <a:ext cx="11969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5886" name="Object 488"/>
          <p:cNvGraphicFramePr>
            <a:graphicFrameLocks noChangeAspect="1"/>
          </p:cNvGraphicFramePr>
          <p:nvPr/>
        </p:nvGraphicFramePr>
        <p:xfrm>
          <a:off x="5189538" y="4987925"/>
          <a:ext cx="544512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4" name="Clip" r:id="rId5" imgW="1304925" imgH="1085850" progId="MS_ClipArt_Gallery.2">
                  <p:embed/>
                </p:oleObj>
              </mc:Choice>
              <mc:Fallback>
                <p:oleObj name="Clip" r:id="rId5" imgW="1304925" imgH="1085850" progId="MS_ClipArt_Gallery.2">
                  <p:embed/>
                  <p:pic>
                    <p:nvPicPr>
                      <p:cNvPr id="0" name="Object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538" y="4987925"/>
                        <a:ext cx="544512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87" name="AutoShape 490"/>
          <p:cNvSpPr>
            <a:spLocks noChangeArrowheads="1"/>
          </p:cNvSpPr>
          <p:nvPr/>
        </p:nvSpPr>
        <p:spPr bwMode="auto">
          <a:xfrm>
            <a:off x="8074025" y="2266950"/>
            <a:ext cx="314325" cy="153988"/>
          </a:xfrm>
          <a:prstGeom prst="parallelogram">
            <a:avLst>
              <a:gd name="adj" fmla="val 78635"/>
            </a:avLst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8" name="Rectangle 491"/>
          <p:cNvSpPr>
            <a:spLocks noChangeArrowheads="1"/>
          </p:cNvSpPr>
          <p:nvPr/>
        </p:nvSpPr>
        <p:spPr bwMode="auto">
          <a:xfrm>
            <a:off x="8232775" y="1763713"/>
            <a:ext cx="144463" cy="5080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89" name="Rectangle 492"/>
          <p:cNvSpPr>
            <a:spLocks noChangeArrowheads="1"/>
          </p:cNvSpPr>
          <p:nvPr/>
        </p:nvSpPr>
        <p:spPr bwMode="auto">
          <a:xfrm>
            <a:off x="8075613" y="1908175"/>
            <a:ext cx="200025" cy="508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0" name="AutoShape 493"/>
          <p:cNvSpPr>
            <a:spLocks noChangeArrowheads="1"/>
          </p:cNvSpPr>
          <p:nvPr/>
        </p:nvSpPr>
        <p:spPr bwMode="auto">
          <a:xfrm>
            <a:off x="8074025" y="1758950"/>
            <a:ext cx="314325" cy="153988"/>
          </a:xfrm>
          <a:prstGeom prst="parallelogram">
            <a:avLst>
              <a:gd name="adj" fmla="val 78635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1" name="Line 494"/>
          <p:cNvSpPr>
            <a:spLocks noChangeShapeType="1"/>
          </p:cNvSpPr>
          <p:nvPr/>
        </p:nvSpPr>
        <p:spPr bwMode="auto">
          <a:xfrm>
            <a:off x="8388350" y="1770063"/>
            <a:ext cx="0" cy="496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92" name="Line 495"/>
          <p:cNvSpPr>
            <a:spLocks noChangeShapeType="1"/>
          </p:cNvSpPr>
          <p:nvPr/>
        </p:nvSpPr>
        <p:spPr bwMode="auto">
          <a:xfrm flipH="1">
            <a:off x="8275638" y="2266950"/>
            <a:ext cx="112712" cy="14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93" name="Rectangle 496"/>
          <p:cNvSpPr>
            <a:spLocks noChangeArrowheads="1"/>
          </p:cNvSpPr>
          <p:nvPr/>
        </p:nvSpPr>
        <p:spPr bwMode="auto">
          <a:xfrm>
            <a:off x="8102600" y="1974850"/>
            <a:ext cx="130175" cy="2921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4" name="Rectangle 497"/>
          <p:cNvSpPr>
            <a:spLocks noChangeArrowheads="1"/>
          </p:cNvSpPr>
          <p:nvPr/>
        </p:nvSpPr>
        <p:spPr bwMode="auto">
          <a:xfrm>
            <a:off x="8120063" y="2063750"/>
            <a:ext cx="100012" cy="101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7524" name="Oval 500"/>
          <p:cNvSpPr>
            <a:spLocks noChangeArrowheads="1"/>
          </p:cNvSpPr>
          <p:nvPr/>
        </p:nvSpPr>
        <p:spPr bwMode="auto">
          <a:xfrm rot="19807440" flipH="1">
            <a:off x="7291388" y="2640013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525" name="Rectangle 501"/>
          <p:cNvSpPr>
            <a:spLocks noChangeArrowheads="1"/>
          </p:cNvSpPr>
          <p:nvPr/>
        </p:nvSpPr>
        <p:spPr bwMode="auto">
          <a:xfrm rot="19807440" flipH="1">
            <a:off x="7264400" y="2436813"/>
            <a:ext cx="730250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97" name="Oval 502"/>
          <p:cNvSpPr>
            <a:spLocks noChangeArrowheads="1"/>
          </p:cNvSpPr>
          <p:nvPr/>
        </p:nvSpPr>
        <p:spPr bwMode="auto">
          <a:xfrm rot="19807440" flipH="1">
            <a:off x="7923213" y="2236788"/>
            <a:ext cx="36512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27" name="Rectangle 503"/>
          <p:cNvSpPr>
            <a:spLocks noChangeArrowheads="1"/>
          </p:cNvSpPr>
          <p:nvPr/>
        </p:nvSpPr>
        <p:spPr bwMode="auto">
          <a:xfrm rot="19807440" flipH="1">
            <a:off x="7307263" y="2636838"/>
            <a:ext cx="25400" cy="15398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99" name="Line 504"/>
          <p:cNvSpPr>
            <a:spLocks noChangeShapeType="1"/>
          </p:cNvSpPr>
          <p:nvPr/>
        </p:nvSpPr>
        <p:spPr bwMode="auto">
          <a:xfrm rot="19807440" flipH="1">
            <a:off x="7169150" y="2508250"/>
            <a:ext cx="95567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531" name="Oval 507"/>
          <p:cNvSpPr>
            <a:spLocks noChangeArrowheads="1"/>
          </p:cNvSpPr>
          <p:nvPr/>
        </p:nvSpPr>
        <p:spPr bwMode="auto">
          <a:xfrm rot="1792560">
            <a:off x="8048625" y="4600575"/>
            <a:ext cx="38100" cy="1587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57532" name="Rectangle 508"/>
          <p:cNvSpPr>
            <a:spLocks noChangeArrowheads="1"/>
          </p:cNvSpPr>
          <p:nvPr/>
        </p:nvSpPr>
        <p:spPr bwMode="auto">
          <a:xfrm rot="1792560">
            <a:off x="7381875" y="4395788"/>
            <a:ext cx="731838" cy="1587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902" name="Oval 509"/>
          <p:cNvSpPr>
            <a:spLocks noChangeArrowheads="1"/>
          </p:cNvSpPr>
          <p:nvPr/>
        </p:nvSpPr>
        <p:spPr bwMode="auto">
          <a:xfrm rot="1792560">
            <a:off x="7416800" y="4195763"/>
            <a:ext cx="38100" cy="15875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7534" name="Rectangle 510"/>
          <p:cNvSpPr>
            <a:spLocks noChangeArrowheads="1"/>
          </p:cNvSpPr>
          <p:nvPr/>
        </p:nvSpPr>
        <p:spPr bwMode="auto">
          <a:xfrm rot="1792560">
            <a:off x="8043863" y="4597400"/>
            <a:ext cx="25400" cy="152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folHlink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904" name="Line 511"/>
          <p:cNvSpPr>
            <a:spLocks noChangeShapeType="1"/>
          </p:cNvSpPr>
          <p:nvPr/>
        </p:nvSpPr>
        <p:spPr bwMode="auto">
          <a:xfrm rot="1792560">
            <a:off x="7243763" y="4495800"/>
            <a:ext cx="1062037" cy="127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5905" name="Object 512"/>
          <p:cNvGraphicFramePr>
            <a:graphicFrameLocks noChangeAspect="1"/>
          </p:cNvGraphicFramePr>
          <p:nvPr/>
        </p:nvGraphicFramePr>
        <p:xfrm>
          <a:off x="8077200" y="4799013"/>
          <a:ext cx="546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35" name="Clip" r:id="rId6" imgW="1304925" imgH="1085850" progId="MS_ClipArt_Gallery.2">
                  <p:embed/>
                </p:oleObj>
              </mc:Choice>
              <mc:Fallback>
                <p:oleObj name="Clip" r:id="rId6" imgW="1304925" imgH="1085850" progId="MS_ClipArt_Gallery.2">
                  <p:embed/>
                  <p:pic>
                    <p:nvPicPr>
                      <p:cNvPr id="0" name="Object 5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4799013"/>
                        <a:ext cx="546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906" name="Text Box 513"/>
          <p:cNvSpPr txBox="1">
            <a:spLocks noChangeArrowheads="1"/>
          </p:cNvSpPr>
          <p:nvPr/>
        </p:nvSpPr>
        <p:spPr bwMode="auto">
          <a:xfrm>
            <a:off x="5716588" y="1903413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s</a:t>
            </a:r>
            <a:endParaRPr lang="en-US">
              <a:latin typeface="Comic Sans MS" charset="0"/>
            </a:endParaRPr>
          </a:p>
        </p:txBody>
      </p:sp>
      <p:sp>
        <p:nvSpPr>
          <p:cNvPr id="35907" name="Text Box 514"/>
          <p:cNvSpPr txBox="1">
            <a:spLocks noChangeArrowheads="1"/>
          </p:cNvSpPr>
          <p:nvPr/>
        </p:nvSpPr>
        <p:spPr bwMode="auto">
          <a:xfrm>
            <a:off x="7543800" y="2411413"/>
            <a:ext cx="676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s</a:t>
            </a:r>
            <a:endParaRPr lang="en-US">
              <a:latin typeface="Comic Sans MS" charset="0"/>
            </a:endParaRPr>
          </a:p>
        </p:txBody>
      </p:sp>
      <p:sp>
        <p:nvSpPr>
          <p:cNvPr id="35908" name="Freeform 515"/>
          <p:cNvSpPr>
            <a:spLocks/>
          </p:cNvSpPr>
          <p:nvPr/>
        </p:nvSpPr>
        <p:spPr bwMode="auto">
          <a:xfrm>
            <a:off x="5710238" y="2771775"/>
            <a:ext cx="800100" cy="1381125"/>
          </a:xfrm>
          <a:custGeom>
            <a:avLst/>
            <a:gdLst>
              <a:gd name="T0" fmla="*/ 0 w 504"/>
              <a:gd name="T1" fmla="*/ 0 h 870"/>
              <a:gd name="T2" fmla="*/ 2147483647 w 504"/>
              <a:gd name="T3" fmla="*/ 2147483647 h 870"/>
              <a:gd name="T4" fmla="*/ 2147483647 w 504"/>
              <a:gd name="T5" fmla="*/ 2147483647 h 870"/>
              <a:gd name="T6" fmla="*/ 2147483647 w 504"/>
              <a:gd name="T7" fmla="*/ 2147483647 h 870"/>
              <a:gd name="T8" fmla="*/ 2147483647 w 504"/>
              <a:gd name="T9" fmla="*/ 2147483647 h 870"/>
              <a:gd name="T10" fmla="*/ 2147483647 w 504"/>
              <a:gd name="T11" fmla="*/ 2147483647 h 870"/>
              <a:gd name="T12" fmla="*/ 2147483647 w 504"/>
              <a:gd name="T13" fmla="*/ 2147483647 h 870"/>
              <a:gd name="T14" fmla="*/ 2147483647 w 504"/>
              <a:gd name="T15" fmla="*/ 2147483647 h 870"/>
              <a:gd name="T16" fmla="*/ 2147483647 w 504"/>
              <a:gd name="T17" fmla="*/ 2147483647 h 870"/>
              <a:gd name="T18" fmla="*/ 2147483647 w 504"/>
              <a:gd name="T19" fmla="*/ 2147483647 h 87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04"/>
              <a:gd name="T31" fmla="*/ 0 h 870"/>
              <a:gd name="T32" fmla="*/ 504 w 504"/>
              <a:gd name="T33" fmla="*/ 870 h 87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04" h="870">
                <a:moveTo>
                  <a:pt x="0" y="0"/>
                </a:moveTo>
                <a:cubicBezTo>
                  <a:pt x="21" y="11"/>
                  <a:pt x="79" y="44"/>
                  <a:pt x="129" y="63"/>
                </a:cubicBezTo>
                <a:cubicBezTo>
                  <a:pt x="179" y="82"/>
                  <a:pt x="255" y="102"/>
                  <a:pt x="299" y="112"/>
                </a:cubicBezTo>
                <a:cubicBezTo>
                  <a:pt x="343" y="122"/>
                  <a:pt x="362" y="116"/>
                  <a:pt x="392" y="121"/>
                </a:cubicBezTo>
                <a:cubicBezTo>
                  <a:pt x="417" y="124"/>
                  <a:pt x="469" y="100"/>
                  <a:pt x="479" y="145"/>
                </a:cubicBezTo>
                <a:cubicBezTo>
                  <a:pt x="490" y="191"/>
                  <a:pt x="504" y="700"/>
                  <a:pt x="490" y="772"/>
                </a:cubicBezTo>
                <a:cubicBezTo>
                  <a:pt x="477" y="845"/>
                  <a:pt x="447" y="842"/>
                  <a:pt x="406" y="839"/>
                </a:cubicBezTo>
                <a:cubicBezTo>
                  <a:pt x="365" y="836"/>
                  <a:pt x="323" y="835"/>
                  <a:pt x="286" y="833"/>
                </a:cubicBezTo>
                <a:cubicBezTo>
                  <a:pt x="250" y="831"/>
                  <a:pt x="226" y="822"/>
                  <a:pt x="192" y="828"/>
                </a:cubicBezTo>
                <a:cubicBezTo>
                  <a:pt x="158" y="834"/>
                  <a:pt x="107" y="861"/>
                  <a:pt x="84" y="870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9" name="Text Box 516"/>
          <p:cNvSpPr txBox="1">
            <a:spLocks noChangeArrowheads="1"/>
          </p:cNvSpPr>
          <p:nvPr/>
        </p:nvSpPr>
        <p:spPr bwMode="auto">
          <a:xfrm>
            <a:off x="4724400" y="3960813"/>
            <a:ext cx="674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c</a:t>
            </a:r>
            <a:endParaRPr lang="en-US">
              <a:latin typeface="Comic Sans MS" charset="0"/>
            </a:endParaRPr>
          </a:p>
        </p:txBody>
      </p:sp>
      <p:sp>
        <p:nvSpPr>
          <p:cNvPr id="35910" name="Freeform 517"/>
          <p:cNvSpPr>
            <a:spLocks/>
          </p:cNvSpPr>
          <p:nvPr/>
        </p:nvSpPr>
        <p:spPr bwMode="auto">
          <a:xfrm>
            <a:off x="6173788" y="2749550"/>
            <a:ext cx="431800" cy="1570038"/>
          </a:xfrm>
          <a:custGeom>
            <a:avLst/>
            <a:gdLst>
              <a:gd name="T0" fmla="*/ 0 w 272"/>
              <a:gd name="T1" fmla="*/ 0 h 989"/>
              <a:gd name="T2" fmla="*/ 2147483647 w 272"/>
              <a:gd name="T3" fmla="*/ 2147483647 h 989"/>
              <a:gd name="T4" fmla="*/ 2147483647 w 272"/>
              <a:gd name="T5" fmla="*/ 2147483647 h 989"/>
              <a:gd name="T6" fmla="*/ 2147483647 w 272"/>
              <a:gd name="T7" fmla="*/ 2147483647 h 989"/>
              <a:gd name="T8" fmla="*/ 2147483647 w 272"/>
              <a:gd name="T9" fmla="*/ 2147483647 h 989"/>
              <a:gd name="T10" fmla="*/ 2147483647 w 272"/>
              <a:gd name="T11" fmla="*/ 2147483647 h 989"/>
              <a:gd name="T12" fmla="*/ 2147483647 w 272"/>
              <a:gd name="T13" fmla="*/ 2147483647 h 9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2"/>
              <a:gd name="T22" fmla="*/ 0 h 989"/>
              <a:gd name="T23" fmla="*/ 272 w 272"/>
              <a:gd name="T24" fmla="*/ 989 h 9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2" h="989">
                <a:moveTo>
                  <a:pt x="0" y="0"/>
                </a:moveTo>
                <a:cubicBezTo>
                  <a:pt x="15" y="13"/>
                  <a:pt x="49" y="56"/>
                  <a:pt x="92" y="80"/>
                </a:cubicBezTo>
                <a:cubicBezTo>
                  <a:pt x="231" y="84"/>
                  <a:pt x="204" y="89"/>
                  <a:pt x="257" y="147"/>
                </a:cubicBezTo>
                <a:cubicBezTo>
                  <a:pt x="270" y="295"/>
                  <a:pt x="272" y="652"/>
                  <a:pt x="268" y="774"/>
                </a:cubicBezTo>
                <a:cubicBezTo>
                  <a:pt x="268" y="895"/>
                  <a:pt x="261" y="853"/>
                  <a:pt x="257" y="875"/>
                </a:cubicBezTo>
                <a:cubicBezTo>
                  <a:pt x="251" y="894"/>
                  <a:pt x="257" y="889"/>
                  <a:pt x="242" y="908"/>
                </a:cubicBezTo>
                <a:cubicBezTo>
                  <a:pt x="227" y="927"/>
                  <a:pt x="183" y="972"/>
                  <a:pt x="167" y="989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1" name="Freeform 518"/>
          <p:cNvSpPr>
            <a:spLocks/>
          </p:cNvSpPr>
          <p:nvPr/>
        </p:nvSpPr>
        <p:spPr bwMode="auto">
          <a:xfrm>
            <a:off x="6757988" y="2733675"/>
            <a:ext cx="638175" cy="1538288"/>
          </a:xfrm>
          <a:custGeom>
            <a:avLst/>
            <a:gdLst>
              <a:gd name="T0" fmla="*/ 2147483647 w 402"/>
              <a:gd name="T1" fmla="*/ 0 h 969"/>
              <a:gd name="T2" fmla="*/ 2147483647 w 402"/>
              <a:gd name="T3" fmla="*/ 2147483647 h 969"/>
              <a:gd name="T4" fmla="*/ 2147483647 w 402"/>
              <a:gd name="T5" fmla="*/ 2147483647 h 969"/>
              <a:gd name="T6" fmla="*/ 2147483647 w 402"/>
              <a:gd name="T7" fmla="*/ 2147483647 h 969"/>
              <a:gd name="T8" fmla="*/ 2147483647 w 402"/>
              <a:gd name="T9" fmla="*/ 2147483647 h 969"/>
              <a:gd name="T10" fmla="*/ 2147483647 w 402"/>
              <a:gd name="T11" fmla="*/ 2147483647 h 969"/>
              <a:gd name="T12" fmla="*/ 2147483647 w 402"/>
              <a:gd name="T13" fmla="*/ 2147483647 h 969"/>
              <a:gd name="T14" fmla="*/ 2147483647 w 402"/>
              <a:gd name="T15" fmla="*/ 2147483647 h 969"/>
              <a:gd name="T16" fmla="*/ 2147483647 w 402"/>
              <a:gd name="T17" fmla="*/ 2147483647 h 9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02"/>
              <a:gd name="T28" fmla="*/ 0 h 969"/>
              <a:gd name="T29" fmla="*/ 402 w 402"/>
              <a:gd name="T30" fmla="*/ 969 h 96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02" h="969">
                <a:moveTo>
                  <a:pt x="306" y="0"/>
                </a:moveTo>
                <a:cubicBezTo>
                  <a:pt x="295" y="5"/>
                  <a:pt x="262" y="24"/>
                  <a:pt x="240" y="36"/>
                </a:cubicBezTo>
                <a:cubicBezTo>
                  <a:pt x="218" y="48"/>
                  <a:pt x="199" y="58"/>
                  <a:pt x="174" y="72"/>
                </a:cubicBezTo>
                <a:cubicBezTo>
                  <a:pt x="149" y="86"/>
                  <a:pt x="115" y="101"/>
                  <a:pt x="90" y="119"/>
                </a:cubicBezTo>
                <a:cubicBezTo>
                  <a:pt x="64" y="136"/>
                  <a:pt x="72" y="127"/>
                  <a:pt x="25" y="178"/>
                </a:cubicBezTo>
                <a:cubicBezTo>
                  <a:pt x="14" y="223"/>
                  <a:pt x="0" y="732"/>
                  <a:pt x="14" y="804"/>
                </a:cubicBezTo>
                <a:cubicBezTo>
                  <a:pt x="27" y="877"/>
                  <a:pt x="53" y="854"/>
                  <a:pt x="98" y="871"/>
                </a:cubicBezTo>
                <a:cubicBezTo>
                  <a:pt x="144" y="888"/>
                  <a:pt x="209" y="884"/>
                  <a:pt x="261" y="900"/>
                </a:cubicBezTo>
                <a:cubicBezTo>
                  <a:pt x="312" y="916"/>
                  <a:pt x="373" y="955"/>
                  <a:pt x="402" y="969"/>
                </a:cubicBezTo>
              </a:path>
            </a:pathLst>
          </a:cu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2" name="Text Box 519"/>
          <p:cNvSpPr txBox="1">
            <a:spLocks noChangeArrowheads="1"/>
          </p:cNvSpPr>
          <p:nvPr/>
        </p:nvSpPr>
        <p:spPr bwMode="auto">
          <a:xfrm>
            <a:off x="5983288" y="4498975"/>
            <a:ext cx="676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c</a:t>
            </a:r>
            <a:endParaRPr lang="en-US">
              <a:latin typeface="Comic Sans MS" charset="0"/>
            </a:endParaRPr>
          </a:p>
        </p:txBody>
      </p:sp>
      <p:sp>
        <p:nvSpPr>
          <p:cNvPr id="35913" name="Text Box 520"/>
          <p:cNvSpPr txBox="1">
            <a:spLocks noChangeArrowheads="1"/>
          </p:cNvSpPr>
          <p:nvPr/>
        </p:nvSpPr>
        <p:spPr bwMode="auto">
          <a:xfrm>
            <a:off x="7670800" y="3986213"/>
            <a:ext cx="674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  <a:r>
              <a:rPr lang="en-US" sz="2800" baseline="-25000">
                <a:latin typeface="Comic Sans MS" charset="0"/>
              </a:rPr>
              <a:t>c</a:t>
            </a:r>
            <a:endParaRPr lang="en-US">
              <a:latin typeface="Comic Sans MS" charset="0"/>
            </a:endParaRPr>
          </a:p>
        </p:txBody>
      </p:sp>
      <p:sp>
        <p:nvSpPr>
          <p:cNvPr id="35914" name="Text Box 521"/>
          <p:cNvSpPr txBox="1">
            <a:spLocks noChangeArrowheads="1"/>
          </p:cNvSpPr>
          <p:nvPr/>
        </p:nvSpPr>
        <p:spPr bwMode="auto">
          <a:xfrm>
            <a:off x="6699250" y="3357563"/>
            <a:ext cx="676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Comic Sans MS" charset="0"/>
              </a:rPr>
              <a:t>R</a:t>
            </a:r>
          </a:p>
        </p:txBody>
      </p:sp>
      <p:sp>
        <p:nvSpPr>
          <p:cNvPr id="26702" name="Rectangle 52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3844925" cy="51403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per-connection end-end throughput: min(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</a:rPr>
              <a:t>c</a:t>
            </a:r>
            <a:r>
              <a:rPr lang="en-US" dirty="0" err="1" smtClean="0">
                <a:solidFill>
                  <a:schemeClr val="tx1"/>
                </a:solidFill>
              </a:rPr>
              <a:t>,R</a:t>
            </a:r>
            <a:r>
              <a:rPr lang="en-US" baseline="-25000" dirty="0" err="1" smtClean="0">
                <a:solidFill>
                  <a:schemeClr val="tx1"/>
                </a:solidFill>
              </a:rPr>
              <a:t>s</a:t>
            </a:r>
            <a:r>
              <a:rPr lang="en-US" dirty="0" err="1" smtClean="0">
                <a:solidFill>
                  <a:schemeClr val="tx1"/>
                </a:solidFill>
              </a:rPr>
              <a:t>,R</a:t>
            </a:r>
            <a:r>
              <a:rPr lang="en-US" dirty="0" smtClean="0">
                <a:solidFill>
                  <a:schemeClr val="tx1"/>
                </a:solidFill>
              </a:rPr>
              <a:t>/10)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in practice: 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 or 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 is often the bottleneck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he last mile link has capacity </a:t>
            </a:r>
            <a:r>
              <a:rPr lang="en-US" dirty="0" err="1" smtClean="0">
                <a:solidFill>
                  <a:schemeClr val="tx1"/>
                </a:solidFill>
              </a:rPr>
              <a:t>Rc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F6D8EC6B-FF22-334C-8A4F-EA0EB8E92AC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Wireless Links Performance Metrics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89937" cy="52863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WLANs and WSNs are very concerned with</a:t>
            </a: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packet loss and employ additional metrics:</a:t>
            </a:r>
          </a:p>
          <a:p>
            <a:pPr>
              <a:buFontTx/>
              <a:buNone/>
              <a:defRPr/>
            </a:pPr>
            <a:r>
              <a:rPr lang="en-US" b="1" dirty="0" smtClean="0"/>
              <a:t>Delivery ratio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the ratio of packets received to packets sent {excluding duplicates and retransmissions}.</a:t>
            </a:r>
          </a:p>
          <a:p>
            <a:pPr>
              <a:buFontTx/>
              <a:buNone/>
              <a:defRPr/>
            </a:pPr>
            <a:r>
              <a:rPr lang="en-US" b="1" dirty="0" smtClean="0"/>
              <a:t>Link layer retransmission rates</a:t>
            </a: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the percentage of DL layer frames that are retransmitted.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808ED28D-1F6F-7C41-9E2D-F95984F2367B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Tools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268413"/>
            <a:ext cx="8389937" cy="52863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seful tools:</a:t>
            </a:r>
          </a:p>
          <a:p>
            <a:pPr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2">
              <a:buFontTx/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Ping</a:t>
            </a:r>
          </a:p>
          <a:p>
            <a:pPr lvl="2">
              <a:buFontTx/>
              <a:buNone/>
              <a:defRPr/>
            </a:pPr>
            <a:r>
              <a:rPr lang="en-US" b="1" dirty="0" err="1">
                <a:solidFill>
                  <a:srgbClr val="0000FF"/>
                </a:solidFill>
              </a:rPr>
              <a:t>i</a:t>
            </a:r>
            <a:r>
              <a:rPr lang="en-US" b="1" dirty="0" err="1" smtClean="0">
                <a:solidFill>
                  <a:srgbClr val="0000FF"/>
                </a:solidFill>
              </a:rPr>
              <a:t>perf</a:t>
            </a:r>
            <a:endParaRPr lang="en-US" b="1" dirty="0" smtClean="0">
              <a:solidFill>
                <a:srgbClr val="0000FF"/>
              </a:solidFill>
            </a:endParaRPr>
          </a:p>
          <a:p>
            <a:pPr lvl="2">
              <a:buFont typeface="Wingdings" charset="0"/>
              <a:buNone/>
              <a:defRPr/>
            </a:pPr>
            <a:r>
              <a:rPr lang="en-US" b="1" dirty="0" err="1" smtClean="0">
                <a:solidFill>
                  <a:srgbClr val="0000FF"/>
                </a:solidFill>
              </a:rPr>
              <a:t>Traceroute</a:t>
            </a:r>
            <a:endParaRPr lang="en-US" b="1" dirty="0" smtClean="0">
              <a:solidFill>
                <a:srgbClr val="0000FF"/>
              </a:solidFill>
            </a:endParaRPr>
          </a:p>
          <a:p>
            <a:pPr lvl="2">
              <a:buFont typeface="Wingdings" charset="0"/>
              <a:buNone/>
              <a:defRPr/>
            </a:pPr>
            <a:r>
              <a:rPr lang="en-US" b="1" dirty="0" err="1">
                <a:solidFill>
                  <a:srgbClr val="0000FF"/>
                </a:solidFill>
              </a:rPr>
              <a:t>t</a:t>
            </a:r>
            <a:r>
              <a:rPr lang="en-US" b="1" dirty="0" err="1" smtClean="0">
                <a:solidFill>
                  <a:srgbClr val="0000FF"/>
                </a:solidFill>
              </a:rPr>
              <a:t>cpdump</a:t>
            </a:r>
            <a:endParaRPr lang="en-US" b="1" dirty="0">
              <a:solidFill>
                <a:srgbClr val="0000FF"/>
              </a:solidFill>
            </a:endParaRPr>
          </a:p>
          <a:p>
            <a:pPr lvl="2">
              <a:buFontTx/>
              <a:buNone/>
              <a:defRPr/>
            </a:pPr>
            <a:r>
              <a:rPr lang="en-US" b="1" dirty="0" err="1">
                <a:solidFill>
                  <a:srgbClr val="0000FF"/>
                </a:solidFill>
              </a:rPr>
              <a:t>w</a:t>
            </a:r>
            <a:r>
              <a:rPr lang="en-US" b="1" dirty="0" err="1" smtClean="0">
                <a:solidFill>
                  <a:srgbClr val="0000FF"/>
                </a:solidFill>
              </a:rPr>
              <a:t>ireshark</a:t>
            </a:r>
            <a:endParaRPr lang="en-US" b="1" dirty="0" smtClean="0">
              <a:solidFill>
                <a:srgbClr val="0000FF"/>
              </a:solidFill>
            </a:endParaRPr>
          </a:p>
          <a:p>
            <a:pPr lvl="2">
              <a:buFontTx/>
              <a:buNone/>
              <a:defRPr/>
            </a:pPr>
            <a:endParaRPr lang="en-US" b="1" dirty="0">
              <a:solidFill>
                <a:srgbClr val="0000FF"/>
              </a:solidFill>
            </a:endParaRPr>
          </a:p>
          <a:p>
            <a:pPr lvl="2">
              <a:buFontTx/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a</a:t>
            </a:r>
            <a:r>
              <a:rPr lang="en-US" b="1" dirty="0" smtClean="0">
                <a:solidFill>
                  <a:srgbClr val="0000FF"/>
                </a:solidFill>
              </a:rPr>
              <a:t>nd many others</a:t>
            </a:r>
            <a:endParaRPr lang="en-US" b="1" dirty="0">
              <a:solidFill>
                <a:srgbClr val="0000FF"/>
              </a:solidFill>
            </a:endParaRPr>
          </a:p>
          <a:p>
            <a:pPr>
              <a:buFontTx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chemeClr val="tx1"/>
                </a:solidFill>
              </a:rPr>
              <a:t>Look into Wikipedia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F3AFD287-CA1E-7D44-96CA-C44814904271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Lecture </a:t>
            </a:r>
            <a:r>
              <a:rPr lang="en-US" dirty="0" smtClean="0"/>
              <a:t>Outline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Queuing Model</a:t>
            </a:r>
          </a:p>
          <a:p>
            <a:pPr>
              <a:defRPr/>
            </a:pPr>
            <a:r>
              <a:rPr lang="en-US" dirty="0" smtClean="0"/>
              <a:t>Generic Performance Metrics</a:t>
            </a:r>
          </a:p>
          <a:p>
            <a:pPr>
              <a:defRPr/>
            </a:pPr>
            <a:r>
              <a:rPr lang="en-US" dirty="0" smtClean="0"/>
              <a:t>Components of Hop and End-to-End </a:t>
            </a:r>
            <a:r>
              <a:rPr lang="en-US" dirty="0"/>
              <a:t>P</a:t>
            </a:r>
            <a:r>
              <a:rPr lang="en-US" dirty="0" smtClean="0"/>
              <a:t>acket Delay</a:t>
            </a:r>
          </a:p>
          <a:p>
            <a:pPr>
              <a:defRPr/>
            </a:pPr>
            <a:r>
              <a:rPr lang="en-US" dirty="0" smtClean="0"/>
              <a:t>More Performance Measures</a:t>
            </a:r>
          </a:p>
          <a:p>
            <a:pPr>
              <a:defRPr/>
            </a:pPr>
            <a:r>
              <a:rPr lang="en-US" dirty="0" smtClean="0"/>
              <a:t>Tools</a:t>
            </a:r>
          </a:p>
          <a:p>
            <a:pPr>
              <a:defRPr/>
            </a:pPr>
            <a:r>
              <a:rPr lang="en-US" dirty="0"/>
              <a:t>Using slides from the companion </a:t>
            </a:r>
            <a:r>
              <a:rPr lang="en-US" dirty="0" smtClean="0"/>
              <a:t>site </a:t>
            </a:r>
            <a:r>
              <a:rPr lang="en-US" dirty="0"/>
              <a:t>of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>
                <a:cs typeface="Times New Roman" charset="0"/>
              </a:rPr>
              <a:t>James F. </a:t>
            </a:r>
            <a:r>
              <a:rPr lang="pt-PT" sz="2000" dirty="0" err="1">
                <a:cs typeface="Times New Roman" charset="0"/>
              </a:rPr>
              <a:t>Kurose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and</a:t>
            </a:r>
            <a:r>
              <a:rPr lang="pt-PT" sz="2000" dirty="0">
                <a:cs typeface="Times New Roman" charset="0"/>
              </a:rPr>
              <a:t> Keith W. Ross, </a:t>
            </a:r>
            <a:r>
              <a:rPr lang="ja-JP" altLang="pt-PT" sz="2000" dirty="0">
                <a:cs typeface="Times New Roman" charset="0"/>
              </a:rPr>
              <a:t>“</a:t>
            </a:r>
            <a:r>
              <a:rPr lang="pt-PT" sz="2000" dirty="0" err="1">
                <a:cs typeface="Times New Roman" charset="0"/>
              </a:rPr>
              <a:t>Computer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Networking</a:t>
            </a:r>
            <a:r>
              <a:rPr lang="pt-PT" sz="2000" dirty="0">
                <a:cs typeface="Times New Roman" charset="0"/>
              </a:rPr>
              <a:t> - A Top-</a:t>
            </a:r>
            <a:r>
              <a:rPr lang="pt-PT" sz="2000" dirty="0" err="1">
                <a:cs typeface="Times New Roman" charset="0"/>
              </a:rPr>
              <a:t>Down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Approach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Featuring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the</a:t>
            </a:r>
            <a:r>
              <a:rPr lang="pt-PT" sz="2000" dirty="0">
                <a:cs typeface="Times New Roman" charset="0"/>
              </a:rPr>
              <a:t> Internet,</a:t>
            </a:r>
            <a:r>
              <a:rPr lang="ja-JP" altLang="pt-PT" sz="2000" dirty="0">
                <a:cs typeface="Times New Roman" charset="0"/>
              </a:rPr>
              <a:t>”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Addison</a:t>
            </a:r>
            <a:r>
              <a:rPr lang="pt-PT" sz="2000" dirty="0">
                <a:cs typeface="Times New Roman" charset="0"/>
              </a:rPr>
              <a:t> Wesley 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01A2AC9-13D0-E144-A73C-A38CE6576E78}" type="slidenum">
              <a:rPr lang="en-US" sz="1400" b="0" smtClean="0">
                <a:latin typeface="Times New Roman" charset="0"/>
              </a:rPr>
              <a:pPr eaLnBrk="1" hangingPunct="1">
                <a:defRPr/>
              </a:pPr>
              <a:t>2</a:t>
            </a:fld>
            <a:endParaRPr lang="en-US" sz="1400" b="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Performance Metrics Summary</a:t>
            </a:r>
            <a:endParaRPr lang="en-US" dirty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68413"/>
            <a:ext cx="8610600" cy="5256212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 three most general performance measures are : </a:t>
            </a:r>
            <a:r>
              <a:rPr lang="en-US" sz="2400" dirty="0" smtClean="0"/>
              <a:t>utilization, throughput and response time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In computer networks, </a:t>
            </a:r>
            <a:r>
              <a:rPr lang="en-US" sz="2400" dirty="0" smtClean="0"/>
              <a:t>end-to-end delay </a:t>
            </a:r>
            <a:r>
              <a:rPr lang="en-US" sz="2400" dirty="0" smtClean="0">
                <a:solidFill>
                  <a:schemeClr val="tx1"/>
                </a:solidFill>
              </a:rPr>
              <a:t>is an important performance metric.</a:t>
            </a:r>
          </a:p>
          <a:p>
            <a:pPr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Queuing models are used to analyze and estimate computer network performance.</a:t>
            </a:r>
          </a:p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Other useful metrics include: </a:t>
            </a:r>
            <a:r>
              <a:rPr lang="en-US" sz="2400" dirty="0"/>
              <a:t>latency, </a:t>
            </a:r>
            <a:r>
              <a:rPr lang="en-US" sz="2400" dirty="0" err="1"/>
              <a:t>goodput</a:t>
            </a:r>
            <a:r>
              <a:rPr lang="en-US" sz="2400" dirty="0"/>
              <a:t>, fairness and </a:t>
            </a:r>
            <a:r>
              <a:rPr lang="en-US" sz="2400" dirty="0" err="1"/>
              <a:t>QoS</a:t>
            </a:r>
            <a:r>
              <a:rPr lang="en-US" sz="2400" dirty="0"/>
              <a:t> metrics such as jitter.</a:t>
            </a:r>
          </a:p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In wireless networks, </a:t>
            </a:r>
            <a:r>
              <a:rPr lang="en-US" sz="2400" dirty="0"/>
              <a:t>delivery ratio, packet loss rate and link layer retransmission rates </a:t>
            </a:r>
            <a:r>
              <a:rPr lang="en-US" sz="2400" dirty="0">
                <a:solidFill>
                  <a:schemeClr val="tx1"/>
                </a:solidFill>
              </a:rPr>
              <a:t>are valuable network measures.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57F24019-BBF2-A94E-BCC4-0C49FE3A49F1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EE321954-156C-E54C-98C2-8F1532BABAD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8434" name="Cloud"/>
          <p:cNvSpPr>
            <a:spLocks noChangeAspect="1" noEditPoints="1" noChangeArrowheads="1"/>
          </p:cNvSpPr>
          <p:nvPr/>
        </p:nvSpPr>
        <p:spPr bwMode="auto">
          <a:xfrm>
            <a:off x="1295400" y="2330450"/>
            <a:ext cx="6096000" cy="33083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8435" name="Oval 3"/>
          <p:cNvSpPr>
            <a:spLocks noChangeArrowheads="1"/>
          </p:cNvSpPr>
          <p:nvPr/>
        </p:nvSpPr>
        <p:spPr bwMode="auto">
          <a:xfrm>
            <a:off x="4495800" y="26352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800" b="0"/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4953000" y="24828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5486400" y="28638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4953000" y="2254250"/>
            <a:ext cx="533400" cy="609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5181600" y="25590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5181600" y="25590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6096000" y="34734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FontTx/>
              <a:buChar char="–"/>
            </a:pPr>
            <a:endParaRPr lang="en-US" sz="1600" b="0">
              <a:solidFill>
                <a:srgbClr val="A50021"/>
              </a:solidFill>
            </a:endParaRP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5410200" y="3473450"/>
            <a:ext cx="685800" cy="762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5715000" y="3244850"/>
            <a:ext cx="76200" cy="152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5715000" y="3244850"/>
            <a:ext cx="762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5791200" y="34734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791200" y="34734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Oval 15"/>
          <p:cNvSpPr>
            <a:spLocks noChangeArrowheads="1"/>
          </p:cNvSpPr>
          <p:nvPr/>
        </p:nvSpPr>
        <p:spPr bwMode="auto">
          <a:xfrm>
            <a:off x="6248400" y="36258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Oval 16"/>
          <p:cNvSpPr>
            <a:spLocks noChangeArrowheads="1"/>
          </p:cNvSpPr>
          <p:nvPr/>
        </p:nvSpPr>
        <p:spPr bwMode="auto">
          <a:xfrm>
            <a:off x="5257800" y="3625850"/>
            <a:ext cx="9906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5791200" y="41592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6248400" y="45402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6248400" y="45402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Oval 21"/>
          <p:cNvSpPr>
            <a:spLocks noChangeArrowheads="1"/>
          </p:cNvSpPr>
          <p:nvPr/>
        </p:nvSpPr>
        <p:spPr bwMode="auto">
          <a:xfrm>
            <a:off x="3048000" y="3321050"/>
            <a:ext cx="762000" cy="762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Oval 22"/>
          <p:cNvSpPr>
            <a:spLocks noChangeArrowheads="1"/>
          </p:cNvSpPr>
          <p:nvPr/>
        </p:nvSpPr>
        <p:spPr bwMode="auto">
          <a:xfrm>
            <a:off x="3352800" y="377825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4" name="Oval 23"/>
          <p:cNvSpPr>
            <a:spLocks noChangeArrowheads="1"/>
          </p:cNvSpPr>
          <p:nvPr/>
        </p:nvSpPr>
        <p:spPr bwMode="auto">
          <a:xfrm>
            <a:off x="2971800" y="2940050"/>
            <a:ext cx="533400" cy="609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5" name="Oval 24"/>
          <p:cNvSpPr>
            <a:spLocks noChangeArrowheads="1"/>
          </p:cNvSpPr>
          <p:nvPr/>
        </p:nvSpPr>
        <p:spPr bwMode="auto">
          <a:xfrm>
            <a:off x="2819400" y="3016250"/>
            <a:ext cx="609600" cy="609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800" b="0"/>
          </a:p>
          <a:p>
            <a:endParaRPr lang="en-US" sz="2800" b="0"/>
          </a:p>
          <a:p>
            <a:endParaRPr lang="en-US" sz="2800" b="0"/>
          </a:p>
        </p:txBody>
      </p:sp>
      <p:sp>
        <p:nvSpPr>
          <p:cNvPr id="18456" name="Oval 26"/>
          <p:cNvSpPr>
            <a:spLocks noChangeArrowheads="1"/>
          </p:cNvSpPr>
          <p:nvPr/>
        </p:nvSpPr>
        <p:spPr bwMode="auto">
          <a:xfrm>
            <a:off x="2590800" y="38544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12</a:t>
            </a:r>
          </a:p>
        </p:txBody>
      </p:sp>
      <p:sp>
        <p:nvSpPr>
          <p:cNvPr id="18457" name="Oval 27"/>
          <p:cNvSpPr>
            <a:spLocks noChangeArrowheads="1"/>
          </p:cNvSpPr>
          <p:nvPr/>
        </p:nvSpPr>
        <p:spPr bwMode="auto">
          <a:xfrm>
            <a:off x="2286000" y="29400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</a:t>
            </a:r>
          </a:p>
        </p:txBody>
      </p:sp>
      <p:sp>
        <p:nvSpPr>
          <p:cNvPr id="18458" name="Oval 28"/>
          <p:cNvSpPr>
            <a:spLocks noChangeArrowheads="1"/>
          </p:cNvSpPr>
          <p:nvPr/>
        </p:nvSpPr>
        <p:spPr bwMode="auto">
          <a:xfrm>
            <a:off x="1524000" y="36258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11</a:t>
            </a:r>
          </a:p>
        </p:txBody>
      </p:sp>
      <p:sp>
        <p:nvSpPr>
          <p:cNvPr id="18459" name="Oval 29"/>
          <p:cNvSpPr>
            <a:spLocks noChangeArrowheads="1"/>
          </p:cNvSpPr>
          <p:nvPr/>
        </p:nvSpPr>
        <p:spPr bwMode="auto">
          <a:xfrm>
            <a:off x="4191000" y="49974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8</a:t>
            </a:r>
          </a:p>
        </p:txBody>
      </p:sp>
      <p:sp>
        <p:nvSpPr>
          <p:cNvPr id="18460" name="Oval 30"/>
          <p:cNvSpPr>
            <a:spLocks noChangeArrowheads="1"/>
          </p:cNvSpPr>
          <p:nvPr/>
        </p:nvSpPr>
        <p:spPr bwMode="auto">
          <a:xfrm>
            <a:off x="5943600" y="27876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4</a:t>
            </a:r>
          </a:p>
        </p:txBody>
      </p:sp>
      <p:sp>
        <p:nvSpPr>
          <p:cNvPr id="18461" name="Oval 31"/>
          <p:cNvSpPr>
            <a:spLocks noChangeArrowheads="1"/>
          </p:cNvSpPr>
          <p:nvPr/>
        </p:nvSpPr>
        <p:spPr bwMode="auto">
          <a:xfrm>
            <a:off x="5715000" y="46164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7</a:t>
            </a:r>
          </a:p>
        </p:txBody>
      </p:sp>
      <p:sp>
        <p:nvSpPr>
          <p:cNvPr id="18462" name="Oval 32"/>
          <p:cNvSpPr>
            <a:spLocks noChangeArrowheads="1"/>
          </p:cNvSpPr>
          <p:nvPr/>
        </p:nvSpPr>
        <p:spPr bwMode="auto">
          <a:xfrm>
            <a:off x="3733800" y="26352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2</a:t>
            </a:r>
          </a:p>
        </p:txBody>
      </p:sp>
      <p:sp>
        <p:nvSpPr>
          <p:cNvPr id="18463" name="Oval 33"/>
          <p:cNvSpPr>
            <a:spLocks noChangeArrowheads="1"/>
          </p:cNvSpPr>
          <p:nvPr/>
        </p:nvSpPr>
        <p:spPr bwMode="auto">
          <a:xfrm>
            <a:off x="6705600" y="40068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6</a:t>
            </a:r>
          </a:p>
        </p:txBody>
      </p:sp>
      <p:sp>
        <p:nvSpPr>
          <p:cNvPr id="18464" name="Oval 34"/>
          <p:cNvSpPr>
            <a:spLocks noChangeArrowheads="1"/>
          </p:cNvSpPr>
          <p:nvPr/>
        </p:nvSpPr>
        <p:spPr bwMode="auto">
          <a:xfrm>
            <a:off x="2590800" y="48450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9</a:t>
            </a:r>
          </a:p>
        </p:txBody>
      </p:sp>
      <p:sp>
        <p:nvSpPr>
          <p:cNvPr id="18465" name="Oval 35"/>
          <p:cNvSpPr>
            <a:spLocks noChangeArrowheads="1"/>
          </p:cNvSpPr>
          <p:nvPr/>
        </p:nvSpPr>
        <p:spPr bwMode="auto">
          <a:xfrm>
            <a:off x="1676400" y="44640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10</a:t>
            </a:r>
          </a:p>
        </p:txBody>
      </p:sp>
      <p:sp>
        <p:nvSpPr>
          <p:cNvPr id="18466" name="Oval 36"/>
          <p:cNvSpPr>
            <a:spLocks noChangeArrowheads="1"/>
          </p:cNvSpPr>
          <p:nvPr/>
        </p:nvSpPr>
        <p:spPr bwMode="auto">
          <a:xfrm>
            <a:off x="3429000" y="33972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14</a:t>
            </a:r>
          </a:p>
        </p:txBody>
      </p:sp>
      <p:sp>
        <p:nvSpPr>
          <p:cNvPr id="18467" name="Oval 37"/>
          <p:cNvSpPr>
            <a:spLocks noChangeArrowheads="1"/>
          </p:cNvSpPr>
          <p:nvPr/>
        </p:nvSpPr>
        <p:spPr bwMode="auto">
          <a:xfrm>
            <a:off x="6705600" y="30924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5</a:t>
            </a:r>
          </a:p>
        </p:txBody>
      </p:sp>
      <p:sp>
        <p:nvSpPr>
          <p:cNvPr id="18468" name="Oval 38"/>
          <p:cNvSpPr>
            <a:spLocks noChangeArrowheads="1"/>
          </p:cNvSpPr>
          <p:nvPr/>
        </p:nvSpPr>
        <p:spPr bwMode="auto">
          <a:xfrm>
            <a:off x="3581400" y="43878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13</a:t>
            </a:r>
          </a:p>
        </p:txBody>
      </p:sp>
      <p:sp>
        <p:nvSpPr>
          <p:cNvPr id="18469" name="Oval 39"/>
          <p:cNvSpPr>
            <a:spLocks noChangeArrowheads="1"/>
          </p:cNvSpPr>
          <p:nvPr/>
        </p:nvSpPr>
        <p:spPr bwMode="auto">
          <a:xfrm>
            <a:off x="4495800" y="40068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15</a:t>
            </a:r>
          </a:p>
        </p:txBody>
      </p:sp>
      <p:sp>
        <p:nvSpPr>
          <p:cNvPr id="18470" name="Oval 40"/>
          <p:cNvSpPr>
            <a:spLocks noChangeArrowheads="1"/>
          </p:cNvSpPr>
          <p:nvPr/>
        </p:nvSpPr>
        <p:spPr bwMode="auto">
          <a:xfrm>
            <a:off x="4800600" y="26352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3</a:t>
            </a:r>
          </a:p>
        </p:txBody>
      </p:sp>
      <p:sp>
        <p:nvSpPr>
          <p:cNvPr id="18471" name="Rectangle 49"/>
          <p:cNvSpPr>
            <a:spLocks noChangeArrowheads="1"/>
          </p:cNvSpPr>
          <p:nvPr/>
        </p:nvSpPr>
        <p:spPr bwMode="auto">
          <a:xfrm>
            <a:off x="857250" y="3071813"/>
            <a:ext cx="498475" cy="4714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B</a:t>
            </a:r>
          </a:p>
        </p:txBody>
      </p:sp>
      <p:sp>
        <p:nvSpPr>
          <p:cNvPr id="18472" name="Rectangle 50"/>
          <p:cNvSpPr>
            <a:spLocks noChangeArrowheads="1"/>
          </p:cNvSpPr>
          <p:nvPr/>
        </p:nvSpPr>
        <p:spPr bwMode="auto">
          <a:xfrm>
            <a:off x="714375" y="3857625"/>
            <a:ext cx="488950" cy="5000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C</a:t>
            </a:r>
          </a:p>
        </p:txBody>
      </p:sp>
      <p:sp>
        <p:nvSpPr>
          <p:cNvPr id="18473" name="Rectangle 52"/>
          <p:cNvSpPr>
            <a:spLocks noChangeArrowheads="1"/>
          </p:cNvSpPr>
          <p:nvPr/>
        </p:nvSpPr>
        <p:spPr bwMode="auto">
          <a:xfrm>
            <a:off x="4714875" y="1857375"/>
            <a:ext cx="500063" cy="428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L</a:t>
            </a:r>
          </a:p>
        </p:txBody>
      </p:sp>
      <p:sp>
        <p:nvSpPr>
          <p:cNvPr id="18474" name="Rectangle 53"/>
          <p:cNvSpPr>
            <a:spLocks noChangeArrowheads="1"/>
          </p:cNvSpPr>
          <p:nvPr/>
        </p:nvSpPr>
        <p:spPr bwMode="auto">
          <a:xfrm>
            <a:off x="928688" y="4929188"/>
            <a:ext cx="503237" cy="571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D</a:t>
            </a:r>
          </a:p>
        </p:txBody>
      </p:sp>
      <p:sp>
        <p:nvSpPr>
          <p:cNvPr id="18475" name="Rectangle 54"/>
          <p:cNvSpPr>
            <a:spLocks noChangeArrowheads="1"/>
          </p:cNvSpPr>
          <p:nvPr/>
        </p:nvSpPr>
        <p:spPr bwMode="auto">
          <a:xfrm>
            <a:off x="2428875" y="5500688"/>
            <a:ext cx="450850" cy="481012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E</a:t>
            </a:r>
          </a:p>
        </p:txBody>
      </p:sp>
      <p:sp>
        <p:nvSpPr>
          <p:cNvPr id="18476" name="Rectangle 57"/>
          <p:cNvSpPr>
            <a:spLocks noChangeArrowheads="1"/>
          </p:cNvSpPr>
          <p:nvPr/>
        </p:nvSpPr>
        <p:spPr bwMode="auto">
          <a:xfrm>
            <a:off x="6357938" y="5286375"/>
            <a:ext cx="500062" cy="500063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G</a:t>
            </a:r>
          </a:p>
        </p:txBody>
      </p:sp>
      <p:sp>
        <p:nvSpPr>
          <p:cNvPr id="18477" name="Rectangle 58"/>
          <p:cNvSpPr>
            <a:spLocks noChangeArrowheads="1"/>
          </p:cNvSpPr>
          <p:nvPr/>
        </p:nvSpPr>
        <p:spPr bwMode="auto">
          <a:xfrm>
            <a:off x="7686675" y="3571875"/>
            <a:ext cx="528638" cy="439738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J</a:t>
            </a:r>
          </a:p>
        </p:txBody>
      </p:sp>
      <p:sp>
        <p:nvSpPr>
          <p:cNvPr id="18478" name="Rectangle 60"/>
          <p:cNvSpPr>
            <a:spLocks noChangeArrowheads="1"/>
          </p:cNvSpPr>
          <p:nvPr/>
        </p:nvSpPr>
        <p:spPr bwMode="auto">
          <a:xfrm>
            <a:off x="1571625" y="2286000"/>
            <a:ext cx="469900" cy="4191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A</a:t>
            </a:r>
          </a:p>
        </p:txBody>
      </p:sp>
      <p:sp>
        <p:nvSpPr>
          <p:cNvPr id="18479" name="Rectangle 61"/>
          <p:cNvSpPr>
            <a:spLocks noChangeArrowheads="1"/>
          </p:cNvSpPr>
          <p:nvPr/>
        </p:nvSpPr>
        <p:spPr bwMode="auto">
          <a:xfrm>
            <a:off x="7696200" y="4692650"/>
            <a:ext cx="519113" cy="4508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H</a:t>
            </a:r>
          </a:p>
        </p:txBody>
      </p:sp>
      <p:sp>
        <p:nvSpPr>
          <p:cNvPr id="18480" name="Rectangle 62"/>
          <p:cNvSpPr>
            <a:spLocks noChangeArrowheads="1"/>
          </p:cNvSpPr>
          <p:nvPr/>
        </p:nvSpPr>
        <p:spPr bwMode="auto">
          <a:xfrm>
            <a:off x="4143375" y="5786438"/>
            <a:ext cx="488950" cy="5000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F</a:t>
            </a:r>
          </a:p>
        </p:txBody>
      </p:sp>
      <p:sp>
        <p:nvSpPr>
          <p:cNvPr id="18481" name="Rectangle 64"/>
          <p:cNvSpPr>
            <a:spLocks noChangeArrowheads="1"/>
          </p:cNvSpPr>
          <p:nvPr/>
        </p:nvSpPr>
        <p:spPr bwMode="auto">
          <a:xfrm>
            <a:off x="2286000" y="2071688"/>
            <a:ext cx="508000" cy="5000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Host</a:t>
            </a:r>
          </a:p>
          <a:p>
            <a:r>
              <a:rPr lang="en-US" sz="1400"/>
              <a:t>M</a:t>
            </a:r>
          </a:p>
        </p:txBody>
      </p:sp>
      <p:sp>
        <p:nvSpPr>
          <p:cNvPr id="18482" name="Oval 65"/>
          <p:cNvSpPr>
            <a:spLocks noChangeArrowheads="1"/>
          </p:cNvSpPr>
          <p:nvPr/>
        </p:nvSpPr>
        <p:spPr bwMode="auto">
          <a:xfrm>
            <a:off x="5105400" y="33210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16</a:t>
            </a:r>
          </a:p>
        </p:txBody>
      </p:sp>
      <p:sp>
        <p:nvSpPr>
          <p:cNvPr id="18483" name="Oval 66"/>
          <p:cNvSpPr>
            <a:spLocks noChangeArrowheads="1"/>
          </p:cNvSpPr>
          <p:nvPr/>
        </p:nvSpPr>
        <p:spPr bwMode="auto">
          <a:xfrm>
            <a:off x="5715000" y="3778250"/>
            <a:ext cx="381000" cy="381000"/>
          </a:xfrm>
          <a:prstGeom prst="ellipse">
            <a:avLst/>
          </a:prstGeom>
          <a:solidFill>
            <a:srgbClr val="FFFFFF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17</a:t>
            </a:r>
          </a:p>
        </p:txBody>
      </p:sp>
      <p:sp>
        <p:nvSpPr>
          <p:cNvPr id="18484" name="Line 67"/>
          <p:cNvSpPr>
            <a:spLocks noChangeShapeType="1"/>
          </p:cNvSpPr>
          <p:nvPr/>
        </p:nvSpPr>
        <p:spPr bwMode="auto">
          <a:xfrm>
            <a:off x="1295400" y="598805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85" name="AutoShape 72"/>
          <p:cNvCxnSpPr>
            <a:cxnSpLocks noChangeShapeType="1"/>
            <a:stCxn id="18464" idx="7"/>
            <a:endCxn id="18468" idx="2"/>
          </p:cNvCxnSpPr>
          <p:nvPr/>
        </p:nvCxnSpPr>
        <p:spPr bwMode="auto">
          <a:xfrm flipV="1">
            <a:off x="2916238" y="4578350"/>
            <a:ext cx="657225" cy="3143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6" name="AutoShape 74"/>
          <p:cNvCxnSpPr>
            <a:cxnSpLocks noChangeShapeType="1"/>
            <a:stCxn id="18465" idx="7"/>
            <a:endCxn id="18456" idx="3"/>
          </p:cNvCxnSpPr>
          <p:nvPr/>
        </p:nvCxnSpPr>
        <p:spPr bwMode="auto">
          <a:xfrm flipV="1">
            <a:off x="2001838" y="4187825"/>
            <a:ext cx="644525" cy="3238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7" name="AutoShape 76"/>
          <p:cNvCxnSpPr>
            <a:cxnSpLocks noChangeShapeType="1"/>
            <a:stCxn id="18457" idx="6"/>
            <a:endCxn id="18466" idx="1"/>
          </p:cNvCxnSpPr>
          <p:nvPr/>
        </p:nvCxnSpPr>
        <p:spPr bwMode="auto">
          <a:xfrm>
            <a:off x="2674938" y="3130550"/>
            <a:ext cx="809625" cy="3143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8" name="AutoShape 77"/>
          <p:cNvCxnSpPr>
            <a:cxnSpLocks noChangeShapeType="1"/>
            <a:stCxn id="18458" idx="7"/>
            <a:endCxn id="18457" idx="3"/>
          </p:cNvCxnSpPr>
          <p:nvPr/>
        </p:nvCxnSpPr>
        <p:spPr bwMode="auto">
          <a:xfrm flipV="1">
            <a:off x="1849438" y="3273425"/>
            <a:ext cx="4921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89" name="AutoShape 78"/>
          <p:cNvCxnSpPr>
            <a:cxnSpLocks noChangeShapeType="1"/>
            <a:stCxn id="18456" idx="7"/>
            <a:endCxn id="18466" idx="3"/>
          </p:cNvCxnSpPr>
          <p:nvPr/>
        </p:nvCxnSpPr>
        <p:spPr bwMode="auto">
          <a:xfrm flipV="1">
            <a:off x="2916238" y="3730625"/>
            <a:ext cx="568325" cy="1714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0" name="AutoShape 79"/>
          <p:cNvCxnSpPr>
            <a:cxnSpLocks noChangeShapeType="1"/>
            <a:stCxn id="18466" idx="0"/>
            <a:endCxn id="18462" idx="3"/>
          </p:cNvCxnSpPr>
          <p:nvPr/>
        </p:nvCxnSpPr>
        <p:spPr bwMode="auto">
          <a:xfrm flipV="1">
            <a:off x="3619500" y="2968625"/>
            <a:ext cx="169863" cy="420688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1" name="AutoShape 80"/>
          <p:cNvCxnSpPr>
            <a:cxnSpLocks noChangeShapeType="1"/>
            <a:stCxn id="18462" idx="6"/>
            <a:endCxn id="18470" idx="2"/>
          </p:cNvCxnSpPr>
          <p:nvPr/>
        </p:nvCxnSpPr>
        <p:spPr bwMode="auto">
          <a:xfrm>
            <a:off x="4122738" y="2825750"/>
            <a:ext cx="669925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2" name="AutoShape 81"/>
          <p:cNvCxnSpPr>
            <a:cxnSpLocks noChangeShapeType="1"/>
            <a:stCxn id="18470" idx="6"/>
            <a:endCxn id="18460" idx="2"/>
          </p:cNvCxnSpPr>
          <p:nvPr/>
        </p:nvCxnSpPr>
        <p:spPr bwMode="auto">
          <a:xfrm>
            <a:off x="5189538" y="2825750"/>
            <a:ext cx="7461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3" name="AutoShape 82"/>
          <p:cNvCxnSpPr>
            <a:cxnSpLocks noChangeShapeType="1"/>
            <a:stCxn id="18460" idx="6"/>
            <a:endCxn id="18467" idx="1"/>
          </p:cNvCxnSpPr>
          <p:nvPr/>
        </p:nvCxnSpPr>
        <p:spPr bwMode="auto">
          <a:xfrm>
            <a:off x="6332538" y="2978150"/>
            <a:ext cx="428625" cy="1619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4" name="AutoShape 83"/>
          <p:cNvCxnSpPr>
            <a:cxnSpLocks noChangeShapeType="1"/>
            <a:stCxn id="18458" idx="6"/>
            <a:endCxn id="18456" idx="2"/>
          </p:cNvCxnSpPr>
          <p:nvPr/>
        </p:nvCxnSpPr>
        <p:spPr bwMode="auto">
          <a:xfrm>
            <a:off x="1912938" y="3816350"/>
            <a:ext cx="669925" cy="2286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5" name="AutoShape 84"/>
          <p:cNvCxnSpPr>
            <a:cxnSpLocks noChangeShapeType="1"/>
            <a:stCxn id="18466" idx="6"/>
            <a:endCxn id="18482" idx="2"/>
          </p:cNvCxnSpPr>
          <p:nvPr/>
        </p:nvCxnSpPr>
        <p:spPr bwMode="auto">
          <a:xfrm flipV="1">
            <a:off x="3817938" y="3511550"/>
            <a:ext cx="1279525" cy="762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6" name="AutoShape 86"/>
          <p:cNvCxnSpPr>
            <a:cxnSpLocks noChangeShapeType="1"/>
            <a:stCxn id="18462" idx="5"/>
            <a:endCxn id="18482" idx="1"/>
          </p:cNvCxnSpPr>
          <p:nvPr/>
        </p:nvCxnSpPr>
        <p:spPr bwMode="auto">
          <a:xfrm>
            <a:off x="4059238" y="2968625"/>
            <a:ext cx="11017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7" name="AutoShape 87"/>
          <p:cNvCxnSpPr>
            <a:cxnSpLocks noChangeShapeType="1"/>
            <a:stCxn id="18456" idx="4"/>
            <a:endCxn id="18464" idx="0"/>
          </p:cNvCxnSpPr>
          <p:nvPr/>
        </p:nvCxnSpPr>
        <p:spPr bwMode="auto">
          <a:xfrm>
            <a:off x="2781300" y="4243388"/>
            <a:ext cx="0" cy="593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8" name="AutoShape 88"/>
          <p:cNvCxnSpPr>
            <a:cxnSpLocks noChangeShapeType="1"/>
            <a:stCxn id="18465" idx="6"/>
            <a:endCxn id="18464" idx="1"/>
          </p:cNvCxnSpPr>
          <p:nvPr/>
        </p:nvCxnSpPr>
        <p:spPr bwMode="auto">
          <a:xfrm>
            <a:off x="2065338" y="4654550"/>
            <a:ext cx="581025" cy="2381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99" name="AutoShape 89"/>
          <p:cNvCxnSpPr>
            <a:cxnSpLocks noChangeShapeType="1"/>
            <a:stCxn id="18457" idx="7"/>
            <a:endCxn id="18462" idx="2"/>
          </p:cNvCxnSpPr>
          <p:nvPr/>
        </p:nvCxnSpPr>
        <p:spPr bwMode="auto">
          <a:xfrm flipV="1">
            <a:off x="2611438" y="2825750"/>
            <a:ext cx="1114425" cy="1619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0" name="AutoShape 91"/>
          <p:cNvCxnSpPr>
            <a:cxnSpLocks noChangeShapeType="1"/>
            <a:stCxn id="18466" idx="5"/>
            <a:endCxn id="18469" idx="1"/>
          </p:cNvCxnSpPr>
          <p:nvPr/>
        </p:nvCxnSpPr>
        <p:spPr bwMode="auto">
          <a:xfrm>
            <a:off x="3754438" y="3730625"/>
            <a:ext cx="796925" cy="3238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1" name="AutoShape 92"/>
          <p:cNvCxnSpPr>
            <a:cxnSpLocks noChangeShapeType="1"/>
            <a:stCxn id="18468" idx="6"/>
            <a:endCxn id="18469" idx="3"/>
          </p:cNvCxnSpPr>
          <p:nvPr/>
        </p:nvCxnSpPr>
        <p:spPr bwMode="auto">
          <a:xfrm flipV="1">
            <a:off x="3970338" y="4340225"/>
            <a:ext cx="581025" cy="2381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2" name="AutoShape 93"/>
          <p:cNvCxnSpPr>
            <a:cxnSpLocks noChangeShapeType="1"/>
            <a:stCxn id="18468" idx="5"/>
            <a:endCxn id="18459" idx="1"/>
          </p:cNvCxnSpPr>
          <p:nvPr/>
        </p:nvCxnSpPr>
        <p:spPr bwMode="auto">
          <a:xfrm>
            <a:off x="3906838" y="4721225"/>
            <a:ext cx="339725" cy="323850"/>
          </a:xfrm>
          <a:prstGeom prst="straightConnector1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3" name="AutoShape 94"/>
          <p:cNvCxnSpPr>
            <a:cxnSpLocks noChangeShapeType="1"/>
            <a:stCxn id="18456" idx="6"/>
            <a:endCxn id="18469" idx="2"/>
          </p:cNvCxnSpPr>
          <p:nvPr/>
        </p:nvCxnSpPr>
        <p:spPr bwMode="auto">
          <a:xfrm>
            <a:off x="2979738" y="4044950"/>
            <a:ext cx="15081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4" name="AutoShape 95"/>
          <p:cNvCxnSpPr>
            <a:cxnSpLocks noChangeShapeType="1"/>
            <a:stCxn id="18464" idx="6"/>
            <a:endCxn id="18459" idx="2"/>
          </p:cNvCxnSpPr>
          <p:nvPr/>
        </p:nvCxnSpPr>
        <p:spPr bwMode="auto">
          <a:xfrm>
            <a:off x="2979738" y="5035550"/>
            <a:ext cx="1203325" cy="1524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5" name="AutoShape 96"/>
          <p:cNvCxnSpPr>
            <a:cxnSpLocks noChangeShapeType="1"/>
            <a:stCxn id="18482" idx="7"/>
            <a:endCxn id="18460" idx="3"/>
          </p:cNvCxnSpPr>
          <p:nvPr/>
        </p:nvCxnSpPr>
        <p:spPr bwMode="auto">
          <a:xfrm flipV="1">
            <a:off x="5430838" y="3121025"/>
            <a:ext cx="568325" cy="2476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6" name="AutoShape 98"/>
          <p:cNvCxnSpPr>
            <a:cxnSpLocks noChangeShapeType="1"/>
            <a:stCxn id="18469" idx="6"/>
            <a:endCxn id="18483" idx="2"/>
          </p:cNvCxnSpPr>
          <p:nvPr/>
        </p:nvCxnSpPr>
        <p:spPr bwMode="auto">
          <a:xfrm flipV="1">
            <a:off x="4884738" y="3968750"/>
            <a:ext cx="822325" cy="2286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7" name="AutoShape 99"/>
          <p:cNvCxnSpPr>
            <a:cxnSpLocks noChangeShapeType="1"/>
            <a:stCxn id="18483" idx="7"/>
            <a:endCxn id="18467" idx="3"/>
          </p:cNvCxnSpPr>
          <p:nvPr/>
        </p:nvCxnSpPr>
        <p:spPr bwMode="auto">
          <a:xfrm flipV="1">
            <a:off x="6040438" y="3425825"/>
            <a:ext cx="720725" cy="4000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8" name="AutoShape 100"/>
          <p:cNvCxnSpPr>
            <a:cxnSpLocks noChangeShapeType="1"/>
            <a:stCxn id="18460" idx="4"/>
            <a:endCxn id="18483" idx="0"/>
          </p:cNvCxnSpPr>
          <p:nvPr/>
        </p:nvCxnSpPr>
        <p:spPr bwMode="auto">
          <a:xfrm flipH="1">
            <a:off x="5905500" y="3176588"/>
            <a:ext cx="228600" cy="593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09" name="AutoShape 101"/>
          <p:cNvCxnSpPr>
            <a:cxnSpLocks noChangeShapeType="1"/>
            <a:stCxn id="18482" idx="5"/>
            <a:endCxn id="18483" idx="1"/>
          </p:cNvCxnSpPr>
          <p:nvPr/>
        </p:nvCxnSpPr>
        <p:spPr bwMode="auto">
          <a:xfrm>
            <a:off x="5430838" y="3654425"/>
            <a:ext cx="339725" cy="1714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0" name="AutoShape 102"/>
          <p:cNvCxnSpPr>
            <a:cxnSpLocks noChangeShapeType="1"/>
            <a:stCxn id="18459" idx="6"/>
            <a:endCxn id="18461" idx="2"/>
          </p:cNvCxnSpPr>
          <p:nvPr/>
        </p:nvCxnSpPr>
        <p:spPr bwMode="auto">
          <a:xfrm flipV="1">
            <a:off x="4579938" y="4806950"/>
            <a:ext cx="1127125" cy="3810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1" name="AutoShape 103"/>
          <p:cNvCxnSpPr>
            <a:cxnSpLocks noChangeShapeType="1"/>
            <a:stCxn id="18461" idx="7"/>
            <a:endCxn id="18463" idx="2"/>
          </p:cNvCxnSpPr>
          <p:nvPr/>
        </p:nvCxnSpPr>
        <p:spPr bwMode="auto">
          <a:xfrm flipV="1">
            <a:off x="6040438" y="4197350"/>
            <a:ext cx="657225" cy="466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2" name="AutoShape 104"/>
          <p:cNvCxnSpPr>
            <a:cxnSpLocks noChangeShapeType="1"/>
            <a:stCxn id="18463" idx="0"/>
            <a:endCxn id="18467" idx="4"/>
          </p:cNvCxnSpPr>
          <p:nvPr/>
        </p:nvCxnSpPr>
        <p:spPr bwMode="auto">
          <a:xfrm flipV="1">
            <a:off x="6896100" y="3481388"/>
            <a:ext cx="0" cy="5175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3" name="AutoShape 105"/>
          <p:cNvCxnSpPr>
            <a:cxnSpLocks noChangeShapeType="1"/>
            <a:stCxn id="18483" idx="6"/>
            <a:endCxn id="18463" idx="1"/>
          </p:cNvCxnSpPr>
          <p:nvPr/>
        </p:nvCxnSpPr>
        <p:spPr bwMode="auto">
          <a:xfrm>
            <a:off x="6103938" y="3968750"/>
            <a:ext cx="657225" cy="857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4" name="AutoShape 106"/>
          <p:cNvCxnSpPr>
            <a:cxnSpLocks noChangeShapeType="1"/>
            <a:stCxn id="18459" idx="7"/>
            <a:endCxn id="18483" idx="3"/>
          </p:cNvCxnSpPr>
          <p:nvPr/>
        </p:nvCxnSpPr>
        <p:spPr bwMode="auto">
          <a:xfrm flipV="1">
            <a:off x="4516438" y="4111625"/>
            <a:ext cx="1254125" cy="93345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5" name="AutoShape 107"/>
          <p:cNvCxnSpPr>
            <a:cxnSpLocks noChangeShapeType="1"/>
            <a:stCxn id="18474" idx="0"/>
            <a:endCxn id="18465" idx="3"/>
          </p:cNvCxnSpPr>
          <p:nvPr/>
        </p:nvCxnSpPr>
        <p:spPr bwMode="auto">
          <a:xfrm rot="5400000" flipH="1" flipV="1">
            <a:off x="1385888" y="4583113"/>
            <a:ext cx="139700" cy="5524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6" name="AutoShape 108"/>
          <p:cNvCxnSpPr>
            <a:cxnSpLocks noChangeShapeType="1"/>
            <a:stCxn id="18472" idx="3"/>
            <a:endCxn id="18458" idx="3"/>
          </p:cNvCxnSpPr>
          <p:nvPr/>
        </p:nvCxnSpPr>
        <p:spPr bwMode="auto">
          <a:xfrm flipV="1">
            <a:off x="1203325" y="3951288"/>
            <a:ext cx="376238" cy="157162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7" name="AutoShape 109"/>
          <p:cNvCxnSpPr>
            <a:cxnSpLocks noChangeShapeType="1"/>
            <a:stCxn id="18471" idx="2"/>
            <a:endCxn id="18458" idx="1"/>
          </p:cNvCxnSpPr>
          <p:nvPr/>
        </p:nvCxnSpPr>
        <p:spPr bwMode="auto">
          <a:xfrm rot="16200000" flipH="1">
            <a:off x="1273969" y="3375819"/>
            <a:ext cx="138113" cy="47307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8" name="AutoShape 110"/>
          <p:cNvCxnSpPr>
            <a:cxnSpLocks noChangeShapeType="1"/>
            <a:stCxn id="18478" idx="2"/>
            <a:endCxn id="18457" idx="1"/>
          </p:cNvCxnSpPr>
          <p:nvPr/>
        </p:nvCxnSpPr>
        <p:spPr bwMode="auto">
          <a:xfrm rot="16200000" flipH="1">
            <a:off x="1928812" y="2582863"/>
            <a:ext cx="290513" cy="534988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19" name="AutoShape 111"/>
          <p:cNvCxnSpPr>
            <a:cxnSpLocks noChangeShapeType="1"/>
            <a:stCxn id="18481" idx="2"/>
            <a:endCxn id="18462" idx="1"/>
          </p:cNvCxnSpPr>
          <p:nvPr/>
        </p:nvCxnSpPr>
        <p:spPr bwMode="auto">
          <a:xfrm rot="16200000" flipH="1">
            <a:off x="3105150" y="2006600"/>
            <a:ext cx="119063" cy="1249363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20" name="AutoShape 112"/>
          <p:cNvCxnSpPr>
            <a:cxnSpLocks noChangeShapeType="1"/>
            <a:stCxn id="18473" idx="2"/>
            <a:endCxn id="18470" idx="0"/>
          </p:cNvCxnSpPr>
          <p:nvPr/>
        </p:nvCxnSpPr>
        <p:spPr bwMode="auto">
          <a:xfrm rot="16200000" flipH="1">
            <a:off x="4803775" y="2447925"/>
            <a:ext cx="349250" cy="25400"/>
          </a:xfrm>
          <a:prstGeom prst="straightConnector1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21" name="AutoShape 114"/>
          <p:cNvCxnSpPr>
            <a:cxnSpLocks noChangeShapeType="1"/>
            <a:stCxn id="18467" idx="6"/>
            <a:endCxn id="18477" idx="1"/>
          </p:cNvCxnSpPr>
          <p:nvPr/>
        </p:nvCxnSpPr>
        <p:spPr bwMode="auto">
          <a:xfrm>
            <a:off x="7086600" y="3282950"/>
            <a:ext cx="600075" cy="50800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22" name="AutoShape 115"/>
          <p:cNvCxnSpPr>
            <a:cxnSpLocks noChangeShapeType="1"/>
            <a:stCxn id="18475" idx="0"/>
            <a:endCxn id="18464" idx="4"/>
          </p:cNvCxnSpPr>
          <p:nvPr/>
        </p:nvCxnSpPr>
        <p:spPr bwMode="auto">
          <a:xfrm rot="5400000" flipH="1" flipV="1">
            <a:off x="2580481" y="5299869"/>
            <a:ext cx="274638" cy="127000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23" name="AutoShape 116"/>
          <p:cNvCxnSpPr>
            <a:cxnSpLocks noChangeShapeType="1"/>
            <a:stCxn id="18480" idx="0"/>
            <a:endCxn id="18459" idx="4"/>
          </p:cNvCxnSpPr>
          <p:nvPr/>
        </p:nvCxnSpPr>
        <p:spPr bwMode="auto">
          <a:xfrm rot="16200000" flipV="1">
            <a:off x="4180681" y="5579269"/>
            <a:ext cx="407988" cy="6350"/>
          </a:xfrm>
          <a:prstGeom prst="straightConnector1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524" name="Oval 119"/>
          <p:cNvSpPr>
            <a:spLocks noChangeArrowheads="1"/>
          </p:cNvSpPr>
          <p:nvPr/>
        </p:nvSpPr>
        <p:spPr bwMode="auto">
          <a:xfrm>
            <a:off x="3114675" y="1905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W</a:t>
            </a:r>
          </a:p>
        </p:txBody>
      </p:sp>
      <p:sp>
        <p:nvSpPr>
          <p:cNvPr id="18525" name="Oval 120"/>
          <p:cNvSpPr>
            <a:spLocks noChangeArrowheads="1"/>
          </p:cNvSpPr>
          <p:nvPr/>
        </p:nvSpPr>
        <p:spPr bwMode="auto">
          <a:xfrm>
            <a:off x="2581275" y="10668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T</a:t>
            </a:r>
          </a:p>
        </p:txBody>
      </p:sp>
      <p:sp>
        <p:nvSpPr>
          <p:cNvPr id="18526" name="Oval 121"/>
          <p:cNvSpPr>
            <a:spLocks noChangeArrowheads="1"/>
          </p:cNvSpPr>
          <p:nvPr/>
        </p:nvSpPr>
        <p:spPr bwMode="auto">
          <a:xfrm>
            <a:off x="3648075" y="10668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X</a:t>
            </a:r>
          </a:p>
        </p:txBody>
      </p:sp>
      <p:sp>
        <p:nvSpPr>
          <p:cNvPr id="18527" name="Oval 122"/>
          <p:cNvSpPr>
            <a:spLocks noChangeArrowheads="1"/>
          </p:cNvSpPr>
          <p:nvPr/>
        </p:nvSpPr>
        <p:spPr bwMode="auto">
          <a:xfrm>
            <a:off x="4191000" y="19050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Y</a:t>
            </a:r>
          </a:p>
        </p:txBody>
      </p:sp>
      <p:sp>
        <p:nvSpPr>
          <p:cNvPr id="18528" name="Oval 123"/>
          <p:cNvSpPr>
            <a:spLocks noChangeArrowheads="1"/>
          </p:cNvSpPr>
          <p:nvPr/>
        </p:nvSpPr>
        <p:spPr bwMode="auto">
          <a:xfrm>
            <a:off x="5257800" y="1066800"/>
            <a:ext cx="381000" cy="381000"/>
          </a:xfrm>
          <a:prstGeom prst="ellipse">
            <a:avLst/>
          </a:prstGeom>
          <a:solidFill>
            <a:srgbClr val="FFFFFF"/>
          </a:solidFill>
          <a:ln w="19050">
            <a:solidFill>
              <a:srgbClr val="A5002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600" b="0">
                <a:solidFill>
                  <a:srgbClr val="A50021"/>
                </a:solidFill>
              </a:rPr>
              <a:t>Z</a:t>
            </a:r>
          </a:p>
        </p:txBody>
      </p:sp>
      <p:sp>
        <p:nvSpPr>
          <p:cNvPr id="18529" name="Rectangle 124"/>
          <p:cNvSpPr>
            <a:spLocks noChangeArrowheads="1"/>
          </p:cNvSpPr>
          <p:nvPr/>
        </p:nvSpPr>
        <p:spPr bwMode="auto">
          <a:xfrm>
            <a:off x="2200275" y="1600200"/>
            <a:ext cx="152400" cy="1524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30" name="Rectangle 125"/>
          <p:cNvSpPr>
            <a:spLocks noChangeArrowheads="1"/>
          </p:cNvSpPr>
          <p:nvPr/>
        </p:nvSpPr>
        <p:spPr bwMode="auto">
          <a:xfrm>
            <a:off x="5867400" y="1600200"/>
            <a:ext cx="152400" cy="1524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531" name="AutoShape 126"/>
          <p:cNvCxnSpPr>
            <a:cxnSpLocks noChangeShapeType="1"/>
          </p:cNvCxnSpPr>
          <p:nvPr/>
        </p:nvCxnSpPr>
        <p:spPr bwMode="auto">
          <a:xfrm>
            <a:off x="2339975" y="1666875"/>
            <a:ext cx="34956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2" name="AutoShape 127"/>
          <p:cNvCxnSpPr>
            <a:cxnSpLocks noChangeShapeType="1"/>
            <a:stCxn id="18524" idx="0"/>
          </p:cNvCxnSpPr>
          <p:nvPr/>
        </p:nvCxnSpPr>
        <p:spPr bwMode="auto">
          <a:xfrm flipH="1" flipV="1">
            <a:off x="3267075" y="1676400"/>
            <a:ext cx="38100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3" name="AutoShape 128"/>
          <p:cNvCxnSpPr>
            <a:cxnSpLocks noChangeShapeType="1"/>
            <a:stCxn id="18528" idx="4"/>
          </p:cNvCxnSpPr>
          <p:nvPr/>
        </p:nvCxnSpPr>
        <p:spPr bwMode="auto">
          <a:xfrm>
            <a:off x="5448300" y="1457325"/>
            <a:ext cx="38100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4" name="AutoShape 129"/>
          <p:cNvCxnSpPr>
            <a:cxnSpLocks noChangeShapeType="1"/>
            <a:stCxn id="18525" idx="4"/>
          </p:cNvCxnSpPr>
          <p:nvPr/>
        </p:nvCxnSpPr>
        <p:spPr bwMode="auto">
          <a:xfrm>
            <a:off x="2771775" y="1457325"/>
            <a:ext cx="38100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5" name="AutoShape 130"/>
          <p:cNvCxnSpPr>
            <a:cxnSpLocks noChangeShapeType="1"/>
            <a:stCxn id="18526" idx="4"/>
          </p:cNvCxnSpPr>
          <p:nvPr/>
        </p:nvCxnSpPr>
        <p:spPr bwMode="auto">
          <a:xfrm>
            <a:off x="3838575" y="1457325"/>
            <a:ext cx="38100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6" name="AutoShape 131"/>
          <p:cNvCxnSpPr>
            <a:cxnSpLocks noChangeShapeType="1"/>
            <a:stCxn id="18527" idx="0"/>
          </p:cNvCxnSpPr>
          <p:nvPr/>
        </p:nvCxnSpPr>
        <p:spPr bwMode="auto">
          <a:xfrm flipH="1" flipV="1">
            <a:off x="4343400" y="1676400"/>
            <a:ext cx="38100" cy="219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37" name="AutoShape 132"/>
          <p:cNvCxnSpPr>
            <a:cxnSpLocks noChangeShapeType="1"/>
            <a:stCxn id="18473" idx="0"/>
          </p:cNvCxnSpPr>
          <p:nvPr/>
        </p:nvCxnSpPr>
        <p:spPr bwMode="auto">
          <a:xfrm rot="16200000" flipV="1">
            <a:off x="4840288" y="1731963"/>
            <a:ext cx="214312" cy="365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538" name="Rectangle 134"/>
          <p:cNvSpPr>
            <a:spLocks noChangeArrowheads="1"/>
          </p:cNvSpPr>
          <p:nvPr/>
        </p:nvSpPr>
        <p:spPr bwMode="auto">
          <a:xfrm>
            <a:off x="1828800" y="3397250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 b="0"/>
              <a:t>nodes</a:t>
            </a:r>
          </a:p>
        </p:txBody>
      </p:sp>
      <p:cxnSp>
        <p:nvCxnSpPr>
          <p:cNvPr id="18539" name="AutoShape 136"/>
          <p:cNvCxnSpPr>
            <a:cxnSpLocks noChangeShapeType="1"/>
            <a:stCxn id="18538" idx="3"/>
            <a:endCxn id="18466" idx="2"/>
          </p:cNvCxnSpPr>
          <p:nvPr/>
        </p:nvCxnSpPr>
        <p:spPr bwMode="auto">
          <a:xfrm>
            <a:off x="2971800" y="3565525"/>
            <a:ext cx="449263" cy="22225"/>
          </a:xfrm>
          <a:prstGeom prst="curvedConnector3">
            <a:avLst>
              <a:gd name="adj1" fmla="val 5088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0" name="AutoShape 137"/>
          <p:cNvCxnSpPr>
            <a:cxnSpLocks noChangeShapeType="1"/>
            <a:stCxn id="18538" idx="3"/>
            <a:endCxn id="18457" idx="5"/>
          </p:cNvCxnSpPr>
          <p:nvPr/>
        </p:nvCxnSpPr>
        <p:spPr bwMode="auto">
          <a:xfrm flipH="1" flipV="1">
            <a:off x="2611438" y="3273425"/>
            <a:ext cx="360362" cy="292100"/>
          </a:xfrm>
          <a:prstGeom prst="curvedConnector4">
            <a:avLst>
              <a:gd name="adj1" fmla="val -63435"/>
              <a:gd name="adj2" fmla="val 70653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1" name="AutoShape 138"/>
          <p:cNvCxnSpPr>
            <a:cxnSpLocks noChangeShapeType="1"/>
            <a:stCxn id="18538" idx="2"/>
            <a:endCxn id="18456" idx="0"/>
          </p:cNvCxnSpPr>
          <p:nvPr/>
        </p:nvCxnSpPr>
        <p:spPr bwMode="auto">
          <a:xfrm rot="16200000" flipH="1">
            <a:off x="2530475" y="3603625"/>
            <a:ext cx="120650" cy="381000"/>
          </a:xfrm>
          <a:prstGeom prst="curved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2" name="AutoShape 139"/>
          <p:cNvCxnSpPr>
            <a:cxnSpLocks noChangeShapeType="1"/>
            <a:stCxn id="18478" idx="2"/>
            <a:endCxn id="18457" idx="1"/>
          </p:cNvCxnSpPr>
          <p:nvPr/>
        </p:nvCxnSpPr>
        <p:spPr bwMode="auto">
          <a:xfrm rot="16200000" flipH="1">
            <a:off x="1928812" y="2582863"/>
            <a:ext cx="290513" cy="534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3" name="AutoShape 140"/>
          <p:cNvCxnSpPr>
            <a:cxnSpLocks noChangeShapeType="1"/>
            <a:stCxn id="18466" idx="5"/>
            <a:endCxn id="18469" idx="1"/>
          </p:cNvCxnSpPr>
          <p:nvPr/>
        </p:nvCxnSpPr>
        <p:spPr bwMode="auto">
          <a:xfrm>
            <a:off x="3754438" y="3730625"/>
            <a:ext cx="796925" cy="323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4" name="AutoShape 141"/>
          <p:cNvCxnSpPr>
            <a:cxnSpLocks noChangeShapeType="1"/>
            <a:stCxn id="18469" idx="6"/>
            <a:endCxn id="18483" idx="2"/>
          </p:cNvCxnSpPr>
          <p:nvPr/>
        </p:nvCxnSpPr>
        <p:spPr bwMode="auto">
          <a:xfrm flipV="1">
            <a:off x="4884738" y="3968750"/>
            <a:ext cx="822325" cy="2286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5" name="AutoShape 142"/>
          <p:cNvCxnSpPr>
            <a:cxnSpLocks noChangeShapeType="1"/>
            <a:stCxn id="18483" idx="6"/>
            <a:endCxn id="18463" idx="1"/>
          </p:cNvCxnSpPr>
          <p:nvPr/>
        </p:nvCxnSpPr>
        <p:spPr bwMode="auto">
          <a:xfrm>
            <a:off x="6103938" y="3968750"/>
            <a:ext cx="657225" cy="85725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6" name="AutoShape 143"/>
          <p:cNvCxnSpPr>
            <a:cxnSpLocks noChangeShapeType="1"/>
            <a:endCxn id="18479" idx="0"/>
          </p:cNvCxnSpPr>
          <p:nvPr/>
        </p:nvCxnSpPr>
        <p:spPr bwMode="auto">
          <a:xfrm>
            <a:off x="7072313" y="4286250"/>
            <a:ext cx="884237" cy="4064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7" name="AutoShape 144"/>
          <p:cNvCxnSpPr>
            <a:cxnSpLocks noChangeShapeType="1"/>
            <a:stCxn id="18465" idx="7"/>
            <a:endCxn id="18456" idx="3"/>
          </p:cNvCxnSpPr>
          <p:nvPr/>
        </p:nvCxnSpPr>
        <p:spPr bwMode="auto">
          <a:xfrm flipV="1">
            <a:off x="2001838" y="4187825"/>
            <a:ext cx="644525" cy="3238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8" name="AutoShape 145"/>
          <p:cNvCxnSpPr>
            <a:cxnSpLocks noChangeShapeType="1"/>
            <a:stCxn id="18456" idx="6"/>
            <a:endCxn id="18469" idx="2"/>
          </p:cNvCxnSpPr>
          <p:nvPr/>
        </p:nvCxnSpPr>
        <p:spPr bwMode="auto">
          <a:xfrm>
            <a:off x="2979738" y="4044950"/>
            <a:ext cx="1508125" cy="152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49" name="AutoShape 146"/>
          <p:cNvCxnSpPr>
            <a:cxnSpLocks noChangeShapeType="1"/>
            <a:stCxn id="18483" idx="7"/>
            <a:endCxn id="18467" idx="3"/>
          </p:cNvCxnSpPr>
          <p:nvPr/>
        </p:nvCxnSpPr>
        <p:spPr bwMode="auto">
          <a:xfrm flipV="1">
            <a:off x="6040438" y="3425825"/>
            <a:ext cx="720725" cy="40005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50" name="AutoShape 147"/>
          <p:cNvCxnSpPr>
            <a:cxnSpLocks noChangeShapeType="1"/>
            <a:stCxn id="18467" idx="6"/>
            <a:endCxn id="18477" idx="1"/>
          </p:cNvCxnSpPr>
          <p:nvPr/>
        </p:nvCxnSpPr>
        <p:spPr bwMode="auto">
          <a:xfrm>
            <a:off x="7086600" y="3282950"/>
            <a:ext cx="600075" cy="508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551" name="Line 148"/>
          <p:cNvSpPr>
            <a:spLocks noChangeShapeType="1"/>
          </p:cNvSpPr>
          <p:nvPr/>
        </p:nvSpPr>
        <p:spPr bwMode="auto">
          <a:xfrm flipV="1">
            <a:off x="4876800" y="3930650"/>
            <a:ext cx="838200" cy="2286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552" name="AutoShape 149"/>
          <p:cNvCxnSpPr>
            <a:cxnSpLocks noChangeShapeType="1"/>
            <a:stCxn id="18464" idx="7"/>
            <a:endCxn id="18468" idx="2"/>
          </p:cNvCxnSpPr>
          <p:nvPr/>
        </p:nvCxnSpPr>
        <p:spPr bwMode="auto">
          <a:xfrm flipV="1">
            <a:off x="2916238" y="4578350"/>
            <a:ext cx="657225" cy="3143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53" name="AutoShape 150"/>
          <p:cNvCxnSpPr>
            <a:cxnSpLocks noChangeShapeType="1"/>
            <a:stCxn id="18483" idx="0"/>
            <a:endCxn id="18460" idx="4"/>
          </p:cNvCxnSpPr>
          <p:nvPr/>
        </p:nvCxnSpPr>
        <p:spPr bwMode="auto">
          <a:xfrm flipV="1">
            <a:off x="5905500" y="3176588"/>
            <a:ext cx="228600" cy="593725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54" name="AutoShape 151"/>
          <p:cNvCxnSpPr>
            <a:cxnSpLocks noChangeShapeType="1"/>
            <a:stCxn id="18556" idx="3"/>
            <a:endCxn id="18460" idx="7"/>
          </p:cNvCxnSpPr>
          <p:nvPr/>
        </p:nvCxnSpPr>
        <p:spPr bwMode="auto">
          <a:xfrm rot="5400000">
            <a:off x="6377781" y="2253457"/>
            <a:ext cx="481013" cy="698500"/>
          </a:xfrm>
          <a:prstGeom prst="straightConnector1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555" name="Line 154"/>
          <p:cNvSpPr>
            <a:spLocks noChangeShapeType="1"/>
          </p:cNvSpPr>
          <p:nvPr/>
        </p:nvSpPr>
        <p:spPr bwMode="auto">
          <a:xfrm flipV="1">
            <a:off x="4876800" y="4006850"/>
            <a:ext cx="838200" cy="228600"/>
          </a:xfrm>
          <a:prstGeom prst="line">
            <a:avLst/>
          </a:prstGeom>
          <a:noFill/>
          <a:ln w="2540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556" name="Oval 155"/>
          <p:cNvSpPr>
            <a:spLocks noChangeArrowheads="1"/>
          </p:cNvSpPr>
          <p:nvPr/>
        </p:nvSpPr>
        <p:spPr bwMode="auto">
          <a:xfrm>
            <a:off x="6900863" y="1971675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800" b="0"/>
              <a:t>AP</a:t>
            </a:r>
          </a:p>
        </p:txBody>
      </p:sp>
      <p:sp>
        <p:nvSpPr>
          <p:cNvPr id="18557" name="Oval 156"/>
          <p:cNvSpPr>
            <a:spLocks noChangeArrowheads="1"/>
          </p:cNvSpPr>
          <p:nvPr/>
        </p:nvSpPr>
        <p:spPr bwMode="auto">
          <a:xfrm>
            <a:off x="6643688" y="1071563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0">
                <a:solidFill>
                  <a:schemeClr val="bg1"/>
                </a:solidFill>
              </a:rPr>
              <a:t>W1</a:t>
            </a:r>
          </a:p>
        </p:txBody>
      </p:sp>
      <p:sp>
        <p:nvSpPr>
          <p:cNvPr id="18558" name="Oval 157"/>
          <p:cNvSpPr>
            <a:spLocks noChangeArrowheads="1"/>
          </p:cNvSpPr>
          <p:nvPr/>
        </p:nvSpPr>
        <p:spPr bwMode="auto">
          <a:xfrm>
            <a:off x="8001000" y="11874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0">
                <a:solidFill>
                  <a:schemeClr val="bg1"/>
                </a:solidFill>
              </a:rPr>
              <a:t>W2</a:t>
            </a:r>
          </a:p>
        </p:txBody>
      </p:sp>
      <p:sp>
        <p:nvSpPr>
          <p:cNvPr id="18559" name="Oval 158"/>
          <p:cNvSpPr>
            <a:spLocks noChangeArrowheads="1"/>
          </p:cNvSpPr>
          <p:nvPr/>
        </p:nvSpPr>
        <p:spPr bwMode="auto">
          <a:xfrm>
            <a:off x="8229600" y="187325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0">
                <a:solidFill>
                  <a:schemeClr val="bg1"/>
                </a:solidFill>
              </a:rPr>
              <a:t>W3</a:t>
            </a:r>
          </a:p>
        </p:txBody>
      </p:sp>
      <p:sp>
        <p:nvSpPr>
          <p:cNvPr id="18560" name="Oval 159"/>
          <p:cNvSpPr>
            <a:spLocks noChangeArrowheads="1"/>
          </p:cNvSpPr>
          <p:nvPr/>
        </p:nvSpPr>
        <p:spPr bwMode="auto">
          <a:xfrm>
            <a:off x="8329613" y="27574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 b="0">
                <a:solidFill>
                  <a:schemeClr val="bg1"/>
                </a:solidFill>
              </a:rPr>
              <a:t>W4</a:t>
            </a:r>
          </a:p>
        </p:txBody>
      </p:sp>
      <p:cxnSp>
        <p:nvCxnSpPr>
          <p:cNvPr id="18561" name="AutoShape 160"/>
          <p:cNvCxnSpPr>
            <a:cxnSpLocks noChangeShapeType="1"/>
            <a:stCxn id="18556" idx="0"/>
            <a:endCxn id="18557" idx="4"/>
          </p:cNvCxnSpPr>
          <p:nvPr/>
        </p:nvCxnSpPr>
        <p:spPr bwMode="auto">
          <a:xfrm rot="16200000" flipV="1">
            <a:off x="6779420" y="1621631"/>
            <a:ext cx="442912" cy="257175"/>
          </a:xfrm>
          <a:prstGeom prst="curvedConnector3">
            <a:avLst>
              <a:gd name="adj1" fmla="val 50000"/>
            </a:avLst>
          </a:prstGeom>
          <a:noFill/>
          <a:ln w="31750" cap="rnd">
            <a:solidFill>
              <a:srgbClr val="FF66FF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2" name="AutoShape 161"/>
          <p:cNvCxnSpPr>
            <a:cxnSpLocks noChangeShapeType="1"/>
            <a:stCxn id="18556" idx="7"/>
            <a:endCxn id="18558" idx="3"/>
          </p:cNvCxnSpPr>
          <p:nvPr/>
        </p:nvCxnSpPr>
        <p:spPr bwMode="auto">
          <a:xfrm rot="5400000" flipH="1" flipV="1">
            <a:off x="7449344" y="1420019"/>
            <a:ext cx="460375" cy="776287"/>
          </a:xfrm>
          <a:prstGeom prst="curvedConnector3">
            <a:avLst>
              <a:gd name="adj1" fmla="val 50000"/>
            </a:avLst>
          </a:prstGeom>
          <a:noFill/>
          <a:ln w="19050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3" name="AutoShape 162"/>
          <p:cNvCxnSpPr>
            <a:cxnSpLocks noChangeShapeType="1"/>
            <a:stCxn id="18556" idx="4"/>
          </p:cNvCxnSpPr>
          <p:nvPr/>
        </p:nvCxnSpPr>
        <p:spPr bwMode="auto">
          <a:xfrm rot="16200000" flipH="1">
            <a:off x="7481888" y="2076450"/>
            <a:ext cx="504825" cy="1209675"/>
          </a:xfrm>
          <a:prstGeom prst="curvedConnector2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4" name="AutoShape 163"/>
          <p:cNvCxnSpPr>
            <a:cxnSpLocks noChangeShapeType="1"/>
            <a:stCxn id="18556" idx="6"/>
            <a:endCxn id="18559" idx="3"/>
          </p:cNvCxnSpPr>
          <p:nvPr/>
        </p:nvCxnSpPr>
        <p:spPr bwMode="auto">
          <a:xfrm>
            <a:off x="7358063" y="2200275"/>
            <a:ext cx="938212" cy="63500"/>
          </a:xfrm>
          <a:prstGeom prst="curvedConnector4">
            <a:avLst>
              <a:gd name="adj1" fmla="val 46435"/>
              <a:gd name="adj2" fmla="val 461440"/>
            </a:avLst>
          </a:prstGeom>
          <a:noFill/>
          <a:ln w="19050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5" name="AutoShape 104"/>
          <p:cNvCxnSpPr>
            <a:cxnSpLocks noChangeShapeType="1"/>
            <a:stCxn id="18476" idx="0"/>
            <a:endCxn id="18461" idx="5"/>
          </p:cNvCxnSpPr>
          <p:nvPr/>
        </p:nvCxnSpPr>
        <p:spPr bwMode="auto">
          <a:xfrm rot="16200000" flipV="1">
            <a:off x="6152357" y="4829969"/>
            <a:ext cx="344487" cy="568325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6" name="AutoShape 93"/>
          <p:cNvCxnSpPr>
            <a:cxnSpLocks noChangeShapeType="1"/>
            <a:stCxn id="18470" idx="4"/>
            <a:endCxn id="18482" idx="0"/>
          </p:cNvCxnSpPr>
          <p:nvPr/>
        </p:nvCxnSpPr>
        <p:spPr bwMode="auto">
          <a:xfrm rot="16200000" flipH="1">
            <a:off x="4991100" y="3016250"/>
            <a:ext cx="304800" cy="304800"/>
          </a:xfrm>
          <a:prstGeom prst="straightConnector1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7" name="AutoShape 93"/>
          <p:cNvCxnSpPr>
            <a:cxnSpLocks noChangeShapeType="1"/>
          </p:cNvCxnSpPr>
          <p:nvPr/>
        </p:nvCxnSpPr>
        <p:spPr bwMode="auto">
          <a:xfrm flipV="1">
            <a:off x="3962400" y="4286250"/>
            <a:ext cx="538163" cy="246063"/>
          </a:xfrm>
          <a:prstGeom prst="straightConnector1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68" name="AutoShape 93"/>
          <p:cNvCxnSpPr>
            <a:cxnSpLocks noChangeShapeType="1"/>
            <a:stCxn id="18469" idx="7"/>
            <a:endCxn id="18482" idx="3"/>
          </p:cNvCxnSpPr>
          <p:nvPr/>
        </p:nvCxnSpPr>
        <p:spPr bwMode="auto">
          <a:xfrm rot="5400000" flipH="1" flipV="1">
            <a:off x="4783138" y="3684588"/>
            <a:ext cx="415925" cy="339725"/>
          </a:xfrm>
          <a:prstGeom prst="straightConnector1">
            <a:avLst/>
          </a:prstGeom>
          <a:noFill/>
          <a:ln w="25400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7921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Computer Networks</a:t>
            </a:r>
          </a:p>
        </p:txBody>
      </p:sp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4229100" y="3770313"/>
            <a:ext cx="914400" cy="914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400" b="0">
              <a:latin typeface="Comic Sans MS" charset="0"/>
            </a:endParaRPr>
          </a:p>
        </p:txBody>
      </p:sp>
      <p:sp>
        <p:nvSpPr>
          <p:cNvPr id="18571" name="Rectangle 134"/>
          <p:cNvSpPr>
            <a:spLocks noChangeArrowheads="1"/>
          </p:cNvSpPr>
          <p:nvPr/>
        </p:nvSpPr>
        <p:spPr bwMode="auto">
          <a:xfrm>
            <a:off x="2555875" y="2924175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1600" b="0"/>
              <a:t>links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Link Performance Measures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6212"/>
          </a:xfrm>
        </p:spPr>
        <p:txBody>
          <a:bodyPr/>
          <a:lstStyle/>
          <a:p>
            <a:pPr>
              <a:defRPr/>
            </a:pPr>
            <a:r>
              <a:rPr lang="en-US" b="1" dirty="0" smtClean="0"/>
              <a:t>Throughput or link capacity - </a:t>
            </a:r>
            <a:r>
              <a:rPr lang="en-US" dirty="0" smtClean="0">
                <a:solidFill>
                  <a:srgbClr val="000000"/>
                </a:solidFill>
              </a:rPr>
              <a:t>bits/sec. successfully sent   </a:t>
            </a:r>
            <a:r>
              <a:rPr lang="en-US" dirty="0" smtClean="0">
                <a:solidFill>
                  <a:schemeClr val="tx1"/>
                </a:solidFill>
              </a:rPr>
              <a:t>[e.g. Throughput = 10 Mbps]</a:t>
            </a:r>
          </a:p>
          <a:p>
            <a:pPr>
              <a:defRPr/>
            </a:pPr>
            <a:r>
              <a:rPr lang="en-US" b="1" dirty="0" smtClean="0"/>
              <a:t>Error rate – </a:t>
            </a:r>
            <a:r>
              <a:rPr lang="en-US" dirty="0" smtClean="0">
                <a:solidFill>
                  <a:srgbClr val="000000"/>
                </a:solidFill>
              </a:rPr>
              <a:t>the fraction of bits correctly received over sent ones </a:t>
            </a:r>
            <a:r>
              <a:rPr lang="en-US" dirty="0">
                <a:solidFill>
                  <a:srgbClr val="000000"/>
                </a:solidFill>
              </a:rPr>
              <a:t>[e.g. </a:t>
            </a:r>
            <a:r>
              <a:rPr lang="en-US" dirty="0" smtClean="0">
                <a:solidFill>
                  <a:srgbClr val="000000"/>
                </a:solidFill>
              </a:rPr>
              <a:t>Error rate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 smtClean="0">
                <a:solidFill>
                  <a:srgbClr val="000000"/>
                </a:solidFill>
              </a:rPr>
              <a:t>10</a:t>
            </a:r>
            <a:r>
              <a:rPr lang="en-US" baseline="30000" dirty="0" smtClean="0">
                <a:solidFill>
                  <a:srgbClr val="000000"/>
                </a:solidFill>
              </a:rPr>
              <a:t>-9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  <a:p>
            <a:pPr>
              <a:defRPr/>
            </a:pPr>
            <a:r>
              <a:rPr lang="en-US" b="1" dirty="0" smtClean="0"/>
              <a:t>Propagation delay — </a:t>
            </a:r>
            <a:r>
              <a:rPr lang="en-US" dirty="0" smtClean="0">
                <a:solidFill>
                  <a:srgbClr val="000000"/>
                </a:solidFill>
              </a:rPr>
              <a:t>time a bits takes to travel across the link </a:t>
            </a:r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e.g. </a:t>
            </a:r>
            <a:r>
              <a:rPr lang="en-US" dirty="0" smtClean="0">
                <a:solidFill>
                  <a:schemeClr val="tx1"/>
                </a:solidFill>
              </a:rPr>
              <a:t>Prop. delay </a:t>
            </a:r>
            <a:r>
              <a:rPr lang="en-US" dirty="0">
                <a:solidFill>
                  <a:schemeClr val="tx1"/>
                </a:solidFill>
              </a:rPr>
              <a:t>= 10 </a:t>
            </a:r>
            <a:r>
              <a:rPr lang="en-US" dirty="0" err="1" smtClean="0">
                <a:solidFill>
                  <a:schemeClr val="tx1"/>
                </a:solidFill>
              </a:rPr>
              <a:t>ms</a:t>
            </a:r>
            <a:r>
              <a:rPr lang="en-US" dirty="0" smtClean="0">
                <a:solidFill>
                  <a:schemeClr val="tx1"/>
                </a:solidFill>
              </a:rPr>
              <a:t>]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b="1" dirty="0">
                <a:latin typeface="Comic Sans MS" pitchFamily="66" charset="0"/>
              </a:rPr>
              <a:t>Link utilization</a:t>
            </a:r>
            <a:r>
              <a:rPr lang="en-US" b="1" dirty="0"/>
              <a:t> - </a:t>
            </a:r>
            <a:r>
              <a:rPr lang="en-US" dirty="0">
                <a:solidFill>
                  <a:schemeClr val="tx1"/>
                </a:solidFill>
              </a:rPr>
              <a:t>the average fraction of time a link is busy </a:t>
            </a:r>
            <a:r>
              <a:rPr lang="en-US" dirty="0">
                <a:solidFill>
                  <a:srgbClr val="000000"/>
                </a:solidFill>
              </a:rPr>
              <a:t>[e.g. </a:t>
            </a:r>
            <a:r>
              <a:rPr lang="en-US" dirty="0" smtClean="0">
                <a:solidFill>
                  <a:srgbClr val="000000"/>
                </a:solidFill>
              </a:rPr>
              <a:t>Utilization </a:t>
            </a:r>
            <a:r>
              <a:rPr lang="en-US" dirty="0">
                <a:solidFill>
                  <a:srgbClr val="000000"/>
                </a:solidFill>
              </a:rPr>
              <a:t>= 0.8]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when overhead is taken into account (i.e., it is excluded from the useful bits sent), link utilization is often referred to as link efficiency.</a:t>
            </a: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b="1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9115B10C-CCD1-7549-B634-A7D5B861BCDD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E337CBE8-3E24-A44B-A3B3-BC8E203263FB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0482" name="Oval 7"/>
          <p:cNvSpPr>
            <a:spLocks noChangeArrowheads="1"/>
          </p:cNvSpPr>
          <p:nvPr/>
        </p:nvSpPr>
        <p:spPr bwMode="auto">
          <a:xfrm>
            <a:off x="6156325" y="2946400"/>
            <a:ext cx="914400" cy="9144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Line 9"/>
          <p:cNvSpPr>
            <a:spLocks noChangeShapeType="1"/>
          </p:cNvSpPr>
          <p:nvPr/>
        </p:nvSpPr>
        <p:spPr bwMode="auto">
          <a:xfrm flipV="1">
            <a:off x="2051050" y="3429000"/>
            <a:ext cx="12969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10"/>
          <p:cNvSpPr>
            <a:spLocks noChangeShapeType="1"/>
          </p:cNvSpPr>
          <p:nvPr/>
        </p:nvSpPr>
        <p:spPr bwMode="auto">
          <a:xfrm>
            <a:off x="7037388" y="3429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11"/>
          <p:cNvSpPr>
            <a:spLocks noChangeShapeType="1"/>
          </p:cNvSpPr>
          <p:nvPr/>
        </p:nvSpPr>
        <p:spPr bwMode="auto">
          <a:xfrm>
            <a:off x="5508625" y="3429000"/>
            <a:ext cx="676275" cy="6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539750" y="2997200"/>
            <a:ext cx="1371600" cy="8969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2400"/>
              <a:t>Customer</a:t>
            </a:r>
          </a:p>
          <a:p>
            <a:r>
              <a:rPr lang="en-US" sz="2400"/>
              <a:t>Arrivals</a:t>
            </a:r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3898900" y="3967163"/>
            <a:ext cx="137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400"/>
              <a:t>Queue</a:t>
            </a:r>
          </a:p>
        </p:txBody>
      </p:sp>
      <p:sp>
        <p:nvSpPr>
          <p:cNvPr id="20488" name="Rectangle 14"/>
          <p:cNvSpPr>
            <a:spLocks noChangeArrowheads="1"/>
          </p:cNvSpPr>
          <p:nvPr/>
        </p:nvSpPr>
        <p:spPr bwMode="auto">
          <a:xfrm>
            <a:off x="5967413" y="3895725"/>
            <a:ext cx="1371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2400"/>
              <a:t>Server</a:t>
            </a:r>
          </a:p>
        </p:txBody>
      </p:sp>
      <p:sp>
        <p:nvSpPr>
          <p:cNvPr id="20489" name="Rectangle 15"/>
          <p:cNvSpPr>
            <a:spLocks noChangeArrowheads="1"/>
          </p:cNvSpPr>
          <p:nvPr/>
        </p:nvSpPr>
        <p:spPr bwMode="auto">
          <a:xfrm>
            <a:off x="3365500" y="2976563"/>
            <a:ext cx="4572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6"/>
          <p:cNvSpPr>
            <a:spLocks noChangeArrowheads="1"/>
          </p:cNvSpPr>
          <p:nvPr/>
        </p:nvSpPr>
        <p:spPr bwMode="auto">
          <a:xfrm>
            <a:off x="3779838" y="2971800"/>
            <a:ext cx="4572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4211638" y="2971800"/>
            <a:ext cx="4572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18"/>
          <p:cNvSpPr>
            <a:spLocks noChangeArrowheads="1"/>
          </p:cNvSpPr>
          <p:nvPr/>
        </p:nvSpPr>
        <p:spPr bwMode="auto">
          <a:xfrm>
            <a:off x="4643438" y="2971800"/>
            <a:ext cx="4572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19"/>
          <p:cNvSpPr>
            <a:spLocks noChangeArrowheads="1"/>
          </p:cNvSpPr>
          <p:nvPr/>
        </p:nvSpPr>
        <p:spPr bwMode="auto">
          <a:xfrm>
            <a:off x="5076825" y="2971800"/>
            <a:ext cx="457200" cy="9144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Simple Queuing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990600"/>
          </a:xfrm>
        </p:spPr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Router Node </a:t>
            </a:r>
          </a:p>
        </p:txBody>
      </p:sp>
      <p:sp>
        <p:nvSpPr>
          <p:cNvPr id="21506" name="Oval 3"/>
          <p:cNvSpPr>
            <a:spLocks noChangeArrowheads="1"/>
          </p:cNvSpPr>
          <p:nvPr/>
        </p:nvSpPr>
        <p:spPr bwMode="auto">
          <a:xfrm>
            <a:off x="1744663" y="1514475"/>
            <a:ext cx="5029200" cy="41910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Line 4"/>
          <p:cNvSpPr>
            <a:spLocks noChangeShapeType="1"/>
          </p:cNvSpPr>
          <p:nvPr/>
        </p:nvSpPr>
        <p:spPr bwMode="auto">
          <a:xfrm>
            <a:off x="6786563" y="3643313"/>
            <a:ext cx="1241425" cy="361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 flipV="1">
            <a:off x="6300788" y="1484313"/>
            <a:ext cx="1584325" cy="906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6429375" y="4714875"/>
            <a:ext cx="1785938" cy="1257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204788" y="3609975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971550" y="1412875"/>
            <a:ext cx="1595438" cy="596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 flipV="1">
            <a:off x="827088" y="5057775"/>
            <a:ext cx="1597025" cy="6746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V="1">
            <a:off x="4197350" y="5738813"/>
            <a:ext cx="46038" cy="5476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13"/>
          <p:cNvSpPr>
            <a:spLocks noChangeArrowheads="1"/>
          </p:cNvSpPr>
          <p:nvPr/>
        </p:nvSpPr>
        <p:spPr bwMode="auto">
          <a:xfrm>
            <a:off x="4929188" y="3152775"/>
            <a:ext cx="457200" cy="9144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Oval 15"/>
          <p:cNvSpPr>
            <a:spLocks noChangeArrowheads="1"/>
          </p:cNvSpPr>
          <p:nvPr/>
        </p:nvSpPr>
        <p:spPr bwMode="auto">
          <a:xfrm>
            <a:off x="5843588" y="3152775"/>
            <a:ext cx="914400" cy="914400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7"/>
          <p:cNvSpPr>
            <a:spLocks noChangeShapeType="1"/>
          </p:cNvSpPr>
          <p:nvPr/>
        </p:nvSpPr>
        <p:spPr bwMode="auto">
          <a:xfrm>
            <a:off x="5386388" y="3609975"/>
            <a:ext cx="4572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Rectangle 19"/>
          <p:cNvSpPr>
            <a:spLocks noChangeArrowheads="1"/>
          </p:cNvSpPr>
          <p:nvPr/>
        </p:nvSpPr>
        <p:spPr bwMode="auto">
          <a:xfrm>
            <a:off x="357188" y="3076575"/>
            <a:ext cx="1066800" cy="457200"/>
          </a:xfrm>
          <a:prstGeom prst="rect">
            <a:avLst/>
          </a:prstGeom>
          <a:noFill/>
          <a:ln w="25400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>
                <a:solidFill>
                  <a:srgbClr val="0033CC"/>
                </a:solidFill>
              </a:rPr>
              <a:t>packet</a:t>
            </a:r>
          </a:p>
        </p:txBody>
      </p:sp>
      <p:sp>
        <p:nvSpPr>
          <p:cNvPr id="21518" name="Rectangle 25"/>
          <p:cNvSpPr>
            <a:spLocks noChangeArrowheads="1"/>
          </p:cNvSpPr>
          <p:nvPr/>
        </p:nvSpPr>
        <p:spPr bwMode="auto">
          <a:xfrm>
            <a:off x="2916238" y="1773238"/>
            <a:ext cx="25717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3600"/>
              <a:t>node</a:t>
            </a:r>
            <a:r>
              <a:rPr lang="en-US" sz="3600">
                <a:solidFill>
                  <a:srgbClr val="A50021"/>
                </a:solidFill>
              </a:rPr>
              <a:t>  </a:t>
            </a:r>
            <a:r>
              <a:rPr lang="en-US" sz="2400">
                <a:solidFill>
                  <a:srgbClr val="A50021"/>
                </a:solidFill>
              </a:rPr>
              <a:t>     </a:t>
            </a:r>
          </a:p>
        </p:txBody>
      </p:sp>
      <p:sp>
        <p:nvSpPr>
          <p:cNvPr id="21519" name="Oval 27"/>
          <p:cNvSpPr>
            <a:spLocks noChangeArrowheads="1"/>
          </p:cNvSpPr>
          <p:nvPr/>
        </p:nvSpPr>
        <p:spPr bwMode="auto">
          <a:xfrm>
            <a:off x="7956550" y="3860800"/>
            <a:ext cx="914400" cy="9144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/>
              <a:t>  </a:t>
            </a:r>
          </a:p>
          <a:p>
            <a:r>
              <a:rPr lang="en-US" sz="4000">
                <a:solidFill>
                  <a:srgbClr val="A50021"/>
                </a:solidFill>
              </a:rPr>
              <a:t>    </a:t>
            </a:r>
          </a:p>
        </p:txBody>
      </p:sp>
      <p:sp>
        <p:nvSpPr>
          <p:cNvPr id="21520" name="Rectangle 28"/>
          <p:cNvSpPr>
            <a:spLocks noChangeArrowheads="1"/>
          </p:cNvSpPr>
          <p:nvPr/>
        </p:nvSpPr>
        <p:spPr bwMode="auto">
          <a:xfrm>
            <a:off x="3252788" y="4143375"/>
            <a:ext cx="3429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1521" name="Rectangle 30"/>
          <p:cNvSpPr>
            <a:spLocks noChangeArrowheads="1"/>
          </p:cNvSpPr>
          <p:nvPr/>
        </p:nvSpPr>
        <p:spPr bwMode="auto">
          <a:xfrm>
            <a:off x="6659563" y="2276475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800"/>
              <a:t>Outgoing Link</a:t>
            </a:r>
          </a:p>
        </p:txBody>
      </p:sp>
      <p:sp>
        <p:nvSpPr>
          <p:cNvPr id="21522" name="Rectangle 32"/>
          <p:cNvSpPr>
            <a:spLocks noChangeArrowheads="1"/>
          </p:cNvSpPr>
          <p:nvPr/>
        </p:nvSpPr>
        <p:spPr bwMode="auto">
          <a:xfrm>
            <a:off x="3405188" y="4219575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800"/>
              <a:t>Router Buffer</a:t>
            </a:r>
          </a:p>
        </p:txBody>
      </p:sp>
      <p:sp>
        <p:nvSpPr>
          <p:cNvPr id="21523" name="Rectangle 33"/>
          <p:cNvSpPr>
            <a:spLocks noChangeArrowheads="1"/>
          </p:cNvSpPr>
          <p:nvPr/>
        </p:nvSpPr>
        <p:spPr bwMode="auto">
          <a:xfrm>
            <a:off x="5580063" y="407670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800"/>
              <a:t>Server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6804025" y="4005263"/>
            <a:ext cx="1066800" cy="457200"/>
          </a:xfrm>
          <a:prstGeom prst="rect">
            <a:avLst/>
          </a:prstGeom>
          <a:noFill/>
          <a:ln w="25400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400">
                <a:solidFill>
                  <a:srgbClr val="0033CC"/>
                </a:solidFill>
              </a:rPr>
              <a:t>packet</a:t>
            </a:r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2714625" y="3643313"/>
            <a:ext cx="304800" cy="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20"/>
          <p:cNvSpPr>
            <a:spLocks noChangeShapeType="1"/>
          </p:cNvSpPr>
          <p:nvPr/>
        </p:nvSpPr>
        <p:spPr bwMode="auto">
          <a:xfrm>
            <a:off x="1428750" y="3286125"/>
            <a:ext cx="304800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20"/>
          <p:cNvSpPr>
            <a:spLocks noChangeShapeType="1"/>
          </p:cNvSpPr>
          <p:nvPr/>
        </p:nvSpPr>
        <p:spPr bwMode="auto">
          <a:xfrm>
            <a:off x="7885113" y="4221163"/>
            <a:ext cx="304800" cy="0"/>
          </a:xfrm>
          <a:prstGeom prst="line">
            <a:avLst/>
          </a:prstGeom>
          <a:noFill/>
          <a:ln w="25400">
            <a:solidFill>
              <a:srgbClr val="0033CC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Rectangle 13"/>
          <p:cNvSpPr>
            <a:spLocks noChangeArrowheads="1"/>
          </p:cNvSpPr>
          <p:nvPr/>
        </p:nvSpPr>
        <p:spPr bwMode="auto">
          <a:xfrm>
            <a:off x="4500563" y="3157538"/>
            <a:ext cx="457200" cy="9144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Rectangle 13"/>
          <p:cNvSpPr>
            <a:spLocks noChangeArrowheads="1"/>
          </p:cNvSpPr>
          <p:nvPr/>
        </p:nvSpPr>
        <p:spPr bwMode="auto">
          <a:xfrm>
            <a:off x="3114675" y="3157538"/>
            <a:ext cx="457200" cy="9144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Rectangle 13"/>
          <p:cNvSpPr>
            <a:spLocks noChangeArrowheads="1"/>
          </p:cNvSpPr>
          <p:nvPr/>
        </p:nvSpPr>
        <p:spPr bwMode="auto">
          <a:xfrm>
            <a:off x="3571875" y="3157538"/>
            <a:ext cx="457200" cy="9144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13"/>
          <p:cNvSpPr>
            <a:spLocks noChangeArrowheads="1"/>
          </p:cNvSpPr>
          <p:nvPr/>
        </p:nvSpPr>
        <p:spPr bwMode="auto">
          <a:xfrm>
            <a:off x="4043363" y="3157538"/>
            <a:ext cx="457200" cy="91440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Rectangle 30"/>
          <p:cNvSpPr>
            <a:spLocks noChangeArrowheads="1"/>
          </p:cNvSpPr>
          <p:nvPr/>
        </p:nvSpPr>
        <p:spPr bwMode="auto">
          <a:xfrm>
            <a:off x="395288" y="3716338"/>
            <a:ext cx="1600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1800"/>
              <a:t>Incoming Link</a:t>
            </a:r>
          </a:p>
        </p:txBody>
      </p:sp>
      <p:sp>
        <p:nvSpPr>
          <p:cNvPr id="4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94B4D7B4-A7B3-1447-865A-B0BB83B6F05A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000625" y="3500438"/>
            <a:ext cx="285750" cy="285750"/>
          </a:xfrm>
          <a:prstGeom prst="ellipse">
            <a:avLst/>
          </a:prstGeom>
          <a:solidFill>
            <a:srgbClr val="0033CC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0">
              <a:latin typeface="Comic Sans MS" charset="0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6143625" y="3500438"/>
            <a:ext cx="285750" cy="285750"/>
          </a:xfrm>
          <a:prstGeom prst="ellipse">
            <a:avLst/>
          </a:prstGeom>
          <a:solidFill>
            <a:srgbClr val="0033CC"/>
          </a:solidFill>
          <a:ln w="254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0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 animBg="1"/>
      <p:bldP spid="16404" grpId="1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353425" cy="78581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endParaRPr lang="en-US" sz="3200" dirty="0" smtClean="0">
              <a:cs typeface="+mj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41438"/>
            <a:ext cx="8429625" cy="51117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400" b="1" dirty="0" smtClean="0">
                <a:latin typeface="Comic Sans MS" pitchFamily="66" charset="0"/>
              </a:rPr>
              <a:t>Utilization (taxa de </a:t>
            </a:r>
            <a:r>
              <a:rPr lang="en-US" sz="2400" b="1" dirty="0" err="1" smtClean="0">
                <a:latin typeface="Comic Sans MS" pitchFamily="66" charset="0"/>
              </a:rPr>
              <a:t>utilização</a:t>
            </a:r>
            <a:r>
              <a:rPr lang="en-US" sz="2400" b="1" dirty="0" smtClean="0">
                <a:latin typeface="Comic Sans MS" pitchFamily="66" charset="0"/>
              </a:rPr>
              <a:t>)</a:t>
            </a:r>
            <a:endParaRPr lang="en-US" sz="2400" b="1" dirty="0" smtClean="0"/>
          </a:p>
          <a:p>
            <a:pPr lvl="1">
              <a:defRPr/>
            </a:pPr>
            <a:r>
              <a:rPr lang="en-US" sz="2000" dirty="0" smtClean="0"/>
              <a:t>the percentage of time a device is busy servicing a “customer”.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latin typeface="Comic Sans MS" pitchFamily="66" charset="0"/>
              </a:rPr>
              <a:t>Throughput (</a:t>
            </a:r>
            <a:r>
              <a:rPr lang="en-US" sz="2400" b="1" dirty="0" err="1" smtClean="0">
                <a:latin typeface="Comic Sans MS" pitchFamily="66" charset="0"/>
              </a:rPr>
              <a:t>desempenho</a:t>
            </a:r>
            <a:r>
              <a:rPr lang="en-US" sz="2400" b="1" dirty="0" smtClean="0">
                <a:latin typeface="Comic Sans MS" pitchFamily="66" charset="0"/>
              </a:rPr>
              <a:t>)</a:t>
            </a:r>
            <a:endParaRPr lang="en-US" sz="2400" b="1" dirty="0" smtClean="0"/>
          </a:p>
          <a:p>
            <a:pPr lvl="1">
              <a:defRPr/>
            </a:pPr>
            <a:r>
              <a:rPr lang="en-US" sz="2000" dirty="0" smtClean="0"/>
              <a:t>the number of jobs processed by the “system” per unit time.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latin typeface="Comic Sans MS" pitchFamily="66" charset="0"/>
              </a:rPr>
              <a:t>Response time (tempo de </a:t>
            </a:r>
            <a:r>
              <a:rPr lang="en-US" sz="2400" b="1" dirty="0" err="1" smtClean="0">
                <a:latin typeface="Comic Sans MS" pitchFamily="66" charset="0"/>
              </a:rPr>
              <a:t>resposta</a:t>
            </a:r>
            <a:r>
              <a:rPr lang="en-US" sz="2400" b="1" dirty="0" smtClean="0">
                <a:latin typeface="Comic Sans MS" pitchFamily="66" charset="0"/>
              </a:rPr>
              <a:t>)</a:t>
            </a:r>
            <a:endParaRPr lang="en-US" sz="2400" b="1" dirty="0" smtClean="0"/>
          </a:p>
          <a:p>
            <a:pPr lvl="1">
              <a:defRPr/>
            </a:pPr>
            <a:r>
              <a:rPr lang="en-US" sz="2000" dirty="0" smtClean="0"/>
              <a:t> the time required to receive a response to a request (round-trip time </a:t>
            </a:r>
            <a:r>
              <a:rPr lang="en-US" sz="2000" dirty="0" smtClean="0">
                <a:solidFill>
                  <a:schemeClr val="tx1"/>
                </a:solidFill>
              </a:rPr>
              <a:t>(RTT) </a:t>
            </a:r>
            <a:r>
              <a:rPr lang="en-US" sz="2000" dirty="0" smtClean="0"/>
              <a:t>).</a:t>
            </a:r>
          </a:p>
          <a:p>
            <a:pPr>
              <a:buFontTx/>
              <a:buNone/>
              <a:defRPr/>
            </a:pPr>
            <a:r>
              <a:rPr lang="en-US" sz="2400" b="1" dirty="0" smtClean="0">
                <a:latin typeface="Comic Sans MS" pitchFamily="66" charset="0"/>
              </a:rPr>
              <a:t>Delay (</a:t>
            </a:r>
            <a:r>
              <a:rPr lang="en-US" sz="2400" b="1" dirty="0" err="1" smtClean="0">
                <a:latin typeface="Comic Sans MS" pitchFamily="66" charset="0"/>
              </a:rPr>
              <a:t>atraso</a:t>
            </a:r>
            <a:r>
              <a:rPr lang="en-US" sz="2400" b="1" dirty="0" smtClean="0">
                <a:latin typeface="Comic Sans MS" pitchFamily="66" charset="0"/>
              </a:rPr>
              <a:t>)</a:t>
            </a:r>
            <a:endParaRPr lang="en-US" sz="2400" b="1" dirty="0" smtClean="0"/>
          </a:p>
          <a:p>
            <a:pPr lvl="1">
              <a:defRPr/>
            </a:pPr>
            <a:r>
              <a:rPr lang="en-US" sz="2000" dirty="0" smtClean="0"/>
              <a:t>the time to traverse from one end to the other of a system. 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1C8E658F-195D-6A48-B06A-432DD1FBFE54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/>
              <a:t>Queuing Metrics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End-to-End Packet Delay</a:t>
            </a:r>
            <a:endParaRPr lang="en-US" dirty="0"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BDACFC09-E42A-D04E-A35B-1B76F07205B4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23555" name="Picture 1027" descr="1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44675"/>
            <a:ext cx="8312150" cy="298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28"/>
          <p:cNvSpPr txBox="1">
            <a:spLocks noChangeArrowheads="1"/>
          </p:cNvSpPr>
          <p:nvPr/>
        </p:nvSpPr>
        <p:spPr bwMode="auto">
          <a:xfrm>
            <a:off x="1258888" y="5661025"/>
            <a:ext cx="70580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25425" indent="-225425" algn="l" eaLnBrk="0" hangingPunct="0">
              <a:spcBef>
                <a:spcPct val="20000"/>
              </a:spcBef>
              <a:buClr>
                <a:schemeClr val="tx1"/>
              </a:buClr>
              <a:buSzPct val="50000"/>
              <a:defRPr/>
            </a:pPr>
            <a:r>
              <a:rPr lang="en-US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  <a:cs typeface="+mn-cs"/>
              </a:rPr>
              <a:t>End-to-end delay includes multiple hop link delays.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Hop Delay Components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194675" y="6486525"/>
            <a:ext cx="914400" cy="228600"/>
          </a:xfrm>
        </p:spPr>
        <p:txBody>
          <a:bodyPr/>
          <a:lstStyle/>
          <a:p>
            <a:pPr>
              <a:defRPr/>
            </a:pPr>
            <a:fld id="{991E8B2F-4D8A-BD43-A571-00155243895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194323" y="3293814"/>
            <a:ext cx="1198562" cy="369888"/>
          </a:xfrm>
          <a:prstGeom prst="ellipse">
            <a:avLst/>
          </a:pr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194323" y="3225552"/>
            <a:ext cx="1198562" cy="263525"/>
          </a:xfrm>
          <a:prstGeom prst="rect">
            <a:avLst/>
          </a:prstGeom>
          <a:solidFill>
            <a:srgbClr val="D5D5F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3203848" y="2996952"/>
            <a:ext cx="1198562" cy="430212"/>
          </a:xfrm>
          <a:prstGeom prst="ellipse">
            <a:avLst/>
          </a:pr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549923" y="3027114"/>
            <a:ext cx="498475" cy="119063"/>
            <a:chOff x="2208" y="2184"/>
            <a:chExt cx="176" cy="69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16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15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6289948" y="3312864"/>
            <a:ext cx="1198562" cy="369888"/>
          </a:xfrm>
          <a:prstGeom prst="ellipse">
            <a:avLst/>
          </a:pr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6299473" y="329222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299473" y="3254127"/>
            <a:ext cx="1198562" cy="263525"/>
          </a:xfrm>
          <a:prstGeom prst="rect">
            <a:avLst/>
          </a:prstGeom>
          <a:solidFill>
            <a:srgbClr val="D5D5FF"/>
          </a:solidFill>
          <a:ln>
            <a:noFill/>
          </a:ln>
        </p:spPr>
        <p:txBody>
          <a:bodyPr wrap="none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Oval 22"/>
          <p:cNvSpPr>
            <a:spLocks noChangeArrowheads="1"/>
          </p:cNvSpPr>
          <p:nvPr/>
        </p:nvSpPr>
        <p:spPr bwMode="auto">
          <a:xfrm>
            <a:off x="6308998" y="3025527"/>
            <a:ext cx="1198562" cy="430212"/>
          </a:xfrm>
          <a:prstGeom prst="ellipse">
            <a:avLst/>
          </a:prstGeom>
          <a:solidFill>
            <a:schemeClr val="accent6">
              <a:lumMod val="10000"/>
              <a:lumOff val="90000"/>
            </a:schemeClr>
          </a:solidFill>
          <a:ln>
            <a:noFill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2464073" y="2931864"/>
            <a:ext cx="741362" cy="35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2768873" y="3471614"/>
            <a:ext cx="428625" cy="450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4388123" y="3350964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5307285" y="3150939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054748" y="3222377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216673" y="3222377"/>
            <a:ext cx="147637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3002235" y="3122364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2953023" y="3058864"/>
            <a:ext cx="211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 flipV="1">
            <a:off x="6078810" y="2950914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1586185" y="2615952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33" name="Text Box 37"/>
          <p:cNvSpPr txBox="1">
            <a:spLocks noChangeArrowheads="1"/>
          </p:cNvSpPr>
          <p:nvPr/>
        </p:nvSpPr>
        <p:spPr bwMode="auto">
          <a:xfrm>
            <a:off x="1762398" y="3568452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rgbClr val="000099"/>
                </a:solidFill>
              </a:rPr>
              <a:t>B</a:t>
            </a:r>
          </a:p>
        </p:txBody>
      </p:sp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4345260" y="3160464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4734198" y="2763589"/>
            <a:ext cx="1390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propagation</a:t>
            </a: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 rot="10800000">
            <a:off x="4488135" y="2950914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2830785" y="2323852"/>
            <a:ext cx="146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transmission</a:t>
            </a:r>
          </a:p>
        </p:txBody>
      </p:sp>
      <p:sp>
        <p:nvSpPr>
          <p:cNvPr id="38" name="Line 42"/>
          <p:cNvSpPr>
            <a:spLocks noChangeShapeType="1"/>
          </p:cNvSpPr>
          <p:nvPr/>
        </p:nvSpPr>
        <p:spPr bwMode="auto">
          <a:xfrm rot="10800000" flipH="1" flipV="1">
            <a:off x="3881710" y="2592139"/>
            <a:ext cx="5286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 Box 43"/>
          <p:cNvSpPr txBox="1">
            <a:spLocks noChangeArrowheads="1"/>
          </p:cNvSpPr>
          <p:nvPr/>
        </p:nvSpPr>
        <p:spPr bwMode="auto">
          <a:xfrm>
            <a:off x="2970485" y="3878014"/>
            <a:ext cx="1289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>
                <a:solidFill>
                  <a:srgbClr val="CC0000"/>
                </a:solidFill>
              </a:rPr>
              <a:t>nodal</a:t>
            </a:r>
          </a:p>
          <a:p>
            <a:pPr algn="ctr"/>
            <a:r>
              <a:rPr lang="en-US" sz="1800">
                <a:solidFill>
                  <a:srgbClr val="CC0000"/>
                </a:solidFill>
              </a:rPr>
              <a:t>processing</a:t>
            </a:r>
          </a:p>
        </p:txBody>
      </p:sp>
      <p:sp>
        <p:nvSpPr>
          <p:cNvPr id="40" name="Line 44"/>
          <p:cNvSpPr>
            <a:spLocks noChangeShapeType="1"/>
          </p:cNvSpPr>
          <p:nvPr/>
        </p:nvSpPr>
        <p:spPr bwMode="auto">
          <a:xfrm rot="10800000">
            <a:off x="3221310" y="3922464"/>
            <a:ext cx="833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45"/>
          <p:cNvSpPr>
            <a:spLocks noChangeShapeType="1"/>
          </p:cNvSpPr>
          <p:nvPr/>
        </p:nvSpPr>
        <p:spPr bwMode="auto">
          <a:xfrm rot="10800000" flipV="1">
            <a:off x="4030935" y="3684339"/>
            <a:ext cx="38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4438923" y="4135189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CC0000"/>
                </a:solidFill>
              </a:rPr>
              <a:t>queueing</a:t>
            </a:r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rot="10800000">
            <a:off x="4192860" y="3684339"/>
            <a:ext cx="595313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" name="Group 48"/>
          <p:cNvGrpSpPr>
            <a:grpSpLocks/>
          </p:cNvGrpSpPr>
          <p:nvPr/>
        </p:nvGrpSpPr>
        <p:grpSpPr bwMode="auto">
          <a:xfrm>
            <a:off x="6636023" y="3084264"/>
            <a:ext cx="498475" cy="119063"/>
            <a:chOff x="2208" y="2184"/>
            <a:chExt cx="176" cy="69"/>
          </a:xfrm>
        </p:grpSpPr>
        <p:grpSp>
          <p:nvGrpSpPr>
            <p:cNvPr id="45" name="Group 49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50" name="Line 5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5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" name="Group 53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47" name="Line 5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5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5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979712" y="5013176"/>
            <a:ext cx="4943475" cy="5540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85750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nodal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=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proc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queue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trans</a:t>
            </a:r>
            <a:r>
              <a:rPr lang="en-US">
                <a:solidFill>
                  <a:srgbClr val="000000"/>
                </a:solidFill>
                <a:latin typeface="Gill Sans MT" charset="0"/>
              </a:rPr>
              <a:t> +  </a:t>
            </a:r>
            <a:r>
              <a:rPr lang="en-US" i="1">
                <a:solidFill>
                  <a:srgbClr val="000000"/>
                </a:solidFill>
                <a:latin typeface="Gill Sans MT" charset="0"/>
              </a:rPr>
              <a:t>d</a:t>
            </a:r>
            <a:r>
              <a:rPr lang="en-US" baseline="-25000">
                <a:solidFill>
                  <a:srgbClr val="000000"/>
                </a:solidFill>
                <a:latin typeface="Gill Sans MT" charset="0"/>
              </a:rPr>
              <a:t>prop</a:t>
            </a:r>
            <a:endParaRPr lang="en-US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54" name="Group 66"/>
          <p:cNvGrpSpPr>
            <a:grpSpLocks/>
          </p:cNvGrpSpPr>
          <p:nvPr/>
        </p:nvGrpSpPr>
        <p:grpSpPr bwMode="auto">
          <a:xfrm>
            <a:off x="1736998" y="2615952"/>
            <a:ext cx="779462" cy="679450"/>
            <a:chOff x="-44" y="1473"/>
            <a:chExt cx="981" cy="1105"/>
          </a:xfrm>
        </p:grpSpPr>
        <p:pic>
          <p:nvPicPr>
            <p:cNvPr id="55" name="Picture 6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Freeform 6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7" name="Group 69"/>
          <p:cNvGrpSpPr>
            <a:grpSpLocks/>
          </p:cNvGrpSpPr>
          <p:nvPr/>
        </p:nvGrpSpPr>
        <p:grpSpPr bwMode="auto">
          <a:xfrm>
            <a:off x="2011635" y="3598614"/>
            <a:ext cx="779463" cy="679450"/>
            <a:chOff x="-44" y="1473"/>
            <a:chExt cx="981" cy="1105"/>
          </a:xfrm>
        </p:grpSpPr>
        <p:pic>
          <p:nvPicPr>
            <p:cNvPr id="58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045 w 356"/>
                <a:gd name="T3" fmla="*/ 645 h 368"/>
                <a:gd name="T4" fmla="*/ 11917 w 356"/>
                <a:gd name="T5" fmla="*/ 13448 h 368"/>
                <a:gd name="T6" fmla="*/ 2626 w 356"/>
                <a:gd name="T7" fmla="*/ 1681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11314</TotalTime>
  <Words>1109</Words>
  <Application>Microsoft Macintosh PowerPoint</Application>
  <PresentationFormat>On-screen Show (4:3)</PresentationFormat>
  <Paragraphs>243</Paragraphs>
  <Slides>20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cs426</vt:lpstr>
      <vt:lpstr>Equation</vt:lpstr>
      <vt:lpstr>Clip</vt:lpstr>
      <vt:lpstr> TCP/IP Computer Networks   Performance Metrics </vt:lpstr>
      <vt:lpstr>Lecture Outline</vt:lpstr>
      <vt:lpstr>Computer Networks</vt:lpstr>
      <vt:lpstr>Link Performance Measures</vt:lpstr>
      <vt:lpstr>Simple Queuing Model</vt:lpstr>
      <vt:lpstr>Router Node </vt:lpstr>
      <vt:lpstr> </vt:lpstr>
      <vt:lpstr>End-to-End Packet Delay</vt:lpstr>
      <vt:lpstr>Hop Delay Components</vt:lpstr>
      <vt:lpstr>Nodal Delay</vt:lpstr>
      <vt:lpstr>Queuing Delay</vt:lpstr>
      <vt:lpstr>Implementation: Packet drop</vt:lpstr>
      <vt:lpstr>Network Path Performance Measures</vt:lpstr>
      <vt:lpstr>More</vt:lpstr>
      <vt:lpstr>Throughput / Goodput</vt:lpstr>
      <vt:lpstr>Throughput (more)</vt:lpstr>
      <vt:lpstr>Throughput: Internet Scenario</vt:lpstr>
      <vt:lpstr>Wireless Links Performance Metrics</vt:lpstr>
      <vt:lpstr>Tools</vt:lpstr>
      <vt:lpstr>Performance Metrics Summary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626</cp:revision>
  <dcterms:created xsi:type="dcterms:W3CDTF">2001-07-06T14:58:21Z</dcterms:created>
  <dcterms:modified xsi:type="dcterms:W3CDTF">2014-09-11T11:27:37Z</dcterms:modified>
</cp:coreProperties>
</file>