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"/>
  </p:notesMasterIdLst>
  <p:sldIdLst>
    <p:sldId id="39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9"/>
    <p:restoredTop sz="93791"/>
  </p:normalViewPr>
  <p:slideViewPr>
    <p:cSldViewPr snapToGrid="0" snapToObjects="1">
      <p:cViewPr varScale="1">
        <p:scale>
          <a:sx n="98" d="100"/>
          <a:sy n="98" d="100"/>
        </p:scale>
        <p:origin x="13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7F640-EB6B-B74B-8CB0-AAC493DD2A96}" type="datetimeFigureOut">
              <a:rPr lang="en-US" smtClean="0"/>
              <a:t>3/26/20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A7BA1-B4D7-3342-A23F-C48050967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66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F8DB4-A4FF-4A8B-9A85-9B1874A58FC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32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 26,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Concurrency and Parallelism — J. Lourenço © FCT-UNL 2018-19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5071-4C2E-D543-9CD4-08C1B9B73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8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 26,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Concurrency and Parallelism — J. Lourenço © FCT-UNL 2018-19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5071-4C2E-D543-9CD4-08C1B9B73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74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 26,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Concurrency and Parallelism — J. Lourenço © FCT-UNL 2018-19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5071-4C2E-D543-9CD4-08C1B9B73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29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title</a:t>
            </a:r>
            <a:r>
              <a:rPr lang="pt-PT" dirty="0"/>
              <a:t> </a:t>
            </a:r>
            <a:r>
              <a:rPr lang="pt-PT" dirty="0" err="1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200"/>
            </a:lvl2pPr>
          </a:lstStyle>
          <a:p>
            <a:pPr lvl="0"/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text</a:t>
            </a:r>
            <a:r>
              <a:rPr lang="pt-PT" dirty="0"/>
              <a:t> </a:t>
            </a:r>
            <a:r>
              <a:rPr lang="pt-PT" dirty="0" err="1"/>
              <a:t>styles</a:t>
            </a:r>
            <a:endParaRPr lang="pt-PT" dirty="0"/>
          </a:p>
          <a:p>
            <a:pPr lvl="1"/>
            <a:r>
              <a:rPr lang="pt-PT" dirty="0" err="1"/>
              <a:t>Second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2"/>
            <a:r>
              <a:rPr lang="pt-PT" dirty="0" err="1"/>
              <a:t>Third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3"/>
            <a:r>
              <a:rPr lang="pt-PT" dirty="0" err="1"/>
              <a:t>Fourth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4"/>
            <a:r>
              <a:rPr lang="pt-PT" dirty="0" err="1"/>
              <a:t>Fifth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 26,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Concurrency and Parallelism — J. Lourenço © FCT-UNL 2018-19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5071-4C2E-D543-9CD4-08C1B9B73B18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-1" y="1426657"/>
            <a:ext cx="9144000" cy="45719"/>
            <a:chOff x="400564" y="3590440"/>
            <a:chExt cx="8610600" cy="201613"/>
          </a:xfrm>
        </p:grpSpPr>
        <p:sp>
          <p:nvSpPr>
            <p:cNvPr id="16" name="Rectangle 15"/>
            <p:cNvSpPr>
              <a:spLocks noChangeArrowheads="1"/>
            </p:cNvSpPr>
            <p:nvPr userDrawn="1"/>
          </p:nvSpPr>
          <p:spPr bwMode="auto">
            <a:xfrm>
              <a:off x="400564" y="3590440"/>
              <a:ext cx="2870200" cy="201613"/>
            </a:xfrm>
            <a:prstGeom prst="rect">
              <a:avLst/>
            </a:prstGeom>
            <a:solidFill>
              <a:srgbClr val="71B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 userDrawn="1"/>
          </p:nvSpPr>
          <p:spPr bwMode="auto">
            <a:xfrm>
              <a:off x="3270764" y="3590440"/>
              <a:ext cx="2870200" cy="201613"/>
            </a:xfrm>
            <a:prstGeom prst="rect">
              <a:avLst/>
            </a:prstGeom>
            <a:solidFill>
              <a:srgbClr val="426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 userDrawn="1"/>
          </p:nvSpPr>
          <p:spPr bwMode="auto">
            <a:xfrm>
              <a:off x="6140964" y="3590440"/>
              <a:ext cx="2870200" cy="201613"/>
            </a:xfrm>
            <a:prstGeom prst="rect">
              <a:avLst/>
            </a:prstGeom>
            <a:solidFill>
              <a:srgbClr val="5AB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463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 26,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Concurrency and Parallelism — J. Lourenço © FCT-UNL 2018-19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5071-4C2E-D543-9CD4-08C1B9B73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6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5924" y="1481462"/>
            <a:ext cx="4378926" cy="4903038"/>
          </a:xfrm>
        </p:spPr>
        <p:txBody>
          <a:bodyPr/>
          <a:lstStyle/>
          <a:p>
            <a:pPr lvl="0"/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text</a:t>
            </a:r>
            <a:r>
              <a:rPr lang="pt-PT" dirty="0"/>
              <a:t> </a:t>
            </a:r>
            <a:r>
              <a:rPr lang="pt-PT" dirty="0" err="1"/>
              <a:t>styles</a:t>
            </a:r>
            <a:endParaRPr lang="pt-PT" dirty="0"/>
          </a:p>
          <a:p>
            <a:pPr lvl="1"/>
            <a:r>
              <a:rPr lang="pt-PT" dirty="0" err="1"/>
              <a:t>Second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2"/>
            <a:r>
              <a:rPr lang="pt-PT" dirty="0" err="1"/>
              <a:t>Third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3"/>
            <a:r>
              <a:rPr lang="pt-PT" dirty="0" err="1"/>
              <a:t>Fourth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4"/>
            <a:r>
              <a:rPr lang="pt-PT" dirty="0" err="1"/>
              <a:t>Fifth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81462"/>
            <a:ext cx="4378926" cy="4903038"/>
          </a:xfrm>
        </p:spPr>
        <p:txBody>
          <a:bodyPr/>
          <a:lstStyle/>
          <a:p>
            <a:pPr lvl="0"/>
            <a:r>
              <a:rPr lang="pt-PT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text</a:t>
            </a:r>
            <a:r>
              <a:rPr lang="pt-PT" dirty="0"/>
              <a:t> </a:t>
            </a:r>
            <a:r>
              <a:rPr lang="pt-PT" dirty="0" err="1"/>
              <a:t>styles</a:t>
            </a:r>
            <a:endParaRPr lang="pt-PT" dirty="0"/>
          </a:p>
          <a:p>
            <a:pPr lvl="1"/>
            <a:r>
              <a:rPr lang="pt-PT" dirty="0" err="1"/>
              <a:t>Second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2"/>
            <a:r>
              <a:rPr lang="pt-PT" dirty="0" err="1"/>
              <a:t>Third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3"/>
            <a:r>
              <a:rPr lang="pt-PT" dirty="0" err="1"/>
              <a:t>Fourth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4"/>
            <a:r>
              <a:rPr lang="pt-PT" dirty="0" err="1"/>
              <a:t>Fifth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 26,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Concurrency and Parallelism — J. Lourenço © FCT-UNL 2018-19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5071-4C2E-D543-9CD4-08C1B9B73B18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" y="1426657"/>
            <a:ext cx="9144000" cy="45719"/>
            <a:chOff x="400564" y="3590440"/>
            <a:chExt cx="8610600" cy="201613"/>
          </a:xfrm>
        </p:grpSpPr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400564" y="3590440"/>
              <a:ext cx="2870200" cy="201613"/>
            </a:xfrm>
            <a:prstGeom prst="rect">
              <a:avLst/>
            </a:prstGeom>
            <a:solidFill>
              <a:srgbClr val="71B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3270764" y="3590440"/>
              <a:ext cx="2870200" cy="201613"/>
            </a:xfrm>
            <a:prstGeom prst="rect">
              <a:avLst/>
            </a:prstGeom>
            <a:solidFill>
              <a:srgbClr val="426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6140964" y="3590440"/>
              <a:ext cx="2870200" cy="201613"/>
            </a:xfrm>
            <a:prstGeom prst="rect">
              <a:avLst/>
            </a:prstGeom>
            <a:solidFill>
              <a:srgbClr val="5AB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8463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 26,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Concurrency and Parallelism — J. Lourenço © FCT-UNL 2018-19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5071-4C2E-D543-9CD4-08C1B9B73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5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 26,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Concurrency and Parallelism — J. Lourenço © FCT-UNL 2018-19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5071-4C2E-D543-9CD4-08C1B9B73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32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 26,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Concurrency and Parallelism — J. Lourenço © FCT-UNL 2018-19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5071-4C2E-D543-9CD4-08C1B9B73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51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 26,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Concurrency and Parallelism — J. Lourenço © FCT-UNL 2018-19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5071-4C2E-D543-9CD4-08C1B9B73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5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 26,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Concurrency and Parallelism — J. Lourenço © FCT-UNL 2018-19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5071-4C2E-D543-9CD4-08C1B9B73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4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5924" y="85901"/>
            <a:ext cx="887215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title</a:t>
            </a:r>
            <a:r>
              <a:rPr lang="pt-PT" dirty="0"/>
              <a:t> </a:t>
            </a:r>
            <a:r>
              <a:rPr lang="pt-PT" dirty="0" err="1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924" y="1606377"/>
            <a:ext cx="8872151" cy="4749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dirty="0" err="1"/>
              <a:t>Click</a:t>
            </a:r>
            <a:r>
              <a:rPr lang="pt-PT" dirty="0"/>
              <a:t> to </a:t>
            </a:r>
            <a:r>
              <a:rPr lang="pt-PT" dirty="0" err="1"/>
              <a:t>edit</a:t>
            </a:r>
            <a:r>
              <a:rPr lang="pt-PT" dirty="0"/>
              <a:t> Master </a:t>
            </a:r>
            <a:r>
              <a:rPr lang="pt-PT" dirty="0" err="1"/>
              <a:t>text</a:t>
            </a:r>
            <a:r>
              <a:rPr lang="pt-PT" dirty="0"/>
              <a:t> </a:t>
            </a:r>
            <a:r>
              <a:rPr lang="pt-PT" dirty="0" err="1"/>
              <a:t>styles</a:t>
            </a:r>
            <a:endParaRPr lang="pt-PT" dirty="0"/>
          </a:p>
          <a:p>
            <a:pPr lvl="1"/>
            <a:r>
              <a:rPr lang="pt-PT" dirty="0" err="1"/>
              <a:t>Second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2"/>
            <a:r>
              <a:rPr lang="pt-PT" dirty="0" err="1"/>
              <a:t>Third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3"/>
            <a:r>
              <a:rPr lang="pt-PT" dirty="0" err="1"/>
              <a:t>Fourth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pt-PT" dirty="0"/>
          </a:p>
          <a:p>
            <a:pPr lvl="4"/>
            <a:r>
              <a:rPr lang="pt-PT" dirty="0" err="1"/>
              <a:t>Fifth</a:t>
            </a:r>
            <a:r>
              <a:rPr lang="pt-PT" dirty="0"/>
              <a:t> </a:t>
            </a:r>
            <a:r>
              <a:rPr lang="pt-PT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5924" y="6430493"/>
            <a:ext cx="1075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Sep 26,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9816" y="6430493"/>
            <a:ext cx="6524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Concurrency and Parallelism — J. Lourenço © FCT-UNL 2018-19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33038" y="6430493"/>
            <a:ext cx="10750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25071-4C2E-D543-9CD4-08C1B9B73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6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6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.HelveticaNeueDeskInterface-Regular" charset="0"/>
        <a:buChar char="–"/>
        <a:defRPr sz="2400" kern="120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.HelveticaNeueDeskInterface-Regular" charset="0"/>
        <a:buChar char="–"/>
        <a:defRPr sz="1800" kern="120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example: Word count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367392" y="2108383"/>
            <a:ext cx="1157592" cy="612843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/>
              <a:t>Mapper</a:t>
            </a:r>
            <a:br>
              <a:rPr lang="en-US"/>
            </a:br>
            <a:r>
              <a:rPr lang="en-US" sz="1100"/>
              <a:t>(1-2)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2373878" y="3038995"/>
            <a:ext cx="1157592" cy="612843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/>
              <a:t>Mapper</a:t>
            </a:r>
            <a:br>
              <a:rPr lang="en-US"/>
            </a:br>
            <a:r>
              <a:rPr lang="en-US" sz="1200"/>
              <a:t>(3-4)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2370636" y="3979335"/>
            <a:ext cx="1157592" cy="612843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/>
              <a:t>Mapper</a:t>
            </a:r>
            <a:br>
              <a:rPr lang="en-US"/>
            </a:br>
            <a:r>
              <a:rPr lang="en-US" sz="1200"/>
              <a:t>(5-6)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2367395" y="4900221"/>
            <a:ext cx="1157592" cy="612843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/>
              <a:t>Mapper</a:t>
            </a:r>
            <a:br>
              <a:rPr lang="en-US"/>
            </a:br>
            <a:r>
              <a:rPr lang="en-US" sz="1200"/>
              <a:t>(7-8)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6843089" y="2105140"/>
            <a:ext cx="1157592" cy="612843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/>
              <a:t>Reducer</a:t>
            </a:r>
            <a:br>
              <a:rPr lang="en-US"/>
            </a:br>
            <a:r>
              <a:rPr lang="en-US" sz="1200"/>
              <a:t>(A-G)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6849575" y="3035752"/>
            <a:ext cx="1157592" cy="612843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/>
              <a:t>Reducer</a:t>
            </a:r>
            <a:br>
              <a:rPr lang="en-US"/>
            </a:br>
            <a:r>
              <a:rPr lang="en-US" sz="1200"/>
              <a:t>(H-N)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6846333" y="3976092"/>
            <a:ext cx="1157592" cy="612843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/>
              <a:t>Reducer</a:t>
            </a:r>
            <a:br>
              <a:rPr lang="en-US"/>
            </a:br>
            <a:r>
              <a:rPr lang="en-US" sz="1200"/>
              <a:t>(O-U)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6843092" y="4896978"/>
            <a:ext cx="1157592" cy="612843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/>
              <a:t>Reducer</a:t>
            </a:r>
            <a:br>
              <a:rPr lang="en-US"/>
            </a:br>
            <a:r>
              <a:rPr lang="en-US" sz="1200"/>
              <a:t>(V-Z)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2822" y="2492181"/>
            <a:ext cx="1423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33CC33"/>
                </a:solidFill>
              </a:rPr>
              <a:t>(1, the apple)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0148" y="2832846"/>
            <a:ext cx="1556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33CC33"/>
                </a:solidFill>
              </a:rPr>
              <a:t>(2, is an apple)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5444" y="3164546"/>
            <a:ext cx="18498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solidFill>
                  <a:srgbClr val="33CC33"/>
                </a:solidFill>
              </a:rPr>
              <a:t>(3, not an orange)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5439" y="3487281"/>
            <a:ext cx="16686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33CC33"/>
                </a:solidFill>
              </a:rPr>
              <a:t>(4, because the)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8975" y="3809993"/>
            <a:ext cx="1205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33CC33"/>
                </a:solidFill>
              </a:rPr>
              <a:t>(5, orange)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6301" y="4150658"/>
            <a:ext cx="2016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solidFill>
                  <a:srgbClr val="33CC33"/>
                </a:solidFill>
              </a:rPr>
              <a:t>(6, unlike the apple)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1597" y="4482358"/>
            <a:ext cx="1392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33CC33"/>
                </a:solidFill>
              </a:rPr>
              <a:t>(7, is orange)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1592" y="4805093"/>
            <a:ext cx="14548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33CC33"/>
                </a:solidFill>
              </a:rPr>
              <a:t>(8, not green)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52320" y="4132721"/>
            <a:ext cx="870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(the, 1)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46125" y="2079811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(apple, 1)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86790" y="3092816"/>
            <a:ext cx="71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(is, 1)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58619" y="2079810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(apple, 1)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14433" y="2321855"/>
            <a:ext cx="8018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(an, 1)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34387" y="3325900"/>
            <a:ext cx="8755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(not, 1)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20622" y="3890678"/>
            <a:ext cx="1205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(orange, 1)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15068" y="2321856"/>
            <a:ext cx="8018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(an, 1)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04087" y="2554934"/>
            <a:ext cx="13163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(because, 1)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70996" y="4132727"/>
            <a:ext cx="870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(the, 1)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98644" y="3890678"/>
            <a:ext cx="1205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(orange, 1)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19237" y="4374769"/>
            <a:ext cx="110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(unlike, 1)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80077" y="2079810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(apple, 1)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89678" y="4132726"/>
            <a:ext cx="870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(the, 1)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657873" y="3092817"/>
            <a:ext cx="71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(is, 1)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685633" y="3890678"/>
            <a:ext cx="1205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(orange, 1)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353072" y="3325897"/>
            <a:ext cx="8755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(not, 1)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19231" y="2788021"/>
            <a:ext cx="1095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>
                <a:solidFill>
                  <a:srgbClr val="FF9900"/>
                </a:solidFill>
              </a:rPr>
              <a:t>(green, 1)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122810" y="1882583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solidFill>
                  <a:srgbClr val="FF0000"/>
                </a:solidFill>
              </a:rPr>
              <a:t>(apple,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282577" y="2115668"/>
            <a:ext cx="8018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>
                <a:solidFill>
                  <a:srgbClr val="FF0000"/>
                </a:solidFill>
              </a:rPr>
              <a:t>(an, 2)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793468" y="2348753"/>
            <a:ext cx="13163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solidFill>
                  <a:srgbClr val="FF0000"/>
                </a:solidFill>
              </a:rPr>
              <a:t>(because, 1)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997612" y="2581836"/>
            <a:ext cx="1095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>
                <a:solidFill>
                  <a:srgbClr val="FF0000"/>
                </a:solidFill>
              </a:rPr>
              <a:t>(green, 1)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383576" y="3056960"/>
            <a:ext cx="71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>
                <a:solidFill>
                  <a:srgbClr val="FF0000"/>
                </a:solidFill>
              </a:rPr>
              <a:t>(is, 2)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235441" y="3290045"/>
            <a:ext cx="8755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>
                <a:solidFill>
                  <a:srgbClr val="FF0000"/>
                </a:solidFill>
              </a:rPr>
              <a:t>(not, 2)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905554" y="3899645"/>
            <a:ext cx="1205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>
                <a:solidFill>
                  <a:srgbClr val="FF0000"/>
                </a:solidFill>
              </a:rPr>
              <a:t>(orange, 3)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231291" y="4132730"/>
            <a:ext cx="870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>
                <a:solidFill>
                  <a:srgbClr val="FF0000"/>
                </a:solidFill>
              </a:rPr>
              <a:t>(the, 3)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001403" y="4365815"/>
            <a:ext cx="110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>
                <a:solidFill>
                  <a:srgbClr val="FF0000"/>
                </a:solidFill>
              </a:rPr>
              <a:t>(unlike, 1)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156392" y="2082483"/>
            <a:ext cx="17459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>
                <a:solidFill>
                  <a:srgbClr val="FF9900"/>
                </a:solidFill>
              </a:rPr>
              <a:t>(apple, {1, 1, 1})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659909" y="2315568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>
                <a:solidFill>
                  <a:srgbClr val="FF9900"/>
                </a:solidFill>
              </a:rPr>
              <a:t>(an, {1, 1})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87215" y="2548653"/>
            <a:ext cx="15151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>
                <a:solidFill>
                  <a:srgbClr val="FF9900"/>
                </a:solidFill>
              </a:rPr>
              <a:t>(because, {1})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607852" y="2781736"/>
            <a:ext cx="1294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>
                <a:solidFill>
                  <a:srgbClr val="FF9900"/>
                </a:solidFill>
              </a:rPr>
              <a:t>(green, {1})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737155" y="3096534"/>
            <a:ext cx="1156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>
                <a:solidFill>
                  <a:srgbClr val="FF9900"/>
                </a:solidFill>
              </a:rPr>
              <a:t>(is, {1, 1})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589021" y="3329619"/>
            <a:ext cx="13131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>
                <a:solidFill>
                  <a:srgbClr val="FF9900"/>
                </a:solidFill>
              </a:rPr>
              <a:t>(not, {1, 1})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032162" y="3897653"/>
            <a:ext cx="18819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>
                <a:solidFill>
                  <a:srgbClr val="FF9900"/>
                </a:solidFill>
              </a:rPr>
              <a:t>(orange, {1, 1, 1})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57899" y="4130738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>
                <a:solidFill>
                  <a:srgbClr val="FF9900"/>
                </a:solidFill>
              </a:rPr>
              <a:t>(the, {1, 1, 1})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605706" y="4363823"/>
            <a:ext cx="13083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>
                <a:solidFill>
                  <a:srgbClr val="FF9900"/>
                </a:solidFill>
              </a:rPr>
              <a:t>(unlike, {1})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7072" y="5664509"/>
            <a:ext cx="14164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Each mapper </a:t>
            </a:r>
            <a:br>
              <a:rPr lang="en-US" sz="1400"/>
            </a:br>
            <a:r>
              <a:rPr lang="en-US" sz="1400"/>
              <a:t>receives some </a:t>
            </a:r>
            <a:br>
              <a:rPr lang="en-US" sz="1400"/>
            </a:br>
            <a:r>
              <a:rPr lang="en-US" sz="1400"/>
              <a:t>of the KV-pairs </a:t>
            </a:r>
            <a:br>
              <a:rPr lang="en-US" sz="1400"/>
            </a:br>
            <a:r>
              <a:rPr lang="en-US" sz="1400"/>
              <a:t>as input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177201" y="5657884"/>
            <a:ext cx="1221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mappers</a:t>
            </a:r>
            <a:br>
              <a:rPr lang="en-US" sz="1400" dirty="0"/>
            </a:br>
            <a:r>
              <a:rPr lang="en-US" sz="1400" dirty="0"/>
              <a:t>process the </a:t>
            </a:r>
            <a:br>
              <a:rPr lang="en-US" sz="1400" dirty="0"/>
            </a:br>
            <a:r>
              <a:rPr lang="en-US" sz="1400" dirty="0"/>
              <a:t>KV-pairs </a:t>
            </a:r>
            <a:br>
              <a:rPr lang="en-US" sz="1400" dirty="0"/>
            </a:br>
            <a:r>
              <a:rPr lang="en-US" sz="1400" dirty="0"/>
              <a:t>one by one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721150" y="5659874"/>
            <a:ext cx="19868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Each KV-pair output</a:t>
            </a:r>
            <a:br>
              <a:rPr lang="en-US" sz="1400" dirty="0"/>
            </a:br>
            <a:r>
              <a:rPr lang="en-US" sz="1400" dirty="0"/>
              <a:t>by the mapper is sent to the reducer that is responsible for it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05634" y="5664015"/>
            <a:ext cx="14444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infrastructure </a:t>
            </a:r>
            <a:br>
              <a:rPr lang="en-US" sz="1400" dirty="0"/>
            </a:br>
            <a:r>
              <a:rPr lang="en-US" sz="1400" dirty="0"/>
              <a:t>sort their input </a:t>
            </a:r>
            <a:br>
              <a:rPr lang="en-US" sz="1400" dirty="0"/>
            </a:br>
            <a:r>
              <a:rPr lang="en-US" sz="1400" dirty="0"/>
              <a:t>by key </a:t>
            </a:r>
            <a:br>
              <a:rPr lang="en-US" sz="1400" dirty="0"/>
            </a:br>
            <a:r>
              <a:rPr lang="en-US" sz="1400" dirty="0"/>
              <a:t>and group it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665127" y="5638338"/>
            <a:ext cx="1444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reducers </a:t>
            </a:r>
            <a:br>
              <a:rPr lang="en-US" sz="1400" dirty="0"/>
            </a:br>
            <a:r>
              <a:rPr lang="en-US" sz="1400" dirty="0"/>
              <a:t>process their</a:t>
            </a:r>
            <a:br>
              <a:rPr lang="en-US" sz="1400" dirty="0"/>
            </a:br>
            <a:r>
              <a:rPr lang="en-US" sz="1400" dirty="0"/>
              <a:t>input one group</a:t>
            </a:r>
            <a:br>
              <a:rPr lang="en-US" sz="1400" dirty="0"/>
            </a:br>
            <a:r>
              <a:rPr lang="en-US" sz="1400" dirty="0"/>
              <a:t>at a time</a:t>
            </a:r>
          </a:p>
        </p:txBody>
      </p:sp>
      <p:grpSp>
        <p:nvGrpSpPr>
          <p:cNvPr id="3" name="Group 67"/>
          <p:cNvGrpSpPr/>
          <p:nvPr/>
        </p:nvGrpSpPr>
        <p:grpSpPr>
          <a:xfrm>
            <a:off x="346284" y="5659315"/>
            <a:ext cx="282449" cy="307777"/>
            <a:chOff x="51625" y="5697415"/>
            <a:chExt cx="282449" cy="307777"/>
          </a:xfrm>
        </p:grpSpPr>
        <p:sp>
          <p:nvSpPr>
            <p:cNvPr id="61" name="Oval 60"/>
            <p:cNvSpPr/>
            <p:nvPr/>
          </p:nvSpPr>
          <p:spPr bwMode="auto">
            <a:xfrm>
              <a:off x="69573" y="5744818"/>
              <a:ext cx="238540" cy="23854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1625" y="5697415"/>
              <a:ext cx="2824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</p:grpSp>
      <p:grpSp>
        <p:nvGrpSpPr>
          <p:cNvPr id="44" name="Group 68"/>
          <p:cNvGrpSpPr/>
          <p:nvPr/>
        </p:nvGrpSpPr>
        <p:grpSpPr>
          <a:xfrm>
            <a:off x="1972691" y="5655966"/>
            <a:ext cx="282449" cy="307777"/>
            <a:chOff x="51625" y="5697415"/>
            <a:chExt cx="282449" cy="307777"/>
          </a:xfrm>
        </p:grpSpPr>
        <p:sp>
          <p:nvSpPr>
            <p:cNvPr id="70" name="Oval 69"/>
            <p:cNvSpPr/>
            <p:nvPr/>
          </p:nvSpPr>
          <p:spPr bwMode="auto">
            <a:xfrm>
              <a:off x="69573" y="5744818"/>
              <a:ext cx="238540" cy="23854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1625" y="5697415"/>
              <a:ext cx="2824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2</a:t>
              </a:r>
            </a:p>
          </p:txBody>
        </p:sp>
      </p:grpSp>
      <p:grpSp>
        <p:nvGrpSpPr>
          <p:cNvPr id="47" name="Group 71"/>
          <p:cNvGrpSpPr/>
          <p:nvPr/>
        </p:nvGrpSpPr>
        <p:grpSpPr>
          <a:xfrm>
            <a:off x="3541126" y="5660466"/>
            <a:ext cx="282449" cy="307777"/>
            <a:chOff x="51625" y="5697415"/>
            <a:chExt cx="282449" cy="307777"/>
          </a:xfrm>
        </p:grpSpPr>
        <p:sp>
          <p:nvSpPr>
            <p:cNvPr id="73" name="Oval 72"/>
            <p:cNvSpPr/>
            <p:nvPr/>
          </p:nvSpPr>
          <p:spPr bwMode="auto">
            <a:xfrm>
              <a:off x="69573" y="5744818"/>
              <a:ext cx="238540" cy="23854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1625" y="5697415"/>
              <a:ext cx="2824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3</a:t>
              </a:r>
            </a:p>
          </p:txBody>
        </p:sp>
      </p:grpSp>
      <p:grpSp>
        <p:nvGrpSpPr>
          <p:cNvPr id="62" name="Group 74"/>
          <p:cNvGrpSpPr/>
          <p:nvPr/>
        </p:nvGrpSpPr>
        <p:grpSpPr>
          <a:xfrm>
            <a:off x="5796246" y="5661513"/>
            <a:ext cx="282449" cy="307777"/>
            <a:chOff x="51625" y="5697415"/>
            <a:chExt cx="282449" cy="307777"/>
          </a:xfrm>
        </p:grpSpPr>
        <p:sp>
          <p:nvSpPr>
            <p:cNvPr id="76" name="Oval 75"/>
            <p:cNvSpPr/>
            <p:nvPr/>
          </p:nvSpPr>
          <p:spPr bwMode="auto">
            <a:xfrm>
              <a:off x="69573" y="5744818"/>
              <a:ext cx="238540" cy="23854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1625" y="5697415"/>
              <a:ext cx="2824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4</a:t>
              </a:r>
            </a:p>
          </p:txBody>
        </p:sp>
      </p:grpSp>
      <p:grpSp>
        <p:nvGrpSpPr>
          <p:cNvPr id="68" name="Group 77"/>
          <p:cNvGrpSpPr/>
          <p:nvPr/>
        </p:nvGrpSpPr>
        <p:grpSpPr>
          <a:xfrm>
            <a:off x="7465534" y="5657536"/>
            <a:ext cx="282449" cy="307777"/>
            <a:chOff x="51625" y="5697415"/>
            <a:chExt cx="282449" cy="307777"/>
          </a:xfrm>
        </p:grpSpPr>
        <p:sp>
          <p:nvSpPr>
            <p:cNvPr id="79" name="Oval 78"/>
            <p:cNvSpPr/>
            <p:nvPr/>
          </p:nvSpPr>
          <p:spPr bwMode="auto">
            <a:xfrm>
              <a:off x="69573" y="5744818"/>
              <a:ext cx="238540" cy="23854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1625" y="5697415"/>
              <a:ext cx="2824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5</a:t>
              </a:r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2811221" y="1362075"/>
            <a:ext cx="1787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Key range the node </a:t>
            </a:r>
            <a:br>
              <a:rPr lang="en-US" sz="1400" dirty="0">
                <a:solidFill>
                  <a:srgbClr val="FF0000"/>
                </a:solidFill>
              </a:rPr>
            </a:br>
            <a:r>
              <a:rPr lang="en-US" sz="1400" dirty="0">
                <a:solidFill>
                  <a:srgbClr val="FF0000"/>
                </a:solidFill>
              </a:rPr>
              <a:t>is responsible for</a:t>
            </a:r>
          </a:p>
        </p:txBody>
      </p:sp>
      <p:cxnSp>
        <p:nvCxnSpPr>
          <p:cNvPr id="91" name="Elbow Connector 90"/>
          <p:cNvCxnSpPr>
            <a:stCxn id="87" idx="2"/>
          </p:cNvCxnSpPr>
          <p:nvPr/>
        </p:nvCxnSpPr>
        <p:spPr bwMode="auto">
          <a:xfrm rot="5400000">
            <a:off x="3101465" y="1958671"/>
            <a:ext cx="676934" cy="530182"/>
          </a:xfrm>
          <a:prstGeom prst="bentConnector3">
            <a:avLst>
              <a:gd name="adj1" fmla="val 100015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0" name="Oval 99"/>
          <p:cNvSpPr/>
          <p:nvPr/>
        </p:nvSpPr>
        <p:spPr bwMode="auto">
          <a:xfrm>
            <a:off x="2713125" y="2474513"/>
            <a:ext cx="459367" cy="212349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F740E31-B474-424F-B406-DD55032A2937}"/>
              </a:ext>
            </a:extLst>
          </p:cNvPr>
          <p:cNvGrpSpPr/>
          <p:nvPr/>
        </p:nvGrpSpPr>
        <p:grpSpPr>
          <a:xfrm>
            <a:off x="376106" y="2083273"/>
            <a:ext cx="843008" cy="3060374"/>
            <a:chOff x="376106" y="2083273"/>
            <a:chExt cx="843008" cy="3060374"/>
          </a:xfrm>
        </p:grpSpPr>
        <p:sp>
          <p:nvSpPr>
            <p:cNvPr id="69" name="Rounded Rectangle 68">
              <a:extLst>
                <a:ext uri="{FF2B5EF4-FFF2-40B4-BE49-F238E27FC236}">
                  <a16:creationId xmlns:a16="http://schemas.microsoft.com/office/drawing/2014/main" id="{37F84382-0A7E-204C-894E-2101E1464207}"/>
                </a:ext>
              </a:extLst>
            </p:cNvPr>
            <p:cNvSpPr/>
            <p:nvPr/>
          </p:nvSpPr>
          <p:spPr>
            <a:xfrm>
              <a:off x="440676" y="2562229"/>
              <a:ext cx="177041" cy="2581418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1C9DC404-E84D-A241-8D9D-A3F738168B13}"/>
                </a:ext>
              </a:extLst>
            </p:cNvPr>
            <p:cNvSpPr txBox="1"/>
            <p:nvPr/>
          </p:nvSpPr>
          <p:spPr>
            <a:xfrm>
              <a:off x="376106" y="2083273"/>
              <a:ext cx="8430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Keys are numeric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3610E09-D6AA-004F-8A6F-195C6A963376}"/>
              </a:ext>
            </a:extLst>
          </p:cNvPr>
          <p:cNvGrpSpPr/>
          <p:nvPr/>
        </p:nvGrpSpPr>
        <p:grpSpPr>
          <a:xfrm>
            <a:off x="3571650" y="1667559"/>
            <a:ext cx="987101" cy="3849042"/>
            <a:chOff x="376106" y="2083273"/>
            <a:chExt cx="987101" cy="3849042"/>
          </a:xfrm>
        </p:grpSpPr>
        <p:sp>
          <p:nvSpPr>
            <p:cNvPr id="85" name="Rounded Rectangle 84">
              <a:extLst>
                <a:ext uri="{FF2B5EF4-FFF2-40B4-BE49-F238E27FC236}">
                  <a16:creationId xmlns:a16="http://schemas.microsoft.com/office/drawing/2014/main" id="{063BC08B-8A40-0944-98D5-5E1A82985C73}"/>
                </a:ext>
              </a:extLst>
            </p:cNvPr>
            <p:cNvSpPr/>
            <p:nvPr/>
          </p:nvSpPr>
          <p:spPr>
            <a:xfrm>
              <a:off x="380716" y="2518745"/>
              <a:ext cx="982491" cy="341357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FA9D489-7373-E64D-A4E8-8E8DDBD68958}"/>
                </a:ext>
              </a:extLst>
            </p:cNvPr>
            <p:cNvSpPr txBox="1"/>
            <p:nvPr/>
          </p:nvSpPr>
          <p:spPr>
            <a:xfrm>
              <a:off x="376106" y="2083273"/>
              <a:ext cx="8430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Keys are words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85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0.00277 L -5.55556E-7 -0.06157 " pathEditMode="relative" rAng="0" ptsTypes="AA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486 L 5E-6 -0.06273 " pathEditMode="relative" rAng="0" ptsTypes="AA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007 L -1.66667E-6 -0.01667 " pathEditMode="fixed" rAng="0" ptsTypes="AA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0833 L 4.16667E-6 -0.02477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0.00046 L -4.16667E-6 0.0213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093 L 0.00139 0.01389 " pathEditMode="relative" rAng="0" ptsTypes="AA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208 L 0.0007 0.06551 " pathEditMode="relative" rAng="0" ptsTypes="AA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371 L 0.0007 0.05741 " pathEditMode="relative" rAng="0" ptsTypes="AA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0.06157 L 0.20851 -0.03565 " pathEditMode="relative" rAng="0" ptsTypes="AA">
                                      <p:cBhvr>
                                        <p:cTn id="1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13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1667 L 0.1882 0.00324 " pathEditMode="relative" rAng="0" ptsTypes="AA">
                                      <p:cBhvr>
                                        <p:cTn id="1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10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01945 L 0.22605 0.04699 " pathEditMode="relative" rAng="0" ptsTypes="AA">
                                      <p:cBhvr>
                                        <p:cTn id="1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14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6551 L 0.21493 0.08125 " pathEditMode="relative" rAng="0" ptsTypes="AA">
                                      <p:cBhvr>
                                        <p:cTn id="1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" y="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851 0.01759 L -0.25139 0.04097 " pathEditMode="relative" rAng="0" ptsTypes="AA">
                                      <p:cBhvr>
                                        <p:cTn id="1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2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986 -0.32013 L -0.27378 -0.29398 " pathEditMode="relative" rAng="0" ptsTypes="AA">
                                      <p:cBhvr>
                                        <p:cTn id="1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3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761 -0.08218 L -0.2724 -0.05972 " pathEditMode="relative" rAng="0" ptsTypes="AA">
                                      <p:cBhvr>
                                        <p:cTn id="1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1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402 0.09954 L -0.28142 0.12292 " pathEditMode="relative" rAng="0" ptsTypes="AA">
                                      <p:cBhvr>
                                        <p:cTn id="1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2"/>
                                    </p:animMotion>
                                  </p:childTnLst>
                                </p:cTn>
                              </p:par>
                              <p:par>
                                <p:cTn id="15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236 -0.09375 L -0.23837 -0.07107 " pathEditMode="relative" rAng="0" ptsTypes="AA">
                                      <p:cBhvr>
                                        <p:cTn id="1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11"/>
                                    </p:animMotion>
                                  </p:childTnLst>
                                </p:cTn>
                              </p:par>
                              <p:par>
                                <p:cTn id="15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951 0.01342 L -0.125 0.03079 " pathEditMode="relative" rAng="0" ptsTypes="AA">
                                      <p:cBhvr>
                                        <p:cTn id="1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9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201 0.23866 L -0.2868 0.26042 " pathEditMode="relative" rAng="0" ptsTypes="AA">
                                      <p:cBhvr>
                                        <p:cTn id="1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1"/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79 0.15972 L -0.01372 0.18217 " pathEditMode="relative" rAng="0" ptsTypes="AA">
                                      <p:cBhvr>
                                        <p:cTn id="1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6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625 0.03819 L -0.00052 2.22222E-6 " pathEditMode="relative" rAng="0" ptsTypes="AA">
                                      <p:cBhvr>
                                        <p:cTn id="1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" y="-19"/>
                                    </p:animMotion>
                                  </p:childTnLst>
                                </p:cTn>
                              </p:par>
                              <p:par>
                                <p:cTn id="196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17 -0.29398 L 0.00035 0.00047 " pathEditMode="relative" rAng="0" ptsTypes="AA">
                                      <p:cBhvr>
                                        <p:cTn id="1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147"/>
                                    </p:animMotion>
                                  </p:childTnLst>
                                </p:cTn>
                              </p:par>
                              <p:par>
                                <p:cTn id="198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17 -0.0588 L 0.00034 -7.40741E-7 " pathEditMode="relative" rAng="0" ptsTypes="AA">
                                      <p:cBhvr>
                                        <p:cTn id="19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29"/>
                                    </p:animMotion>
                                  </p:childTnLst>
                                </p:cTn>
                              </p:par>
                              <p:par>
                                <p:cTn id="200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211 0.12014 L 0.00035 0.0007 " pathEditMode="relative" rAng="0" ptsTypes="AA">
                                      <p:cBhvr>
                                        <p:cTn id="20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" y="-60"/>
                                    </p:animMotion>
                                  </p:childTnLst>
                                </p:cTn>
                              </p:par>
                              <p:par>
                                <p:cTn id="202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323 -0.07755 L -0.00104 0.00046 " pathEditMode="relative" rAng="0" ptsTypes="AA">
                                      <p:cBhvr>
                                        <p:cTn id="2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" y="39"/>
                                    </p:animMotion>
                                  </p:childTnLst>
                                </p:cTn>
                              </p:par>
                              <p:par>
                                <p:cTn id="204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639 0.02801 L 0.00035 0.00023 " pathEditMode="relative" rAng="0" ptsTypes="AA">
                                      <p:cBhvr>
                                        <p:cTn id="20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-14"/>
                                    </p:animMotion>
                                  </p:childTnLst>
                                </p:cTn>
                              </p:par>
                              <p:par>
                                <p:cTn id="206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611 0.26042 L 0.00226 -2.96296E-6 " pathEditMode="relative" rAng="0" ptsTypes="AA">
                                      <p:cBhvr>
                                        <p:cTn id="20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-130"/>
                                    </p:animMotion>
                                  </p:childTnLst>
                                </p:cTn>
                              </p:par>
                              <p:par>
                                <p:cTn id="208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36 0.1794 L 0.22101 -0.0331 " pathEditMode="relative" rAng="0" ptsTypes="AA">
                                      <p:cBhvr>
                                        <p:cTn id="20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" y="-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6273 L 0.19879 -0.08518 " pathEditMode="relative" rAng="0" ptsTypes="AA">
                                      <p:cBhvr>
                                        <p:cTn id="2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" y="-11"/>
                                    </p:animMotion>
                                  </p:childTnLst>
                                </p:cTn>
                              </p:par>
                              <p:par>
                                <p:cTn id="21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25 L 0.19687 -0.0456 " pathEditMode="relative" rAng="0" ptsTypes="AA">
                                      <p:cBhvr>
                                        <p:cTn id="2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-10"/>
                                    </p:animMotion>
                                  </p:childTnLst>
                                </p:cTn>
                              </p:par>
                              <p:par>
                                <p:cTn id="21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1204 L 0.18108 -0.00092 " pathEditMode="relative" rAng="0" ptsTypes="AA">
                                      <p:cBhvr>
                                        <p:cTn id="2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-6"/>
                                    </p:animMotion>
                                  </p:childTnLst>
                                </p:cTn>
                              </p:par>
                              <p:par>
                                <p:cTn id="21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5741 L 0.21233 0.03496 " pathEditMode="relative" rAng="0" ptsTypes="AA">
                                      <p:cBhvr>
                                        <p:cTn id="2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68 -0.12986 L -0.23177 -0.16273 " pathEditMode="relative" rAng="0" ptsTypes="AA">
                                      <p:cBhvr>
                                        <p:cTn id="2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6"/>
                                    </p:animMotion>
                                  </p:childTnLst>
                                </p:cTn>
                              </p:par>
                              <p:par>
                                <p:cTn id="25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517 0.01713 L -0.21597 -0.01226 " pathEditMode="relative" rAng="0" ptsTypes="AA">
                                      <p:cBhvr>
                                        <p:cTn id="2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-15"/>
                                    </p:animMotion>
                                  </p:childTnLst>
                                </p:cTn>
                              </p:par>
                              <p:par>
                                <p:cTn id="25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059 0.0919 L -0.15538 0.06088 " pathEditMode="relative" rAng="0" ptsTypes="AA">
                                      <p:cBhvr>
                                        <p:cTn id="2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16"/>
                                    </p:animMotion>
                                  </p:childTnLst>
                                </p:cTn>
                              </p:par>
                              <p:par>
                                <p:cTn id="25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601 0.11204 L -0.22587 0.06945 " pathEditMode="relative" rAng="0" ptsTypes="AA">
                                      <p:cBhvr>
                                        <p:cTn id="2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-21"/>
                                    </p:animMotion>
                                  </p:childTnLst>
                                </p:cTn>
                              </p:par>
                              <p:par>
                                <p:cTn id="25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226 -0.08819 L -0.19896 -0.12453 " pathEditMode="relative" rAng="0" ptsTypes="AA">
                                      <p:cBhvr>
                                        <p:cTn id="2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8"/>
                                    </p:animMotion>
                                  </p:childTnLst>
                                </p:cTn>
                              </p:par>
                              <p:par>
                                <p:cTn id="26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041 -0.04329 L -0.25 -0.07894 " pathEditMode="relative" rAng="0" ptsTypes="AA">
                                      <p:cBhvr>
                                        <p:cTn id="2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-18"/>
                                    </p:animMotion>
                                  </p:childTnLst>
                                </p:cTn>
                              </p:par>
                              <p:par>
                                <p:cTn id="26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941 0.03473 L -0.12656 -0.00347 " pathEditMode="relative" rAng="0" ptsTypes="AA">
                                      <p:cBhvr>
                                        <p:cTn id="2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-19"/>
                                    </p:animMotion>
                                  </p:childTnLst>
                                </p:cTn>
                              </p:par>
                              <p:par>
                                <p:cTn id="26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25 0.36551 L -0.05989 0.33518 " pathEditMode="relative" rAng="0" ptsTypes="AA">
                                      <p:cBhvr>
                                        <p:cTn id="2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5"/>
                                    </p:animMotion>
                                  </p:childTnLst>
                                </p:cTn>
                              </p:par>
                              <p:par>
                                <p:cTn id="26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764 0.2581 L -0.19983 0.22778 " pathEditMode="relative" rAng="0" ptsTypes="AA">
                                      <p:cBhvr>
                                        <p:cTn id="2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15"/>
                                    </p:animMotion>
                                  </p:childTnLst>
                                </p:cTn>
                              </p:par>
                              <p:par>
                                <p:cTn id="26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33 0.375 L -0.2507 0.3419 " pathEditMode="relative" rAng="0" ptsTypes="AA">
                                      <p:cBhvr>
                                        <p:cTn id="2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500"/>
                            </p:stCondLst>
                            <p:childTnLst>
                              <p:par>
                                <p:cTn id="27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125 -0.16342 L 0.00313 -0.00069 " pathEditMode="relative" rAng="0" ptsTypes="AA">
                                      <p:cBhvr>
                                        <p:cTn id="29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81"/>
                                    </p:animMotion>
                                  </p:childTnLst>
                                </p:cTn>
                              </p:par>
                              <p:par>
                                <p:cTn id="296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858 -0.01018 L 0.00035 0.00024 " pathEditMode="relative" rAng="0" ptsTypes="AA">
                                      <p:cBhvr>
                                        <p:cTn id="29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5"/>
                                    </p:animMotion>
                                  </p:childTnLst>
                                </p:cTn>
                              </p:par>
                              <p:par>
                                <p:cTn id="298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573 0.06134 L 0.00017 2.22222E-6 " pathEditMode="relative" rAng="0" ptsTypes="AA">
                                      <p:cBhvr>
                                        <p:cTn id="29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31"/>
                                    </p:animMotion>
                                  </p:childTnLst>
                                </p:cTn>
                              </p:par>
                              <p:par>
                                <p:cTn id="300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004 0.06945 L 0.00052 -0.00069 " pathEditMode="relative" rAng="0" ptsTypes="AA">
                                      <p:cBhvr>
                                        <p:cTn id="30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" y="-35"/>
                                    </p:animMotion>
                                  </p:childTnLst>
                                </p:cTn>
                              </p:par>
                              <p:par>
                                <p:cTn id="302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174 -0.12546 L -0.00052 0.00093 " pathEditMode="relative" rAng="0" ptsTypes="AA">
                                      <p:cBhvr>
                                        <p:cTn id="30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" y="63"/>
                                    </p:animMotion>
                                  </p:childTnLst>
                                </p:cTn>
                              </p:par>
                              <p:par>
                                <p:cTn id="304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139 -0.07986 L 0.00122 0.00069 " pathEditMode="relative" rAng="0" ptsTypes="AA">
                                      <p:cBhvr>
                                        <p:cTn id="30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40"/>
                                    </p:animMotion>
                                  </p:childTnLst>
                                </p:cTn>
                              </p:par>
                              <p:par>
                                <p:cTn id="306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726 -0.00277 L -0.00069 0.00139 " pathEditMode="relative" rAng="0" ptsTypes="AA">
                                      <p:cBhvr>
                                        <p:cTn id="30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2"/>
                                    </p:animMotion>
                                  </p:childTnLst>
                                </p:cTn>
                              </p:par>
                              <p:par>
                                <p:cTn id="308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2 0.33241 L -1.94444E-6 0.00162 " pathEditMode="relative" rAng="0" ptsTypes="AA">
                                      <p:cBhvr>
                                        <p:cTn id="30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-166"/>
                                    </p:animMotion>
                                  </p:childTnLst>
                                </p:cTn>
                              </p:par>
                              <p:par>
                                <p:cTn id="310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087 0.22732 L -0.00087 0.00046 " pathEditMode="relative" rAng="0" ptsTypes="AA">
                                      <p:cBhvr>
                                        <p:cTn id="31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13"/>
                                    </p:animMotion>
                                  </p:childTnLst>
                                </p:cTn>
                              </p:par>
                              <p:par>
                                <p:cTn id="312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87 0.33842 L 0.00121 -0.00185 " pathEditMode="relative" rAng="0" ptsTypes="AA">
                                      <p:cBhvr>
                                        <p:cTn id="3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-170"/>
                                    </p:animMotion>
                                  </p:childTnLst>
                                </p:cTn>
                              </p:par>
                              <p:par>
                                <p:cTn id="314" presetID="35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465 -0.02986 L 1.94444E-6 0.00046 " pathEditMode="relative" rAng="0" ptsTypes="AA">
                                      <p:cBhvr>
                                        <p:cTn id="3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1" presetClass="exit" presetSubtype="0" fill="hold" grpId="5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xit" presetSubtype="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xit" presetSubtype="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" presetClass="exit" presetSubtype="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" presetClass="exit" presetSubtype="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" presetClass="exit" presetSubtype="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xit" presetSubtype="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300"/>
                            </p:stCondLst>
                            <p:childTnLst>
                              <p:par>
                                <p:cTn id="367" presetID="1" presetClass="exit" presetSubtype="0" fill="hold" grpId="5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xit" presetSubtype="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600"/>
                            </p:stCondLst>
                            <p:childTnLst>
                              <p:par>
                                <p:cTn id="376" presetID="1" presetClass="exit" presetSubtype="0" fill="hold" grpId="5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40741E-7 L 0.15712 0.0206 " pathEditMode="relative" rAng="0" ptsTypes="AA">
                                      <p:cBhvr>
                                        <p:cTn id="38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10"/>
                                    </p:animMotion>
                                  </p:childTnLst>
                                </p:cTn>
                              </p:par>
                              <p:par>
                                <p:cTn id="38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L 0.12205 0.00879 " pathEditMode="relative" rAng="0" ptsTypes="AA">
                                      <p:cBhvr>
                                        <p:cTn id="39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4"/>
                                    </p:animMotion>
                                  </p:childTnLst>
                                </p:cTn>
                              </p:par>
                              <p:par>
                                <p:cTn id="39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07407E-6 L 0.16371 0.02778 " pathEditMode="relative" rAng="0" ptsTypes="AA">
                                      <p:cBhvr>
                                        <p:cTn id="39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" y="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1000"/>
                            </p:stCondLst>
                            <p:childTnLst>
                              <p:par>
                                <p:cTn id="394" presetID="1" presetClass="exit" presetSubtype="0" fill="hold" grpId="2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>
                            <p:stCondLst>
                              <p:cond delay="1300"/>
                            </p:stCondLst>
                            <p:childTnLst>
                              <p:par>
                                <p:cTn id="401" presetID="1" presetClass="entr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ntr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ntr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1600"/>
                            </p:stCondLst>
                            <p:childTnLst>
                              <p:par>
                                <p:cTn id="40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739 0.04977 L -3.33333E-6 0.00024 " pathEditMode="relative" rAng="0" ptsTypes="AA">
                                      <p:cBhvr>
                                        <p:cTn id="40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-25"/>
                                    </p:animMotion>
                                  </p:childTnLst>
                                </p:cTn>
                              </p:par>
                              <p:par>
                                <p:cTn id="41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649 0.01458 L 0.00156 0.00162 " pathEditMode="relative" rAng="0" ptsTypes="AA">
                                      <p:cBhvr>
                                        <p:cTn id="41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-6"/>
                                    </p:animMotion>
                                  </p:childTnLst>
                                </p:cTn>
                              </p:par>
                              <p:par>
                                <p:cTn id="4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525 0.02639 L -0.00035 0.00115 " pathEditMode="relative" rAng="0" ptsTypes="AA">
                                      <p:cBhvr>
                                        <p:cTn id="4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-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00046 L 0.12361 -0.01342 " pathEditMode="relative" rAng="0" ptsTypes="AA">
                                      <p:cBhvr>
                                        <p:cTn id="41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" y="-6"/>
                                    </p:animMotion>
                                  </p:childTnLst>
                                </p:cTn>
                              </p:par>
                              <p:par>
                                <p:cTn id="41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07 L 0.1283 -0.02523 " pathEditMode="relative" rAng="0" ptsTypes="AA">
                                      <p:cBhvr>
                                        <p:cTn id="41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13"/>
                                    </p:animMotion>
                                  </p:childTnLst>
                                </p:cTn>
                              </p:par>
                              <p:par>
                                <p:cTn id="42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00116 L 0.14636 -0.00718 " pathEditMode="relative" rAng="0" ptsTypes="AA">
                                      <p:cBhvr>
                                        <p:cTn id="42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000"/>
                            </p:stCondLst>
                            <p:childTnLst>
                              <p:par>
                                <p:cTn id="423" presetID="1" presetClass="exit" presetSubtype="0" fill="hold" grpId="2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>
                            <p:stCondLst>
                              <p:cond delay="1300"/>
                            </p:stCondLst>
                            <p:childTnLst>
                              <p:par>
                                <p:cTn id="43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>
                            <p:stCondLst>
                              <p:cond delay="1600"/>
                            </p:stCondLst>
                            <p:childTnLst>
                              <p:par>
                                <p:cTn id="437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816 0.01574 L 0.00035 0.00023 " pathEditMode="relative" rAng="0" ptsTypes="AA">
                                      <p:cBhvr>
                                        <p:cTn id="4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8"/>
                                    </p:animMotion>
                                  </p:childTnLst>
                                </p:cTn>
                              </p:par>
                              <p:par>
                                <p:cTn id="43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746 -0.01852 L 0.00174 0.00046 " pathEditMode="relative" rAng="0" ptsTypes="AA">
                                      <p:cBhvr>
                                        <p:cTn id="44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" y="9"/>
                                    </p:animMotion>
                                  </p:childTnLst>
                                </p:cTn>
                              </p:par>
                              <p:par>
                                <p:cTn id="44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261 -0.00393 L 0.00069 0.00093 " pathEditMode="relative" rAng="0" ptsTypes="AA">
                                      <p:cBhvr>
                                        <p:cTn id="44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0023 L 0.13976 -0.04653 " pathEditMode="relative" rAng="0" ptsTypes="AA">
                                      <p:cBhvr>
                                        <p:cTn id="44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" y="-23"/>
                                    </p:animMotion>
                                  </p:childTnLst>
                                </p:cTn>
                              </p:par>
                              <p:par>
                                <p:cTn id="44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231 L 0.13021 -0.03912 " pathEditMode="relative" rAng="0" ptsTypes="AA">
                                      <p:cBhvr>
                                        <p:cTn id="44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1000"/>
                            </p:stCondLst>
                            <p:childTnLst>
                              <p:par>
                                <p:cTn id="450" presetID="1" presetClass="exit" presetSubtype="0" fill="hold" grpId="2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1300"/>
                            </p:stCondLst>
                            <p:childTnLst>
                              <p:par>
                                <p:cTn id="45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>
                            <p:stCondLst>
                              <p:cond delay="1600"/>
                            </p:stCondLst>
                            <p:childTnLst>
                              <p:par>
                                <p:cTn id="46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455 -0.02107 L -1.66667E-6 0.00069 " pathEditMode="relative" rAng="0" ptsTypes="AA">
                                      <p:cBhvr>
                                        <p:cTn id="4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11"/>
                                    </p:animMotion>
                                  </p:childTnLst>
                                </p:cTn>
                              </p:par>
                              <p:par>
                                <p:cTn id="46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15 -0.04051 L 0.00052 0.00116 " pathEditMode="relative" rAng="0" ptsTypes="AA">
                                      <p:cBhvr>
                                        <p:cTn id="46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>
                      <p:stCondLst>
                        <p:cond delay="indefinite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115 L 0.12882 -0.08356 " pathEditMode="relative" rAng="0" ptsTypes="AA">
                                      <p:cBhvr>
                                        <p:cTn id="46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" y="-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>
                            <p:stCondLst>
                              <p:cond delay="1000"/>
                            </p:stCondLst>
                            <p:childTnLst>
                              <p:par>
                                <p:cTn id="469" presetID="1" presetClass="exit" presetSubtype="0" fill="hold" grpId="2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1" fill="hold">
                            <p:stCondLst>
                              <p:cond delay="1300"/>
                            </p:stCondLst>
                            <p:childTnLst>
                              <p:par>
                                <p:cTn id="47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>
                            <p:stCondLst>
                              <p:cond delay="1600"/>
                            </p:stCondLst>
                            <p:childTnLst>
                              <p:par>
                                <p:cTn id="47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84 -0.05324 L 0.00018 0.00139 " pathEditMode="relative" rAng="0" ptsTypes="AA">
                                      <p:cBhvr>
                                        <p:cTn id="47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4" grpId="2"/>
      <p:bldP spid="14" grpId="3"/>
      <p:bldP spid="15" grpId="0"/>
      <p:bldP spid="15" grpId="1"/>
      <p:bldP spid="15" grpId="2"/>
      <p:bldP spid="15" grpId="3"/>
      <p:bldP spid="16" grpId="0"/>
      <p:bldP spid="16" grpId="1"/>
      <p:bldP spid="16" grpId="2"/>
      <p:bldP spid="16" grpId="3"/>
      <p:bldP spid="17" grpId="0"/>
      <p:bldP spid="17" grpId="1"/>
      <p:bldP spid="17" grpId="2"/>
      <p:bldP spid="17" grpId="3"/>
      <p:bldP spid="18" grpId="0"/>
      <p:bldP spid="18" grpId="1"/>
      <p:bldP spid="18" grpId="2"/>
      <p:bldP spid="18" grpId="3"/>
      <p:bldP spid="19" grpId="0"/>
      <p:bldP spid="19" grpId="1"/>
      <p:bldP spid="19" grpId="2"/>
      <p:bldP spid="19" grpId="3"/>
      <p:bldP spid="20" grpId="0"/>
      <p:bldP spid="20" grpId="1"/>
      <p:bldP spid="20" grpId="2"/>
      <p:bldP spid="20" grpId="3"/>
      <p:bldP spid="21" grpId="0"/>
      <p:bldP spid="21" grpId="1"/>
      <p:bldP spid="21" grpId="2"/>
      <p:bldP spid="21" grpId="3"/>
      <p:bldP spid="22" grpId="0"/>
      <p:bldP spid="22" grpId="1"/>
      <p:bldP spid="22" grpId="2"/>
      <p:bldP spid="22" grpId="3"/>
      <p:bldP spid="22" grpId="4"/>
      <p:bldP spid="22" grpId="5"/>
      <p:bldP spid="23" grpId="0"/>
      <p:bldP spid="23" grpId="1"/>
      <p:bldP spid="23" grpId="2"/>
      <p:bldP spid="23" grpId="3"/>
      <p:bldP spid="23" grpId="4"/>
      <p:bldP spid="23" grpId="5"/>
      <p:bldP spid="24" grpId="0"/>
      <p:bldP spid="24" grpId="1"/>
      <p:bldP spid="24" grpId="2"/>
      <p:bldP spid="24" grpId="3"/>
      <p:bldP spid="24" grpId="4"/>
      <p:bldP spid="24" grpId="5"/>
      <p:bldP spid="25" grpId="0"/>
      <p:bldP spid="25" grpId="1"/>
      <p:bldP spid="25" grpId="2"/>
      <p:bldP spid="25" grpId="3"/>
      <p:bldP spid="25" grpId="4"/>
      <p:bldP spid="25" grpId="5"/>
      <p:bldP spid="26" grpId="0"/>
      <p:bldP spid="26" grpId="1"/>
      <p:bldP spid="26" grpId="2"/>
      <p:bldP spid="26" grpId="3"/>
      <p:bldP spid="26" grpId="4"/>
      <p:bldP spid="26" grpId="5"/>
      <p:bldP spid="27" grpId="0"/>
      <p:bldP spid="27" grpId="1"/>
      <p:bldP spid="27" grpId="2"/>
      <p:bldP spid="27" grpId="3"/>
      <p:bldP spid="27" grpId="4"/>
      <p:bldP spid="27" grpId="5"/>
      <p:bldP spid="28" grpId="0"/>
      <p:bldP spid="28" grpId="1"/>
      <p:bldP spid="28" grpId="2"/>
      <p:bldP spid="28" grpId="3"/>
      <p:bldP spid="28" grpId="4"/>
      <p:bldP spid="28" grpId="5"/>
      <p:bldP spid="29" grpId="0"/>
      <p:bldP spid="29" grpId="1"/>
      <p:bldP spid="29" grpId="2"/>
      <p:bldP spid="29" grpId="3"/>
      <p:bldP spid="29" grpId="4"/>
      <p:bldP spid="29" grpId="5"/>
      <p:bldP spid="30" grpId="0"/>
      <p:bldP spid="30" grpId="1"/>
      <p:bldP spid="30" grpId="2"/>
      <p:bldP spid="30" grpId="3"/>
      <p:bldP spid="30" grpId="4"/>
      <p:bldP spid="30" grpId="5"/>
      <p:bldP spid="31" grpId="0"/>
      <p:bldP spid="31" grpId="1"/>
      <p:bldP spid="31" grpId="2"/>
      <p:bldP spid="31" grpId="3"/>
      <p:bldP spid="31" grpId="4"/>
      <p:bldP spid="31" grpId="5"/>
      <p:bldP spid="32" grpId="0"/>
      <p:bldP spid="32" grpId="1"/>
      <p:bldP spid="32" grpId="2"/>
      <p:bldP spid="32" grpId="3"/>
      <p:bldP spid="32" grpId="4"/>
      <p:bldP spid="32" grpId="5"/>
      <p:bldP spid="33" grpId="0"/>
      <p:bldP spid="33" grpId="1"/>
      <p:bldP spid="33" grpId="2"/>
      <p:bldP spid="33" grpId="3"/>
      <p:bldP spid="33" grpId="4"/>
      <p:bldP spid="33" grpId="5"/>
      <p:bldP spid="34" grpId="0"/>
      <p:bldP spid="34" grpId="1"/>
      <p:bldP spid="34" grpId="2"/>
      <p:bldP spid="34" grpId="3"/>
      <p:bldP spid="34" grpId="4"/>
      <p:bldP spid="34" grpId="5"/>
      <p:bldP spid="35" grpId="0"/>
      <p:bldP spid="35" grpId="1"/>
      <p:bldP spid="35" grpId="2"/>
      <p:bldP spid="35" grpId="3"/>
      <p:bldP spid="35" grpId="4"/>
      <p:bldP spid="35" grpId="5"/>
      <p:bldP spid="36" grpId="0"/>
      <p:bldP spid="36" grpId="1"/>
      <p:bldP spid="36" grpId="2"/>
      <p:bldP spid="36" grpId="3"/>
      <p:bldP spid="36" grpId="4"/>
      <p:bldP spid="36" grpId="5"/>
      <p:bldP spid="37" grpId="0"/>
      <p:bldP spid="37" grpId="1"/>
      <p:bldP spid="37" grpId="2"/>
      <p:bldP spid="37" grpId="3"/>
      <p:bldP spid="37" grpId="4"/>
      <p:bldP spid="37" grpId="5"/>
      <p:bldP spid="37" grpId="6"/>
      <p:bldP spid="38" grpId="0"/>
      <p:bldP spid="38" grpId="1"/>
      <p:bldP spid="38" grpId="2"/>
      <p:bldP spid="38" grpId="3"/>
      <p:bldP spid="38" grpId="4"/>
      <p:bldP spid="38" grpId="5"/>
      <p:bldP spid="39" grpId="0"/>
      <p:bldP spid="39" grpId="1"/>
      <p:bldP spid="39" grpId="2"/>
      <p:bldP spid="39" grpId="3"/>
      <p:bldP spid="39" grpId="4"/>
      <p:bldP spid="39" grpId="5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5" grpId="0"/>
      <p:bldP spid="45" grpId="1"/>
      <p:bldP spid="46" grpId="0"/>
      <p:bldP spid="46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1" grpId="2"/>
      <p:bldP spid="52" grpId="0"/>
      <p:bldP spid="52" grpId="1"/>
      <p:bldP spid="52" grpId="2"/>
      <p:bldP spid="53" grpId="0"/>
      <p:bldP spid="53" grpId="1"/>
      <p:bldP spid="53" grpId="2"/>
      <p:bldP spid="54" grpId="0"/>
      <p:bldP spid="54" grpId="1"/>
      <p:bldP spid="54" grpId="2"/>
      <p:bldP spid="55" grpId="0"/>
      <p:bldP spid="55" grpId="1"/>
      <p:bldP spid="55" grpId="2"/>
      <p:bldP spid="56" grpId="0"/>
      <p:bldP spid="56" grpId="1"/>
      <p:bldP spid="56" grpId="2"/>
      <p:bldP spid="57" grpId="0"/>
      <p:bldP spid="57" grpId="1"/>
      <p:bldP spid="57" grpId="2"/>
      <p:bldP spid="58" grpId="0"/>
      <p:bldP spid="58" grpId="1"/>
      <p:bldP spid="58" grpId="2"/>
      <p:bldP spid="59" grpId="0"/>
      <p:bldP spid="59" grpId="1"/>
      <p:bldP spid="59" grpId="2"/>
      <p:bldP spid="60" grpId="0"/>
      <p:bldP spid="63" grpId="0"/>
      <p:bldP spid="64" grpId="0"/>
      <p:bldP spid="65" grpId="0"/>
      <p:bldP spid="66" grpId="0"/>
      <p:bldP spid="87" grpId="0"/>
      <p:bldP spid="87" grpId="1"/>
      <p:bldP spid="100" grpId="0" animBg="1"/>
      <p:bldP spid="10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3485</TotalTime>
  <Words>388</Words>
  <Application>Microsoft Macintosh PowerPoint</Application>
  <PresentationFormat>On-screen Show (4:3)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.HelveticaNeueDeskInterface-Regular</vt:lpstr>
      <vt:lpstr>Arial</vt:lpstr>
      <vt:lpstr>Calibri</vt:lpstr>
      <vt:lpstr>Century Gothic</vt:lpstr>
      <vt:lpstr>Verdana</vt:lpstr>
      <vt:lpstr>Office Theme</vt:lpstr>
      <vt:lpstr>Simple example: Word count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J.Lourenço</dc:creator>
  <cp:lastModifiedBy>Joao Lourenco</cp:lastModifiedBy>
  <cp:revision>61</cp:revision>
  <cp:lastPrinted>2017-09-22T12:55:30Z</cp:lastPrinted>
  <dcterms:created xsi:type="dcterms:W3CDTF">2015-09-13T19:09:46Z</dcterms:created>
  <dcterms:modified xsi:type="dcterms:W3CDTF">2020-03-26T09:08:11Z</dcterms:modified>
</cp:coreProperties>
</file>